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8B_343CADC1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1"/>
  </p:notesMasterIdLst>
  <p:sldIdLst>
    <p:sldId id="258" r:id="rId6"/>
    <p:sldId id="271" r:id="rId7"/>
    <p:sldId id="388" r:id="rId8"/>
    <p:sldId id="389" r:id="rId9"/>
    <p:sldId id="390" r:id="rId10"/>
    <p:sldId id="391" r:id="rId11"/>
    <p:sldId id="395" r:id="rId12"/>
    <p:sldId id="392" r:id="rId13"/>
    <p:sldId id="396" r:id="rId14"/>
    <p:sldId id="397" r:id="rId15"/>
    <p:sldId id="399" r:id="rId16"/>
    <p:sldId id="400" r:id="rId17"/>
    <p:sldId id="394" r:id="rId18"/>
    <p:sldId id="393" r:id="rId19"/>
    <p:sldId id="306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B7FFED-C3F4-2AA9-8C13-574D1CA3C323}" name="Buffy Beattie" initials="BB" userId="S::bbeattie@huronconsultinggroup.com::6bb2fc35-ab95-4fb7-a241-2c8221759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59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107" autoAdjust="0"/>
  </p:normalViewPr>
  <p:slideViewPr>
    <p:cSldViewPr>
      <p:cViewPr varScale="1">
        <p:scale>
          <a:sx n="99" d="100"/>
          <a:sy n="99" d="100"/>
        </p:scale>
        <p:origin x="996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aulding, MaryBeth Augusta (mas7zt)" userId="932dee65-5c9c-4c51-a788-06b0e1e20852" providerId="ADAL" clId="{20DDC5D6-B967-4CD1-A44A-DE396B400F46}"/>
    <pc:docChg chg="modSld">
      <pc:chgData name="Spaulding, MaryBeth Augusta (mas7zt)" userId="932dee65-5c9c-4c51-a788-06b0e1e20852" providerId="ADAL" clId="{20DDC5D6-B967-4CD1-A44A-DE396B400F46}" dt="2022-03-29T21:09:08.307" v="0" actId="729"/>
      <pc:docMkLst>
        <pc:docMk/>
      </pc:docMkLst>
      <pc:sldChg chg="mod modShow">
        <pc:chgData name="Spaulding, MaryBeth Augusta (mas7zt)" userId="932dee65-5c9c-4c51-a788-06b0e1e20852" providerId="ADAL" clId="{20DDC5D6-B967-4CD1-A44A-DE396B400F46}" dt="2022-03-29T21:09:08.307" v="0" actId="729"/>
        <pc:sldMkLst>
          <pc:docMk/>
          <pc:sldMk cId="447871338" sldId="394"/>
        </pc:sldMkLst>
      </pc:sldChg>
    </pc:docChg>
  </pc:docChgLst>
</pc:chgInfo>
</file>

<file path=ppt/comments/modernComment_18B_343CAD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653780-1070-4DE9-B779-F128FAE19F52}" authorId="{BFB7FFED-C3F4-2AA9-8C13-574D1CA3C323}" status="resolved" created="2022-03-24T15:57:04.787">
    <pc:sldMkLst xmlns:pc="http://schemas.microsoft.com/office/powerpoint/2013/main/command">
      <pc:docMk/>
      <pc:sldMk cId="392343913" sldId="392"/>
    </pc:sldMkLst>
    <p188:txBody>
      <a:bodyPr/>
      <a:lstStyle/>
      <a:p>
        <a:r>
          <a:rPr lang="en-US"/>
          <a:t>add help text bubble and add a page on continue, save, edit</a:t>
        </a:r>
      </a:p>
    </p188:txBody>
  </p188:cm>
  <p188:cm id="{D244E476-B706-4E8B-B66D-110A84A88674}" authorId="{BFB7FFED-C3F4-2AA9-8C13-574D1CA3C323}" status="resolved" created="2022-03-24T15:57:23.728">
    <pc:sldMkLst xmlns:pc="http://schemas.microsoft.com/office/powerpoint/2013/main/command">
      <pc:docMk/>
      <pc:sldMk cId="392343913" sldId="392"/>
    </pc:sldMkLst>
    <p188:txBody>
      <a:bodyPr/>
      <a:lstStyle/>
      <a:p>
        <a:r>
          <a:rPr lang="en-US"/>
          <a:t>show a new agreement &amp; how only the first SF page shows until you hit continue</a:t>
        </a:r>
      </a:p>
    </p188:txBody>
  </p188:cm>
  <p188:cm id="{CFA339A3-7083-47F8-A344-8B7E21CC56C8}" authorId="{BFB7FFED-C3F4-2AA9-8C13-574D1CA3C323}" status="resolved" created="2022-03-24T15:57:52.513">
    <pc:sldMkLst xmlns:pc="http://schemas.microsoft.com/office/powerpoint/2013/main/command">
      <pc:docMk/>
      <pc:sldMk cId="392343913" sldId="392"/>
    </pc:sldMkLst>
    <p188:replyLst>
      <p188:reply id="{DFA00B22-2A09-4442-AA05-EB6FC75D990C}" authorId="{BFB7FFED-C3F4-2AA9-8C13-574D1CA3C323}" created="2022-03-24T15:58:06.379">
        <p188:txBody>
          <a:bodyPr/>
          <a:lstStyle/>
          <a:p>
            <a:r>
              <a:rPr lang="en-US"/>
              <a:t>wildcard</a:t>
            </a:r>
          </a:p>
        </p188:txBody>
      </p188:reply>
      <p188:reply id="{175EDB90-70A9-40AD-AD49-329405A6AFF3}" authorId="{BFB7FFED-C3F4-2AA9-8C13-574D1CA3C323}" created="2022-03-24T15:58:37.802">
        <p188:txBody>
          <a:bodyPr/>
          <a:lstStyle/>
          <a:p>
            <a:r>
              <a:rPr lang="en-US"/>
              <a:t>drop-down is IMPORTANT</a:t>
            </a:r>
          </a:p>
        </p188:txBody>
      </p188:reply>
    </p188:replyLst>
    <p188:txBody>
      <a:bodyPr/>
      <a:lstStyle/>
      <a:p>
        <a:r>
          <a:rPr lang="en-US"/>
          <a:t>search slide</a:t>
        </a:r>
      </a:p>
    </p188:txBody>
  </p188:cm>
  <p188:cm id="{21D8365E-1B64-460B-908C-3228C75D60FB}" authorId="{BFB7FFED-C3F4-2AA9-8C13-574D1CA3C323}" status="resolved" created="2022-03-24T15:59:33.308">
    <pc:sldMkLst xmlns:pc="http://schemas.microsoft.com/office/powerpoint/2013/main/command">
      <pc:docMk/>
      <pc:sldMk cId="392343913" sldId="392"/>
    </pc:sldMkLst>
    <p188:replyLst>
      <p188:reply id="{249BE39E-F367-44A2-9679-EC077943CBDA}" authorId="{BFB7FFED-C3F4-2AA9-8C13-574D1CA3C323}" created="2022-03-24T16:00:15.890">
        <p188:txBody>
          <a:bodyPr/>
          <a:lstStyle/>
          <a:p>
            <a:r>
              <a:rPr lang="en-US"/>
              <a:t>required &amp; not required question. SF424 validate - actual errors - assist warnings</a:t>
            </a:r>
          </a:p>
        </p188:txBody>
      </p188:reply>
    </p188:replyLst>
    <p188:txBody>
      <a:bodyPr/>
      <a:lstStyle/>
      <a:p>
        <a:r>
          <a:rPr lang="en-US"/>
          <a:t>add a validation button slide</a:t>
        </a:r>
      </a:p>
    </p188:txBody>
  </p188:cm>
  <p188:cm id="{98B0893B-CA85-41BF-B12A-3D3C1C9F1459}" authorId="{BFB7FFED-C3F4-2AA9-8C13-574D1CA3C323}" status="resolved" created="2022-03-24T16:01:02.323">
    <pc:sldMkLst xmlns:pc="http://schemas.microsoft.com/office/powerpoint/2013/main/command">
      <pc:docMk/>
      <pc:sldMk cId="392343913" sldId="392"/>
    </pc:sldMkLst>
    <p188:txBody>
      <a:bodyPr/>
      <a:lstStyle/>
      <a:p>
        <a:r>
          <a:rPr lang="en-US"/>
          <a:t>Naming convention placeholder slide. include filename information - can't use same filename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1196-5B4D-436F-9B64-A48422F9530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C9CE2-9E55-40FC-B621-9D40A7D3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9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7572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769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278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Placeholder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8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workspace can be accessed in all stages – it will be editable or view only depending on the state and a user role + the individuals role on the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055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926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280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898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workspace can be accessed in all stages – it will be editable or view only depending on the state and a user role + the individuals role on the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03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036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036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882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576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8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2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8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01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760"/>
            <a:ext cx="10512862" cy="914400"/>
          </a:xfrm>
        </p:spPr>
        <p:txBody>
          <a:bodyPr/>
          <a:lstStyle>
            <a:lvl1pPr>
              <a:defRPr>
                <a:solidFill>
                  <a:srgbClr val="E57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371600"/>
            <a:ext cx="10512862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CDDA814B-86B6-4C5E-B86B-6DBF9EAE5B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otted_line_orange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6" b="-172020"/>
          <a:stretch/>
        </p:blipFill>
        <p:spPr>
          <a:xfrm>
            <a:off x="18" y="1097280"/>
            <a:ext cx="12249769" cy="5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7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760"/>
            <a:ext cx="10512862" cy="914400"/>
          </a:xfrm>
        </p:spPr>
        <p:txBody>
          <a:bodyPr/>
          <a:lstStyle>
            <a:lvl1pPr>
              <a:defRPr>
                <a:solidFill>
                  <a:srgbClr val="E57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371600"/>
            <a:ext cx="5180251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371600"/>
            <a:ext cx="5180251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CDDA814B-86B6-4C5E-B86B-6DBF9EAE5B0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otted_line_orange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6" b="-172020"/>
          <a:stretch/>
        </p:blipFill>
        <p:spPr>
          <a:xfrm>
            <a:off x="18" y="1097280"/>
            <a:ext cx="12249769" cy="52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6" y="6153349"/>
            <a:ext cx="2388146" cy="6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760"/>
            <a:ext cx="10512862" cy="914400"/>
          </a:xfrm>
        </p:spPr>
        <p:txBody>
          <a:bodyPr/>
          <a:lstStyle>
            <a:lvl1pPr>
              <a:defRPr>
                <a:solidFill>
                  <a:srgbClr val="E57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CDDA814B-86B6-4C5E-B86B-6DBF9EAE5B0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dotted_line_orange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6" b="-172020"/>
          <a:stretch/>
        </p:blipFill>
        <p:spPr>
          <a:xfrm>
            <a:off x="18" y="1188720"/>
            <a:ext cx="12249769" cy="5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14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CDDA814B-86B6-4C5E-B86B-6DBF9EAE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9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7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5113-E58F-43BB-8E23-B4748C9191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228600"/>
            <a:ext cx="1051286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600200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UVA_Primary_2C_coated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0" y="6217921"/>
            <a:ext cx="2285405" cy="55999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27024" y="6309360"/>
            <a:ext cx="46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22CF42F-DE87-42C5-BEBE-79BA6BA4EEC2}" type="slidenum">
              <a:rPr lang="en-US" sz="1799">
                <a:solidFill>
                  <a:srgbClr val="F79646">
                    <a:lumMod val="75000"/>
                  </a:srgbClr>
                </a:solidFill>
                <a:latin typeface="BodoniURWBolObl"/>
                <a:cs typeface="BodoniURWBolObl"/>
              </a:rPr>
              <a:pPr/>
              <a:t>‹#›</a:t>
            </a:fld>
            <a:endParaRPr lang="en-US" sz="1999" dirty="0">
              <a:solidFill>
                <a:srgbClr val="F79646">
                  <a:lumMod val="75000"/>
                </a:srgbClr>
              </a:solidFill>
              <a:latin typeface="BodoniURWBolObl"/>
              <a:cs typeface="BodoniURWBolObl"/>
            </a:endParaRPr>
          </a:p>
        </p:txBody>
      </p:sp>
    </p:spTree>
    <p:extLst>
      <p:ext uri="{BB962C8B-B14F-4D97-AF65-F5344CB8AC3E}">
        <p14:creationId xmlns:p14="http://schemas.microsoft.com/office/powerpoint/2010/main" val="295761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999" kern="1200">
          <a:solidFill>
            <a:srgbClr val="E87722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rgbClr val="002F6C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rgbClr val="002F6C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rgbClr val="002F6C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F6C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F6C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virginia.edu/os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B_343CADC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88825" cy="4996785"/>
          </a:xfrm>
          <a:prstGeom prst="rect">
            <a:avLst/>
          </a:prstGeom>
          <a:solidFill>
            <a:srgbClr val="0121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158"/>
              </a:solidFill>
            </a:endParaRPr>
          </a:p>
        </p:txBody>
      </p:sp>
      <p:pic>
        <p:nvPicPr>
          <p:cNvPr id="10" name="Picture 9" descr="primary_full_color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25" y="5733827"/>
            <a:ext cx="3006577" cy="753035"/>
          </a:xfrm>
          <a:prstGeom prst="rect">
            <a:avLst/>
          </a:prstGeom>
        </p:spPr>
      </p:pic>
      <p:sp>
        <p:nvSpPr>
          <p:cNvPr id="12" name="Title Placeholder 1"/>
          <p:cNvSpPr txBox="1">
            <a:spLocks/>
          </p:cNvSpPr>
          <p:nvPr/>
        </p:nvSpPr>
        <p:spPr>
          <a:xfrm>
            <a:off x="16439" y="3441138"/>
            <a:ext cx="12187779" cy="144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FranklinGothicURWComDem"/>
                <a:ea typeface="+mj-ea"/>
                <a:cs typeface="FranklinGothicURWComDem"/>
              </a:defRPr>
            </a:lvl1pPr>
          </a:lstStyle>
          <a:p>
            <a:r>
              <a:rPr lang="en-US" dirty="0">
                <a:latin typeface="FranklinGothicURWComBoo"/>
                <a:cs typeface="FranklinGothicURWComBoo"/>
              </a:rPr>
              <a:t>MaryBeth Spaulding</a:t>
            </a:r>
          </a:p>
          <a:p>
            <a:r>
              <a:rPr lang="en-US" dirty="0">
                <a:latin typeface="FranklinGothicURWComBoo"/>
                <a:cs typeface="FranklinGothicURWComBoo"/>
              </a:rPr>
              <a:t>Office of Sponsored Programs</a:t>
            </a:r>
          </a:p>
          <a:p>
            <a:endParaRPr lang="en-US" sz="2800" dirty="0">
              <a:latin typeface="FranklinGothicURWComBoo"/>
              <a:cs typeface="FranklinGothicURWComBoo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902" y="1141470"/>
            <a:ext cx="12204214" cy="19600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u="none" kern="2200" spc="0" baseline="0">
                <a:solidFill>
                  <a:schemeClr val="bg1"/>
                </a:solidFill>
                <a:latin typeface="FranklinGothicURWComDem"/>
                <a:ea typeface="+mj-ea"/>
                <a:cs typeface="FranklinGothicURWComDem"/>
              </a:defRPr>
            </a:lvl1pPr>
          </a:lstStyle>
          <a:p>
            <a:r>
              <a:rPr lang="en-US" sz="5400" b="1" dirty="0">
                <a:latin typeface="+mn-lt"/>
              </a:rPr>
              <a:t>Navigating ResearchUVA Powered by Huron (PBH)</a:t>
            </a:r>
          </a:p>
        </p:txBody>
      </p:sp>
      <p:pic>
        <p:nvPicPr>
          <p:cNvPr id="14" name="Picture 13" descr="dotted_line_whit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37"/>
          <a:stretch/>
        </p:blipFill>
        <p:spPr>
          <a:xfrm>
            <a:off x="1158296" y="2922070"/>
            <a:ext cx="9979155" cy="3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9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Terminology and Navigation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Using the Search Feature to Filter Data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09647-D36F-440C-8989-545AFE5E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07" y="1729480"/>
            <a:ext cx="7772400" cy="314732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84083A5-4EDB-4D22-8BD7-3B25FD351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395" y="1335340"/>
            <a:ext cx="2355698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6784B1-97C1-4344-9C34-4F47D38052BD}"/>
              </a:ext>
            </a:extLst>
          </p:cNvPr>
          <p:cNvSpPr txBox="1"/>
          <p:nvPr/>
        </p:nvSpPr>
        <p:spPr>
          <a:xfrm>
            <a:off x="587151" y="4986635"/>
            <a:ext cx="7963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This screenshot features a “wildcard” search for the word “heart” to find proposals to the American Heart Association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To complete this search, select “Primary Sponsor” in the search drop-down, type “%heart”  and then click the search icon to complete the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9DAA80-BB8B-443B-92E9-610F4D5B307C}"/>
              </a:ext>
            </a:extLst>
          </p:cNvPr>
          <p:cNvSpPr txBox="1"/>
          <p:nvPr/>
        </p:nvSpPr>
        <p:spPr>
          <a:xfrm>
            <a:off x="8643375" y="4968687"/>
            <a:ext cx="3065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screenshot provides an overview of the available search filters. You can always find these options by clicking the help text icon (question mark)</a:t>
            </a:r>
          </a:p>
        </p:txBody>
      </p:sp>
    </p:spTree>
    <p:extLst>
      <p:ext uri="{BB962C8B-B14F-4D97-AF65-F5344CB8AC3E}">
        <p14:creationId xmlns:p14="http://schemas.microsoft.com/office/powerpoint/2010/main" val="38271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Terminology and Navigation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SmartForm Validation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Clicking the "Validate" button will show all the errors or warnings that should be addressed before submitting a project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screen shot is a SF424 but validate is available on all SmartForms and works the same way. In the case of a SF424 validation, the form validates against Grants.gov requirements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F14E28-2B2B-4C67-B353-A10D964CF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1741226"/>
            <a:ext cx="10058400" cy="33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Notifications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System Notifications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notifications are short email messages sent by the system to alert a users an action in the system – notifications often ask the user to take an action to move a project forward in workflow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Notifications contain a link that will take users to the project that requires their action or attention. Users can also navigate directly to a project using the Dashboard or Grants/Agreements module pages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7E2C6-7B62-4186-93E8-972D7988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43" y="1706880"/>
            <a:ext cx="949213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Naming Conventions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4787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99" b="1" dirty="0">
                <a:latin typeface="+mn-lt"/>
              </a:rPr>
              <a:t>Terminology and Navigation</a:t>
            </a:r>
            <a:br>
              <a:rPr lang="en-US" sz="4799" b="1" dirty="0">
                <a:latin typeface="+mn-lt"/>
              </a:rPr>
            </a:br>
            <a:br>
              <a:rPr lang="en-US" sz="4800" i="1" dirty="0"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379412" y="2824955"/>
            <a:ext cx="11430000" cy="21945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200" b="1" dirty="0">
                <a:solidFill>
                  <a:srgbClr val="1D3259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Demonstration</a:t>
            </a:r>
            <a:endParaRPr lang="en-US" sz="6600" b="1" dirty="0">
              <a:solidFill>
                <a:srgbClr val="1D3259"/>
              </a:solidFill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2" y="-381000"/>
            <a:ext cx="9141619" cy="23622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427BD-045D-49FD-81E1-8C27FAF58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2247899"/>
            <a:ext cx="2362201" cy="2362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F1A1C-1362-4512-B09D-81B7D138F4BE}"/>
              </a:ext>
            </a:extLst>
          </p:cNvPr>
          <p:cNvSpPr txBox="1"/>
          <p:nvPr/>
        </p:nvSpPr>
        <p:spPr>
          <a:xfrm>
            <a:off x="2398712" y="4868007"/>
            <a:ext cx="739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D3259"/>
                </a:solidFill>
                <a:hlinkClick r:id="rId3"/>
              </a:rPr>
              <a:t>https://research.virginia.edu/osp</a:t>
            </a:r>
            <a:endParaRPr lang="en-US" sz="3600" dirty="0">
              <a:solidFill>
                <a:srgbClr val="1D32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AF23D-3A75-4267-9D59-0D448EFD884A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99" b="1" dirty="0">
                <a:latin typeface="+mn-lt"/>
              </a:rPr>
              <a:t>Today’s Agenda</a:t>
            </a:r>
            <a:br>
              <a:rPr lang="en-US" sz="4799" b="1" dirty="0">
                <a:latin typeface="+mn-lt"/>
              </a:rPr>
            </a:br>
            <a:br>
              <a:rPr lang="en-US" sz="4800" i="1" dirty="0"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3CDE485-FC0B-48FD-BDFD-6FE42FBBF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7" y="5867400"/>
            <a:ext cx="838200" cy="83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BD3209-AB4F-4C37-96D0-903486EDA6BC}"/>
              </a:ext>
            </a:extLst>
          </p:cNvPr>
          <p:cNvSpPr txBox="1"/>
          <p:nvPr/>
        </p:nvSpPr>
        <p:spPr>
          <a:xfrm>
            <a:off x="608012" y="1631299"/>
            <a:ext cx="10972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1D3259"/>
                </a:solidFill>
              </a:rPr>
              <a:t>Introduction and Resource Overview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1D3259"/>
                </a:solidFill>
              </a:rPr>
              <a:t>Introduction to Terminology and Navigation in ResearchUVA Powered by Huron (PBH)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1D3259"/>
                </a:solidFill>
              </a:rPr>
              <a:t>Navigation Demonstration</a:t>
            </a:r>
          </a:p>
        </p:txBody>
      </p:sp>
    </p:spTree>
    <p:extLst>
      <p:ext uri="{BB962C8B-B14F-4D97-AF65-F5344CB8AC3E}">
        <p14:creationId xmlns:p14="http://schemas.microsoft.com/office/powerpoint/2010/main" val="21331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99" b="1" dirty="0">
                <a:latin typeface="+mn-lt"/>
              </a:rPr>
              <a:t>Terminology and Navigation</a:t>
            </a:r>
            <a:br>
              <a:rPr lang="en-US" sz="4799" b="1" dirty="0">
                <a:latin typeface="+mn-lt"/>
              </a:rPr>
            </a:br>
            <a:br>
              <a:rPr lang="en-US" sz="4800" i="1" dirty="0"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439430"/>
            <a:ext cx="11201400" cy="5266170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91440" rtlCol="0" anchor="t"/>
          <a:lstStyle/>
          <a:p>
            <a:r>
              <a:rPr lang="en-US" sz="2200" b="1" dirty="0"/>
              <a:t>Navigating in ResearchUVA PBH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b="1" dirty="0"/>
              <a:t>From your Dashboard:</a:t>
            </a:r>
          </a:p>
          <a:p>
            <a:endParaRPr lang="en-US" sz="2200" b="1" dirty="0"/>
          </a:p>
          <a:p>
            <a:r>
              <a:rPr lang="en-US" sz="2200" b="1" dirty="0"/>
              <a:t>My Inbox</a:t>
            </a:r>
            <a:r>
              <a:rPr lang="en-US" sz="2200" dirty="0"/>
              <a:t>: Items that require you to take action.</a:t>
            </a:r>
          </a:p>
          <a:p>
            <a:endParaRPr lang="en-US" sz="2200" dirty="0"/>
          </a:p>
          <a:p>
            <a:r>
              <a:rPr lang="en-US" sz="2200" b="1" dirty="0"/>
              <a:t>My Reviews</a:t>
            </a:r>
            <a:r>
              <a:rPr lang="en-US" sz="2200" dirty="0"/>
              <a:t>: Items assigned to you to review. These are a subset of the items in My Inbox.</a:t>
            </a:r>
          </a:p>
          <a:p>
            <a:endParaRPr lang="en-US" sz="2200" dirty="0"/>
          </a:p>
          <a:p>
            <a:r>
              <a:rPr lang="en-US" sz="2200" b="1" dirty="0"/>
              <a:t>Create menu and buttons</a:t>
            </a:r>
            <a:r>
              <a:rPr lang="en-US" sz="2200" dirty="0"/>
              <a:t>: Create actions you can perform.</a:t>
            </a:r>
          </a:p>
          <a:p>
            <a:endParaRPr lang="en-US" sz="2200" dirty="0"/>
          </a:p>
          <a:p>
            <a:r>
              <a:rPr lang="en-US" sz="2200" b="1" dirty="0"/>
              <a:t>Recently Viewed</a:t>
            </a:r>
            <a:r>
              <a:rPr lang="en-US" sz="2200" dirty="0"/>
              <a:t>: The last several items you viewed. Look here for an item you worked on recently.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B0DB6C-4EF2-493D-AA38-36A14CFA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971143"/>
            <a:ext cx="4752381" cy="2438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C6F6C0-F703-433D-AADB-BE71795D2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069" y="4483847"/>
            <a:ext cx="2209524" cy="2238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761D9C-5F22-472F-ADE4-128C7754E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" y="4511243"/>
            <a:ext cx="2285714" cy="2076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43507C-CE35-403F-9896-26E86CACBA96}"/>
              </a:ext>
            </a:extLst>
          </p:cNvPr>
          <p:cNvCxnSpPr>
            <a:cxnSpLocks/>
          </p:cNvCxnSpPr>
          <p:nvPr/>
        </p:nvCxnSpPr>
        <p:spPr>
          <a:xfrm>
            <a:off x="2436812" y="2804686"/>
            <a:ext cx="1892678" cy="2936887"/>
          </a:xfrm>
          <a:prstGeom prst="straightConnector1">
            <a:avLst/>
          </a:prstGeom>
          <a:ln w="3175">
            <a:solidFill>
              <a:srgbClr val="E572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5F7A2D-323F-4A05-B371-60E9160F993B}"/>
              </a:ext>
            </a:extLst>
          </p:cNvPr>
          <p:cNvCxnSpPr>
            <a:cxnSpLocks/>
          </p:cNvCxnSpPr>
          <p:nvPr/>
        </p:nvCxnSpPr>
        <p:spPr>
          <a:xfrm flipH="1">
            <a:off x="2043776" y="2804686"/>
            <a:ext cx="254765" cy="2613884"/>
          </a:xfrm>
          <a:prstGeom prst="straightConnector1">
            <a:avLst/>
          </a:prstGeom>
          <a:ln w="3175">
            <a:solidFill>
              <a:srgbClr val="E572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99" b="1" dirty="0">
                <a:latin typeface="+mn-lt"/>
              </a:rPr>
              <a:t>Terminology and Navigation</a:t>
            </a:r>
            <a:br>
              <a:rPr lang="en-US" sz="4799" b="1" dirty="0">
                <a:latin typeface="+mn-lt"/>
              </a:rPr>
            </a:br>
            <a:br>
              <a:rPr lang="en-US" sz="4800" i="1" dirty="0"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Navigating in ResearchUVA PBH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1827213" indent="-342900">
              <a:buFont typeface="Arial" panose="020B0604020202020204" pitchFamily="34" charset="0"/>
              <a:buChar char="•"/>
            </a:pPr>
            <a:r>
              <a:rPr lang="en-US" sz="2200" dirty="0"/>
              <a:t>To find a specific Proposal, Award or Agreement, you can navigate to all of your records and then sort by one or more criterion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/>
              <a:t>A “breadcrumb” trail is in the top left corner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CC113-4C71-4C78-840E-538728A2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50" y="1734517"/>
            <a:ext cx="8249419" cy="28346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979D6-76B3-4FF2-A843-F13B87B26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51" y="5348023"/>
            <a:ext cx="7961905" cy="96190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0D4D01-6DF3-4B36-BAF4-5C1E02BDC4CB}"/>
              </a:ext>
            </a:extLst>
          </p:cNvPr>
          <p:cNvCxnSpPr>
            <a:cxnSpLocks/>
          </p:cNvCxnSpPr>
          <p:nvPr/>
        </p:nvCxnSpPr>
        <p:spPr>
          <a:xfrm flipH="1">
            <a:off x="836612" y="2590800"/>
            <a:ext cx="381000" cy="3550063"/>
          </a:xfrm>
          <a:prstGeom prst="straightConnector1">
            <a:avLst/>
          </a:prstGeom>
          <a:ln>
            <a:solidFill>
              <a:srgbClr val="E572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Terminology and Navigation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Workspace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0C7871C0-B40C-421E-8193-379B604D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97" y="1828800"/>
            <a:ext cx="10543431" cy="4663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58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99" b="1" dirty="0">
                <a:latin typeface="+mn-lt"/>
              </a:rPr>
              <a:t>Terminology and Navigation</a:t>
            </a:r>
            <a:br>
              <a:rPr lang="en-US" sz="4799" b="1" dirty="0">
                <a:latin typeface="+mn-lt"/>
              </a:rPr>
            </a:br>
            <a:br>
              <a:rPr lang="en-US" sz="4800" i="1" dirty="0"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Accessing the SmartForm from the Workspace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49336-A8E5-4160-BE27-C3688469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1" y="1729439"/>
            <a:ext cx="10515600" cy="1728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463FFB-447D-457A-8FC8-D2CFD4165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11" y="3584180"/>
            <a:ext cx="10515600" cy="9920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B66635-2338-4039-8478-0E2FFC84C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11" y="5124700"/>
            <a:ext cx="1828800" cy="1456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EF3E47-95E4-4FC8-92A2-382EE2ECD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203" y="5148100"/>
            <a:ext cx="1737360" cy="1432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F909C2-8123-4219-AD0F-3A2A7C4DA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315" y="4730314"/>
            <a:ext cx="1737360" cy="1850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2238C0-5A41-4A55-91D7-57F0B9B800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6251" y="4645208"/>
            <a:ext cx="1737360" cy="19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b="1" dirty="0">
                <a:latin typeface="+mn-lt"/>
              </a:rPr>
              <a:t>Terminology and Navigation</a:t>
            </a:r>
            <a:br>
              <a:rPr lang="en-US" sz="4300" b="1" dirty="0">
                <a:latin typeface="+mn-lt"/>
              </a:rPr>
            </a:br>
            <a:br>
              <a:rPr lang="en-US" sz="4300" b="1" dirty="0">
                <a:latin typeface="+mn-lt"/>
              </a:rPr>
            </a:br>
            <a:endParaRPr lang="en-US" sz="43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SmartForm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E6B51-B163-4ED7-AF5D-B3AD4DF7A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25" y="1661160"/>
            <a:ext cx="6164533" cy="4937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53A735-CE05-4B71-966D-A0AB4D3D243B}"/>
              </a:ext>
            </a:extLst>
          </p:cNvPr>
          <p:cNvSpPr txBox="1"/>
          <p:nvPr/>
        </p:nvSpPr>
        <p:spPr>
          <a:xfrm>
            <a:off x="7008574" y="2391102"/>
            <a:ext cx="43436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/>
            <a:r>
              <a:rPr lang="en-US" sz="2200" dirty="0">
                <a:solidFill>
                  <a:schemeClr val="lt1"/>
                </a:solidFill>
              </a:rPr>
              <a:t>The SmartForm contains a list of all the pages or forms in the left navigator.</a:t>
            </a:r>
          </a:p>
          <a:p>
            <a:pPr marL="914400"/>
            <a:endParaRPr lang="en-US" sz="2200" dirty="0">
              <a:solidFill>
                <a:schemeClr val="lt1"/>
              </a:solidFill>
            </a:endParaRPr>
          </a:p>
          <a:p>
            <a:pPr marL="914400"/>
            <a:r>
              <a:rPr lang="en-US" sz="2200" dirty="0">
                <a:solidFill>
                  <a:schemeClr val="lt1"/>
                </a:solidFill>
              </a:rPr>
              <a:t>SmartForm fields are editable when you have clicked “Edit” or will show the previously entered data when you have clicked “View”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04BB75C4-D65C-4FDF-A31F-43AE43901E60}"/>
              </a:ext>
            </a:extLst>
          </p:cNvPr>
          <p:cNvSpPr/>
          <p:nvPr/>
        </p:nvSpPr>
        <p:spPr>
          <a:xfrm>
            <a:off x="6856412" y="2514600"/>
            <a:ext cx="990600" cy="3354377"/>
          </a:xfrm>
          <a:prstGeom prst="leftBrace">
            <a:avLst/>
          </a:prstGeom>
          <a:ln>
            <a:solidFill>
              <a:srgbClr val="E5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Terminology and Navigation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Using the SmartForm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BE63-52AA-4D09-93AA-7246A468F268}"/>
              </a:ext>
            </a:extLst>
          </p:cNvPr>
          <p:cNvGrpSpPr/>
          <p:nvPr/>
        </p:nvGrpSpPr>
        <p:grpSpPr>
          <a:xfrm>
            <a:off x="7181716" y="2179774"/>
            <a:ext cx="4495800" cy="3816429"/>
            <a:chOff x="7085012" y="2286000"/>
            <a:chExt cx="4495800" cy="3816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3A735-CE05-4B71-966D-A0AB4D3D243B}"/>
                </a:ext>
              </a:extLst>
            </p:cNvPr>
            <p:cNvSpPr txBox="1"/>
            <p:nvPr/>
          </p:nvSpPr>
          <p:spPr>
            <a:xfrm>
              <a:off x="7237174" y="2286000"/>
              <a:ext cx="4343638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/>
              <a:r>
                <a:rPr lang="en-US" sz="2200" dirty="0">
                  <a:solidFill>
                    <a:schemeClr val="lt1"/>
                  </a:solidFill>
                </a:rPr>
                <a:t>1. The remaining SmartForm pages will fill in after you complete and save the General Information page </a:t>
              </a:r>
            </a:p>
            <a:p>
              <a:pPr marL="914400"/>
              <a:endParaRPr lang="en-US" sz="2200" dirty="0">
                <a:solidFill>
                  <a:schemeClr val="lt1"/>
                </a:solidFill>
              </a:endParaRPr>
            </a:p>
            <a:p>
              <a:pPr marL="914400"/>
              <a:r>
                <a:rPr lang="en-US" sz="2200" dirty="0">
                  <a:solidFill>
                    <a:schemeClr val="lt1"/>
                  </a:solidFill>
                </a:rPr>
                <a:t>2. Clicking on the help text icon (question mark) will bring up a help text pop-up window containing UVA instructions for that question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04BB75C4-D65C-4FDF-A31F-43AE43901E60}"/>
                </a:ext>
              </a:extLst>
            </p:cNvPr>
            <p:cNvSpPr/>
            <p:nvPr/>
          </p:nvSpPr>
          <p:spPr>
            <a:xfrm>
              <a:off x="7085012" y="2409498"/>
              <a:ext cx="990600" cy="3692931"/>
            </a:xfrm>
            <a:prstGeom prst="leftBrace">
              <a:avLst/>
            </a:prstGeom>
            <a:ln>
              <a:solidFill>
                <a:srgbClr val="E57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870A3B8-043C-46A8-99E3-18D6B7D4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22" y="2313325"/>
            <a:ext cx="6400800" cy="3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Terminology and Navigation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Using the SmartForm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BE63-52AA-4D09-93AA-7246A468F268}"/>
              </a:ext>
            </a:extLst>
          </p:cNvPr>
          <p:cNvGrpSpPr/>
          <p:nvPr/>
        </p:nvGrpSpPr>
        <p:grpSpPr>
          <a:xfrm>
            <a:off x="7181716" y="2179774"/>
            <a:ext cx="4495800" cy="4154984"/>
            <a:chOff x="7085012" y="2286000"/>
            <a:chExt cx="4495800" cy="4154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3A735-CE05-4B71-966D-A0AB4D3D243B}"/>
                </a:ext>
              </a:extLst>
            </p:cNvPr>
            <p:cNvSpPr txBox="1"/>
            <p:nvPr/>
          </p:nvSpPr>
          <p:spPr>
            <a:xfrm>
              <a:off x="7237174" y="2286000"/>
              <a:ext cx="434363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/>
              <a:r>
                <a:rPr lang="en-US" sz="2200" dirty="0">
                  <a:solidFill>
                    <a:schemeClr val="lt1"/>
                  </a:solidFill>
                </a:rPr>
                <a:t>SmartForm pages will have 3 “buttons” at the bottom: Exit, Save and Continue (Continue is replaced with Finish on the final form)</a:t>
              </a:r>
            </a:p>
            <a:p>
              <a:pPr marL="12573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lt1"/>
                  </a:solidFill>
                </a:rPr>
                <a:t>Exit</a:t>
              </a:r>
              <a:r>
                <a:rPr lang="en-US" sz="2200" dirty="0">
                  <a:solidFill>
                    <a:schemeClr val="lt1"/>
                  </a:solidFill>
                </a:rPr>
                <a:t> returns to the Workspace</a:t>
              </a:r>
            </a:p>
            <a:p>
              <a:pPr marL="12573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lt1"/>
                  </a:solidFill>
                </a:rPr>
                <a:t>Save</a:t>
              </a:r>
              <a:r>
                <a:rPr lang="en-US" sz="2200" dirty="0">
                  <a:solidFill>
                    <a:schemeClr val="lt1"/>
                  </a:solidFill>
                </a:rPr>
                <a:t> saves the page</a:t>
              </a:r>
            </a:p>
            <a:p>
              <a:pPr marL="12573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lt1"/>
                  </a:solidFill>
                </a:rPr>
                <a:t>Continue</a:t>
              </a:r>
              <a:r>
                <a:rPr lang="en-US" sz="2200" dirty="0">
                  <a:solidFill>
                    <a:schemeClr val="lt1"/>
                  </a:solidFill>
                </a:rPr>
                <a:t> saves the page &amp; moves to next page</a:t>
              </a:r>
            </a:p>
            <a:p>
              <a:pPr marL="12573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lt1"/>
                  </a:solidFill>
                </a:rPr>
                <a:t>Finish</a:t>
              </a:r>
              <a:r>
                <a:rPr lang="en-US" sz="2200" dirty="0">
                  <a:solidFill>
                    <a:schemeClr val="lt1"/>
                  </a:solidFill>
                </a:rPr>
                <a:t> saves &amp; returns to the Workspace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04BB75C4-D65C-4FDF-A31F-43AE43901E60}"/>
                </a:ext>
              </a:extLst>
            </p:cNvPr>
            <p:cNvSpPr/>
            <p:nvPr/>
          </p:nvSpPr>
          <p:spPr>
            <a:xfrm>
              <a:off x="7085012" y="2409498"/>
              <a:ext cx="990600" cy="3837591"/>
            </a:xfrm>
            <a:prstGeom prst="leftBrace">
              <a:avLst/>
            </a:prstGeom>
            <a:ln>
              <a:solidFill>
                <a:srgbClr val="E57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44A3CF-3FF5-4448-943C-9CB3CCD0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4" y="2185616"/>
            <a:ext cx="6400800" cy="34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9BB97AF-DFD8-430A-98BA-0EC215D5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7" y="5729312"/>
            <a:ext cx="6400800" cy="8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CF6E366D25746B8253CB34701FC81" ma:contentTypeVersion="11" ma:contentTypeDescription="Create a new document." ma:contentTypeScope="" ma:versionID="6c7a4a0fa429f5e865d261bc90aff989">
  <xsd:schema xmlns:xsd="http://www.w3.org/2001/XMLSchema" xmlns:xs="http://www.w3.org/2001/XMLSchema" xmlns:p="http://schemas.microsoft.com/office/2006/metadata/properties" xmlns:ns1="http://schemas.microsoft.com/sharepoint/v3" xmlns:ns3="684df1fe-1cc2-4d1a-8e0a-b5b7db577906" targetNamespace="http://schemas.microsoft.com/office/2006/metadata/properties" ma:root="true" ma:fieldsID="99014db3322d01c18dbd67d80ac17ff6" ns1:_="" ns3:_="">
    <xsd:import namespace="http://schemas.microsoft.com/sharepoint/v3"/>
    <xsd:import namespace="684df1fe-1cc2-4d1a-8e0a-b5b7db5779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df1fe-1cc2-4d1a-8e0a-b5b7db577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B1B96-7B99-489E-8DB9-B9DF3D4B8D5F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84df1fe-1cc2-4d1a-8e0a-b5b7db57790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EA562E-BC74-4383-A2D8-2BCD810161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4D548A-5243-4D4D-9613-DF8548363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4df1fe-1cc2-4d1a-8e0a-b5b7db577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13568</TotalTime>
  <Words>663</Words>
  <Application>Microsoft Office PowerPoint</Application>
  <PresentationFormat>Custom</PresentationFormat>
  <Paragraphs>311</Paragraphs>
  <Slides>15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BodoniURWBolObl</vt:lpstr>
      <vt:lpstr>Calibri</vt:lpstr>
      <vt:lpstr>Franklin Gothic Demi Cond</vt:lpstr>
      <vt:lpstr>FranklinGothicURWComBoo</vt:lpstr>
      <vt:lpstr>Wingdings</vt:lpstr>
      <vt:lpstr>Office Theme</vt:lpstr>
      <vt:lpstr>1_Office Theme</vt:lpstr>
      <vt:lpstr>PowerPoint Presentation</vt:lpstr>
      <vt:lpstr>Today’s Agenda  </vt:lpstr>
      <vt:lpstr>Terminology and Navigation  </vt:lpstr>
      <vt:lpstr>Terminology and Navigation  </vt:lpstr>
      <vt:lpstr>Terminology and Navigation  </vt:lpstr>
      <vt:lpstr>Terminology and Navigation  </vt:lpstr>
      <vt:lpstr>Terminology and Navigation  </vt:lpstr>
      <vt:lpstr>Terminology and Navigation  </vt:lpstr>
      <vt:lpstr>Terminology and Navigation  </vt:lpstr>
      <vt:lpstr>Terminology and Navigation  </vt:lpstr>
      <vt:lpstr>Terminology and Navigation  </vt:lpstr>
      <vt:lpstr>Notifications  </vt:lpstr>
      <vt:lpstr>Naming Conventions  </vt:lpstr>
      <vt:lpstr>Terminology and Navigation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cdr9c</dc:creator>
  <cp:lastModifiedBy>Spaulding, MaryBeth Augusta (mas7zt)</cp:lastModifiedBy>
  <cp:revision>203</cp:revision>
  <dcterms:created xsi:type="dcterms:W3CDTF">2017-05-24T17:18:57Z</dcterms:created>
  <dcterms:modified xsi:type="dcterms:W3CDTF">2022-03-29T21:09:17Z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0x010100B01CF6E366D25746B8253CB34701FC81</vt:lpwstr>
  </property>
</Properties>
</file>