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6" r:id="rId6"/>
    <p:sldId id="259" r:id="rId7"/>
    <p:sldId id="262" r:id="rId8"/>
  </p:sldIdLst>
  <p:sldSz cx="9144000" cy="6858000" type="screen4x3"/>
  <p:notesSz cx="71628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1A33-004C-4ACF-8498-3B46E2D1FB41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1E9EA-B9E8-4BA4-BC3C-4CCEC5FEE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AF8DD-2FCC-475F-889A-863B8BE1C736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FF6D-6AC7-47B8-A258-C188B422EB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B114-6370-4B1A-9E87-4B0CB14EBC5B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0744-3018-4393-B81B-2A6C1757A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34CF-FACC-4B04-A503-F0664998EEC3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F214F-0F01-47CF-AFC7-E1FAB9E60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8DC60-B0AF-4CD7-B9C9-660D244F8863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F853D-CA3A-4F24-B47C-A646A34C0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70185-A67D-46DE-87CB-3CA9C19DF8D8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AC97B-29DC-4E95-99A0-E1187803F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ACAE-6AA5-4AD9-AF09-DEC1D4FE95FF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A1C0D-F26D-4A07-A46B-E1DE835322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5F018-5499-4465-878F-2F144529769F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790C6-7321-4D1F-85AA-130597D75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8165-AF91-4941-9E1D-398085DB783E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8377-64FC-42F3-A272-694111EE19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8AD94-9248-4632-A5B0-3D52D2C6B70E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6F3F-031A-4D4C-807A-DF80608560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9CE6-F731-4ACE-B867-6E083A9F4905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4B4D9-CF5F-4763-905F-8AD1648B7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BEFD31-D9EE-45B0-8194-14E3E6629533}" type="datetimeFigureOut">
              <a:rPr lang="en-US"/>
              <a:pPr>
                <a:defRPr/>
              </a:pPr>
              <a:t>12/5/2022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FC434B-79B9-4B07-8E8A-75F9B19CEE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75" r:id="rId4"/>
    <p:sldLayoutId id="2147483781" r:id="rId5"/>
    <p:sldLayoutId id="2147483776" r:id="rId6"/>
    <p:sldLayoutId id="2147483782" r:id="rId7"/>
    <p:sldLayoutId id="2147483783" r:id="rId8"/>
    <p:sldLayoutId id="2147483784" r:id="rId9"/>
    <p:sldLayoutId id="2147483777" r:id="rId10"/>
    <p:sldLayoutId id="21474837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/>
              <a:t>An Overview for Faculty</a:t>
            </a:r>
            <a:br>
              <a:rPr lang="en-US" dirty="0"/>
            </a:br>
            <a:r>
              <a:rPr lang="en-US" sz="1400" dirty="0"/>
              <a:t>presented by the Office of sponsored programs                                             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Time and Effort Certification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/>
              <a:t>OBJECTIVES OF THE OVERVIEW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561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700" dirty="0">
                <a:cs typeface="Times New Roman" pitchFamily="18" charset="0"/>
              </a:rPr>
              <a:t>Highlight the requirements of the Uniform Guidance: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700" dirty="0">
                <a:cs typeface="Times New Roman" pitchFamily="18" charset="0"/>
              </a:rPr>
              <a:t>    2 CFR.200.430</a:t>
            </a:r>
          </a:p>
          <a:p>
            <a:pPr eaLnBrk="1" hangingPunct="1">
              <a:lnSpc>
                <a:spcPct val="70000"/>
              </a:lnSpc>
            </a:pPr>
            <a:endParaRPr lang="en-US" sz="27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700" dirty="0">
                <a:cs typeface="Times New Roman" pitchFamily="18" charset="0"/>
              </a:rPr>
              <a:t>Review the University Policy</a:t>
            </a:r>
          </a:p>
          <a:p>
            <a:pPr eaLnBrk="1" hangingPunct="1">
              <a:lnSpc>
                <a:spcPct val="70000"/>
              </a:lnSpc>
            </a:pPr>
            <a:endParaRPr lang="en-US" sz="27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700" dirty="0">
                <a:cs typeface="Times New Roman" pitchFamily="18" charset="0"/>
              </a:rPr>
              <a:t>Clarify your responsibilities in the process</a:t>
            </a:r>
          </a:p>
          <a:p>
            <a:pPr eaLnBrk="1" hangingPunct="1">
              <a:lnSpc>
                <a:spcPct val="70000"/>
              </a:lnSpc>
            </a:pPr>
            <a:endParaRPr lang="en-US" sz="27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700" dirty="0">
                <a:cs typeface="Times New Roman" pitchFamily="18" charset="0"/>
              </a:rPr>
              <a:t>Through awareness, minimize the financial risks to you, your department and the University</a:t>
            </a:r>
            <a:endParaRPr lang="en-US" sz="23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en-US" sz="27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Requirements of Time &amp; Effort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>
                <a:cs typeface="Times New Roman" pitchFamily="18" charset="0"/>
              </a:rPr>
              <a:t>Maintain an accurate payroll distribution system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>
                <a:cs typeface="Times New Roman" pitchFamily="18" charset="0"/>
              </a:rPr>
              <a:t>Provide periodic, after the fact effort reports for review and certification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/>
              <a:buChar char=""/>
              <a:defRPr/>
            </a:pPr>
            <a:r>
              <a:rPr lang="en-US" sz="2900" dirty="0">
                <a:solidFill>
                  <a:srgbClr val="4E3B30"/>
                </a:solidFill>
                <a:cs typeface="Times New Roman" pitchFamily="18" charset="0"/>
              </a:rPr>
              <a:t>Sponsored activities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/>
              <a:buChar char=""/>
              <a:defRPr/>
            </a:pPr>
            <a:r>
              <a:rPr lang="en-US" sz="2900" dirty="0">
                <a:solidFill>
                  <a:srgbClr val="4E3B30"/>
                </a:solidFill>
                <a:cs typeface="Times New Roman" pitchFamily="18" charset="0"/>
              </a:rPr>
              <a:t>Non-sponsored activities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 pitchFamily="18" charset="2"/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>
                <a:cs typeface="Times New Roman" pitchFamily="18" charset="0"/>
              </a:rPr>
              <a:t>Document the following activities: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/>
              <a:buChar char=""/>
              <a:defRPr/>
            </a:pPr>
            <a:r>
              <a:rPr lang="en-US" dirty="0">
                <a:solidFill>
                  <a:srgbClr val="4E3B30"/>
                </a:solidFill>
                <a:cs typeface="Times New Roman" pitchFamily="18" charset="0"/>
              </a:rPr>
              <a:t>Research, Instruction, Public Service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/>
              <a:buChar char=""/>
              <a:defRPr/>
            </a:pPr>
            <a:r>
              <a:rPr lang="en-US" dirty="0">
                <a:solidFill>
                  <a:srgbClr val="4E3B30"/>
                </a:solidFill>
                <a:cs typeface="Times New Roman" pitchFamily="18" charset="0"/>
              </a:rPr>
              <a:t>Non-sponsored research, Administration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/>
              <a:buChar char=""/>
              <a:defRPr/>
            </a:pPr>
            <a:r>
              <a:rPr lang="en-US" dirty="0">
                <a:solidFill>
                  <a:srgbClr val="4E3B30"/>
                </a:solidFill>
                <a:cs typeface="Times New Roman" pitchFamily="18" charset="0"/>
              </a:rPr>
              <a:t>Teaching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/>
              <a:buChar char=""/>
              <a:defRPr/>
            </a:pPr>
            <a:r>
              <a:rPr lang="en-US" dirty="0">
                <a:solidFill>
                  <a:srgbClr val="4E3B30"/>
                </a:solidFill>
                <a:cs typeface="Times New Roman" pitchFamily="18" charset="0"/>
              </a:rPr>
              <a:t>Clinical (HSF)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 pitchFamily="18" charset="2"/>
              <a:buNone/>
              <a:defRPr/>
            </a:pPr>
            <a:endParaRPr lang="en-US" dirty="0">
              <a:solidFill>
                <a:srgbClr val="4E3B30"/>
              </a:solidFill>
              <a:cs typeface="Times New Roman" pitchFamily="18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/>
              <a:buChar char=""/>
              <a:defRPr/>
            </a:pPr>
            <a:endParaRPr lang="en-US" dirty="0">
              <a:solidFill>
                <a:srgbClr val="4E3B30"/>
              </a:solidFill>
              <a:cs typeface="Times New Roman" pitchFamily="18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/>
              <a:buChar char=""/>
              <a:defRPr/>
            </a:pPr>
            <a:endParaRPr lang="en-US" dirty="0">
              <a:solidFill>
                <a:srgbClr val="4E3B30"/>
              </a:solidFill>
              <a:cs typeface="Times New Roman" pitchFamily="18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/>
              <a:buChar char=""/>
              <a:defRPr/>
            </a:pPr>
            <a:endParaRPr lang="en-US" dirty="0">
              <a:solidFill>
                <a:srgbClr val="4E3B30"/>
              </a:solidFill>
              <a:cs typeface="Times New Roman" pitchFamily="18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A22E"/>
              </a:buClr>
              <a:buFont typeface="Wingdings 2" pitchFamily="18" charset="2"/>
              <a:buNone/>
              <a:defRPr/>
            </a:pPr>
            <a:endParaRPr lang="en-US" dirty="0">
              <a:solidFill>
                <a:srgbClr val="4E3B30"/>
              </a:solidFill>
              <a:cs typeface="Times New Roman" pitchFamily="18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dirty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dirty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Requirements of Time &amp; Effort Certification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Document the following activities:</a:t>
            </a:r>
          </a:p>
          <a:p>
            <a:pPr lvl="1" eaLnBrk="1" hangingPunct="1">
              <a:lnSpc>
                <a:spcPct val="90000"/>
              </a:lnSpc>
              <a:buClr>
                <a:srgbClr val="F0A22E"/>
              </a:buClr>
            </a:pPr>
            <a:r>
              <a:rPr lang="en-US" sz="2900">
                <a:solidFill>
                  <a:srgbClr val="4E3B30"/>
                </a:solidFill>
                <a:cs typeface="Times New Roman" pitchFamily="18" charset="0"/>
              </a:rPr>
              <a:t>100% University Effort</a:t>
            </a:r>
          </a:p>
          <a:p>
            <a:pPr lvl="2" eaLnBrk="1" hangingPunct="1">
              <a:lnSpc>
                <a:spcPct val="90000"/>
              </a:lnSpc>
              <a:buClr>
                <a:srgbClr val="F0A22E"/>
              </a:buClr>
            </a:pPr>
            <a:r>
              <a:rPr lang="en-US">
                <a:solidFill>
                  <a:srgbClr val="4E3B30"/>
                </a:solidFill>
                <a:cs typeface="Times New Roman" pitchFamily="18" charset="0"/>
              </a:rPr>
              <a:t>Regardless of hours worked within the certification period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900">
                <a:cs typeface="Times New Roman" pitchFamily="18" charset="0"/>
              </a:rPr>
              <a:t>Effort commitments as proposed and awarded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Paid by the sponsor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Cost shared by the University</a:t>
            </a:r>
          </a:p>
          <a:p>
            <a:pPr lvl="2" eaLnBrk="1" hangingPunct="1">
              <a:lnSpc>
                <a:spcPct val="90000"/>
              </a:lnSpc>
              <a:buClr>
                <a:srgbClr val="F0A22E"/>
              </a:buClr>
              <a:buFont typeface="Wingdings 2" pitchFamily="18" charset="2"/>
              <a:buNone/>
            </a:pPr>
            <a:endParaRPr lang="en-US" sz="270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Payroll charged to external sponsors is commensurate with University Effort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Reasonable reflection of effort toward specific activities, sponsored and non-sponsored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Guidance On reasonableness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  <a:defRPr/>
            </a:pPr>
            <a:r>
              <a:rPr lang="en-US" i="1" dirty="0"/>
              <a:t>“…in an academic setting, teaching, research, service, and administration are often inextricably intermingled.  A precise assessment of factors that contribute to costs is not always feasible, nor is it expected.  Reliance, therefore, is placed on estimates in which a degree of tolerance is appropriate.”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Policy on Effort Certification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u="sng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u="sng">
                <a:cs typeface="Times New Roman" pitchFamily="18" charset="0"/>
              </a:rPr>
              <a:t>Due Diligence in exercising your responsibilities to include</a:t>
            </a:r>
            <a:r>
              <a:rPr lang="en-US" sz="2400" u="sng">
                <a:cs typeface="Times New Roman" pitchFamily="18" charset="0"/>
              </a:rPr>
              <a:t>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>
                <a:cs typeface="Times New Roman" pitchFamily="18" charset="0"/>
              </a:rPr>
              <a:t>Understanding principles, polices and procedures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US" sz="2000"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2000">
                <a:cs typeface="Times New Roman" pitchFamily="18" charset="0"/>
              </a:rPr>
              <a:t>Ensuring commitments of effort are accurately reflected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US" sz="2000"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2000">
                <a:cs typeface="Times New Roman" pitchFamily="18" charset="0"/>
              </a:rPr>
              <a:t>Complying with sponsor requirements regarding significant reductions in effort</a:t>
            </a:r>
          </a:p>
          <a:p>
            <a:pPr eaLnBrk="1" hangingPunct="1">
              <a:lnSpc>
                <a:spcPct val="70000"/>
              </a:lnSpc>
            </a:pPr>
            <a:endParaRPr lang="en-US" sz="2000"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2000">
                <a:cs typeface="Times New Roman" pitchFamily="18" charset="0"/>
              </a:rPr>
              <a:t>Directing corrections to payroll expenses due to changes in effort</a:t>
            </a:r>
          </a:p>
          <a:p>
            <a:pPr eaLnBrk="1" hangingPunct="1">
              <a:lnSpc>
                <a:spcPct val="70000"/>
              </a:lnSpc>
            </a:pPr>
            <a:endParaRPr lang="en-US" sz="2000"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2000">
                <a:cs typeface="Times New Roman" pitchFamily="18" charset="0"/>
              </a:rPr>
              <a:t>Certifying periodic effort reports in a complete and timely manner</a:t>
            </a:r>
          </a:p>
          <a:p>
            <a:pPr eaLnBrk="1" hangingPunct="1">
              <a:lnSpc>
                <a:spcPct val="70000"/>
              </a:lnSpc>
            </a:pPr>
            <a:endParaRPr lang="en-US" sz="2000"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2000">
                <a:cs typeface="Times New Roman" pitchFamily="18" charset="0"/>
              </a:rPr>
              <a:t>Responding to inquiries of reviewers</a:t>
            </a:r>
          </a:p>
          <a:p>
            <a:pPr lvl="1" eaLnBrk="1" hangingPunct="1">
              <a:lnSpc>
                <a:spcPct val="70000"/>
              </a:lnSpc>
            </a:pPr>
            <a:endParaRPr lang="en-US" sz="2000"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2000">
                <a:cs typeface="Times New Roman" pitchFamily="18" charset="0"/>
              </a:rPr>
              <a:t>Documenting 100% of University Effort provided</a:t>
            </a:r>
            <a:r>
              <a:rPr lang="en-US" sz="1800">
                <a:cs typeface="Times New Roman" pitchFamily="18" charset="0"/>
              </a:rPr>
              <a:t>: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500">
                <a:cs typeface="Times New Roman" pitchFamily="18" charset="0"/>
              </a:rPr>
              <a:t>Your own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500">
                <a:cs typeface="Times New Roman" pitchFamily="18" charset="0"/>
              </a:rPr>
              <a:t>Individuals under your direction (student, staff, wage)</a:t>
            </a:r>
            <a:endParaRPr lang="en-US" sz="200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u="sng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400" u="sng">
              <a:cs typeface="Times New Roman" pitchFamily="18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Policy on Effort certification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u="sng">
                <a:cs typeface="Times New Roman" pitchFamily="18" charset="0"/>
              </a:rPr>
              <a:t>Authorized Certifiers: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Employee or Principal Investigator for whom report was created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Person having firsthand 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Person using a suitable means of verification</a:t>
            </a:r>
          </a:p>
          <a:p>
            <a:pPr lvl="1" eaLnBrk="1" hangingPunct="1">
              <a:lnSpc>
                <a:spcPct val="80000"/>
              </a:lnSpc>
            </a:pPr>
            <a:endParaRPr lang="en-US" sz="240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u="sng">
                <a:cs typeface="Times New Roman" pitchFamily="18" charset="0"/>
              </a:rPr>
              <a:t>Instances of non-compliance: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Project placed on hold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Salary removed from sponsored project to other sources of funds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Indicates a failure to follow institutional practices</a:t>
            </a:r>
          </a:p>
          <a:p>
            <a:pPr lvl="1" eaLnBrk="1" hangingPunct="1">
              <a:lnSpc>
                <a:spcPct val="80000"/>
              </a:lnSpc>
            </a:pPr>
            <a:endParaRPr lang="en-US" sz="2400" u="sng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u="sng">
                <a:cs typeface="Times New Roman" pitchFamily="18" charset="0"/>
              </a:rPr>
              <a:t>Shared Responsibility: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Principal Investigators/Faculty/Certifiers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Effort Reporting Coordinators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cs typeface="Times New Roman" pitchFamily="18" charset="0"/>
              </a:rPr>
              <a:t>Department Chair/Division Head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cs typeface="Times New Roman" pitchFamily="18" charset="0"/>
              </a:rPr>
              <a:t>Director of Outreach and Compliance in the Office of Sponsored Programs</a:t>
            </a:r>
          </a:p>
          <a:p>
            <a:pPr lvl="1" eaLnBrk="1" hangingPunct="1">
              <a:lnSpc>
                <a:spcPct val="80000"/>
              </a:lnSpc>
            </a:pPr>
            <a:endParaRPr lang="en-US" sz="240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>
              <a:cs typeface="Times New Roman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286000" y="963613"/>
            <a:ext cx="45720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en-US" sz="1000">
              <a:latin typeface="Franklin Gothic Book" pitchFamily="34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900" u="sng">
                <a:latin typeface="Franklin Gothic Book" pitchFamily="34" charset="0"/>
                <a:cs typeface="Times New Roman" pitchFamily="18" charset="0"/>
              </a:rPr>
              <a:t> </a:t>
            </a:r>
            <a:endParaRPr lang="en-US" sz="900">
              <a:latin typeface="Franklin Gothic Book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000">
              <a:latin typeface="Franklin Gothic Book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000">
              <a:solidFill>
                <a:srgbClr val="FF0000"/>
              </a:solidFill>
              <a:latin typeface="Franklin Gothic Book" pitchFamily="34" charset="0"/>
            </a:endParaRPr>
          </a:p>
          <a:p>
            <a:pPr>
              <a:lnSpc>
                <a:spcPct val="80000"/>
              </a:lnSpc>
            </a:pPr>
            <a:endParaRPr lang="en-US" sz="1000">
              <a:latin typeface="Franklin Gothic Book" pitchFamily="34" charset="0"/>
            </a:endParaRPr>
          </a:p>
          <a:p>
            <a:pPr algn="ctr">
              <a:lnSpc>
                <a:spcPct val="80000"/>
              </a:lnSpc>
            </a:pPr>
            <a:endParaRPr lang="en-US" sz="1000">
              <a:latin typeface="Franklin Gothic Book" pitchFamily="34" charset="0"/>
            </a:endParaRPr>
          </a:p>
          <a:p>
            <a:pPr>
              <a:lnSpc>
                <a:spcPct val="80000"/>
              </a:lnSpc>
            </a:pPr>
            <a:endParaRPr lang="en-US" sz="100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320</TotalTime>
  <Words>386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Franklin Gothic Medium</vt:lpstr>
      <vt:lpstr>Wingdings 2</vt:lpstr>
      <vt:lpstr>Trek</vt:lpstr>
      <vt:lpstr>An Overview for Faculty presented by the Office of sponsored programs                                                </vt:lpstr>
      <vt:lpstr>OBJECTIVES OF THE OVERVIEW</vt:lpstr>
      <vt:lpstr>Requirements of Time &amp; Effort Certification</vt:lpstr>
      <vt:lpstr>Requirements of Time &amp; Effort Certification</vt:lpstr>
      <vt:lpstr>Federal Guidance On reasonableness</vt:lpstr>
      <vt:lpstr>Policy on Effort Certification</vt:lpstr>
      <vt:lpstr>Policy on Effort certification</vt:lpstr>
    </vt:vector>
  </TitlesOfParts>
  <Company>UVa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TUTORIAL MODULE</dc:title>
  <dc:creator>mrtest</dc:creator>
  <cp:lastModifiedBy>Wagner, Cheryl D (cdr9c)</cp:lastModifiedBy>
  <cp:revision>51</cp:revision>
  <dcterms:created xsi:type="dcterms:W3CDTF">2009-11-23T18:41:32Z</dcterms:created>
  <dcterms:modified xsi:type="dcterms:W3CDTF">2022-12-05T15:24:53Z</dcterms:modified>
</cp:coreProperties>
</file>