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notesMasterIdLst>
    <p:notesMasterId r:id="rId17"/>
  </p:notesMasterIdLst>
  <p:sldIdLst>
    <p:sldId id="416" r:id="rId2"/>
    <p:sldId id="433" r:id="rId3"/>
    <p:sldId id="434" r:id="rId4"/>
    <p:sldId id="436" r:id="rId5"/>
    <p:sldId id="426" r:id="rId6"/>
    <p:sldId id="440" r:id="rId7"/>
    <p:sldId id="435" r:id="rId8"/>
    <p:sldId id="439" r:id="rId9"/>
    <p:sldId id="446" r:id="rId10"/>
    <p:sldId id="413" r:id="rId11"/>
    <p:sldId id="441" r:id="rId12"/>
    <p:sldId id="442" r:id="rId13"/>
    <p:sldId id="443" r:id="rId14"/>
    <p:sldId id="444" r:id="rId15"/>
    <p:sldId id="445" r:id="rId16"/>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7200"/>
    <a:srgbClr val="003466"/>
    <a:srgbClr val="DC5D08"/>
    <a:srgbClr val="002F6C"/>
    <a:srgbClr val="D3CA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70772" autoAdjust="0"/>
  </p:normalViewPr>
  <p:slideViewPr>
    <p:cSldViewPr snapToGrid="0" snapToObjects="1">
      <p:cViewPr varScale="1">
        <p:scale>
          <a:sx n="118" d="100"/>
          <a:sy n="118" d="100"/>
        </p:scale>
        <p:origin x="1422"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558A7F0-CABA-D447-8AFA-E3BA15E0A2F4}" type="datetimeFigureOut">
              <a:rPr lang="en-US" smtClean="0"/>
              <a:t>2/2/2023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948EDAE-0648-D740-B255-5106AEC99ADC}" type="slidenum">
              <a:rPr lang="en-US" smtClean="0"/>
              <a:t>‹#›</a:t>
            </a:fld>
            <a:endParaRPr lang="en-US"/>
          </a:p>
        </p:txBody>
      </p:sp>
    </p:spTree>
    <p:extLst>
      <p:ext uri="{BB962C8B-B14F-4D97-AF65-F5344CB8AC3E}">
        <p14:creationId xmlns:p14="http://schemas.microsoft.com/office/powerpoint/2010/main" val="39559039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8EDAE-0648-D740-B255-5106AEC99ADC}" type="slidenum">
              <a:rPr lang="en-US" smtClean="0"/>
              <a:t>4</a:t>
            </a:fld>
            <a:endParaRPr lang="en-US"/>
          </a:p>
        </p:txBody>
      </p:sp>
    </p:spTree>
    <p:extLst>
      <p:ext uri="{BB962C8B-B14F-4D97-AF65-F5344CB8AC3E}">
        <p14:creationId xmlns:p14="http://schemas.microsoft.com/office/powerpoint/2010/main" val="994245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8EDAE-0648-D740-B255-5106AEC99ADC}" type="slidenum">
              <a:rPr lang="en-US" smtClean="0"/>
              <a:t>15</a:t>
            </a:fld>
            <a:endParaRPr lang="en-US"/>
          </a:p>
        </p:txBody>
      </p:sp>
    </p:spTree>
    <p:extLst>
      <p:ext uri="{BB962C8B-B14F-4D97-AF65-F5344CB8AC3E}">
        <p14:creationId xmlns:p14="http://schemas.microsoft.com/office/powerpoint/2010/main" val="3677100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4BD3B-CFE1-4A34-BB4A-403191247A40}" type="slidenum">
              <a:rPr lang="en-US"/>
              <a:pPr/>
              <a:t>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230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8EDAE-0648-D740-B255-5106AEC99ADC}" type="slidenum">
              <a:rPr lang="en-US" smtClean="0"/>
              <a:t>6</a:t>
            </a:fld>
            <a:endParaRPr lang="en-US"/>
          </a:p>
        </p:txBody>
      </p:sp>
    </p:spTree>
    <p:extLst>
      <p:ext uri="{BB962C8B-B14F-4D97-AF65-F5344CB8AC3E}">
        <p14:creationId xmlns:p14="http://schemas.microsoft.com/office/powerpoint/2010/main" val="338491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8EDAE-0648-D740-B255-5106AEC99ADC}" type="slidenum">
              <a:rPr lang="en-US" smtClean="0"/>
              <a:t>8</a:t>
            </a:fld>
            <a:endParaRPr lang="en-US"/>
          </a:p>
        </p:txBody>
      </p:sp>
    </p:spTree>
    <p:extLst>
      <p:ext uri="{BB962C8B-B14F-4D97-AF65-F5344CB8AC3E}">
        <p14:creationId xmlns:p14="http://schemas.microsoft.com/office/powerpoint/2010/main" val="1167829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8EDAE-0648-D740-B255-5106AEC99ADC}" type="slidenum">
              <a:rPr lang="en-US" smtClean="0"/>
              <a:t>9</a:t>
            </a:fld>
            <a:endParaRPr lang="en-US"/>
          </a:p>
        </p:txBody>
      </p:sp>
    </p:spTree>
    <p:extLst>
      <p:ext uri="{BB962C8B-B14F-4D97-AF65-F5344CB8AC3E}">
        <p14:creationId xmlns:p14="http://schemas.microsoft.com/office/powerpoint/2010/main" val="349618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8EDAE-0648-D740-B255-5106AEC99ADC}" type="slidenum">
              <a:rPr lang="en-US" smtClean="0"/>
              <a:t>10</a:t>
            </a:fld>
            <a:endParaRPr lang="en-US"/>
          </a:p>
        </p:txBody>
      </p:sp>
    </p:spTree>
    <p:extLst>
      <p:ext uri="{BB962C8B-B14F-4D97-AF65-F5344CB8AC3E}">
        <p14:creationId xmlns:p14="http://schemas.microsoft.com/office/powerpoint/2010/main" val="733848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8EDAE-0648-D740-B255-5106AEC99ADC}" type="slidenum">
              <a:rPr lang="en-US" smtClean="0"/>
              <a:t>11</a:t>
            </a:fld>
            <a:endParaRPr lang="en-US"/>
          </a:p>
        </p:txBody>
      </p:sp>
    </p:spTree>
    <p:extLst>
      <p:ext uri="{BB962C8B-B14F-4D97-AF65-F5344CB8AC3E}">
        <p14:creationId xmlns:p14="http://schemas.microsoft.com/office/powerpoint/2010/main" val="3805240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8EDAE-0648-D740-B255-5106AEC99ADC}" type="slidenum">
              <a:rPr lang="en-US" smtClean="0"/>
              <a:t>13</a:t>
            </a:fld>
            <a:endParaRPr lang="en-US"/>
          </a:p>
        </p:txBody>
      </p:sp>
    </p:spTree>
    <p:extLst>
      <p:ext uri="{BB962C8B-B14F-4D97-AF65-F5344CB8AC3E}">
        <p14:creationId xmlns:p14="http://schemas.microsoft.com/office/powerpoint/2010/main" val="1247205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8EDAE-0648-D740-B255-5106AEC99ADC}" type="slidenum">
              <a:rPr lang="en-US" smtClean="0"/>
              <a:t>14</a:t>
            </a:fld>
            <a:endParaRPr lang="en-US"/>
          </a:p>
        </p:txBody>
      </p:sp>
    </p:spTree>
    <p:extLst>
      <p:ext uri="{BB962C8B-B14F-4D97-AF65-F5344CB8AC3E}">
        <p14:creationId xmlns:p14="http://schemas.microsoft.com/office/powerpoint/2010/main" val="532896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2C31E3-9180-2848-97FA-6BE1C6185049}"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F942-198C-D347-8620-DD07426A2603}" type="slidenum">
              <a:rPr lang="en-US" smtClean="0"/>
              <a:t>‹#›</a:t>
            </a:fld>
            <a:endParaRPr 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804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2C31E3-9180-2848-97FA-6BE1C6185049}"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F942-198C-D347-8620-DD07426A2603}" type="slidenum">
              <a:rPr lang="en-US" smtClean="0"/>
              <a:t>‹#›</a:t>
            </a:fld>
            <a:endParaRPr lang="en-US"/>
          </a:p>
        </p:txBody>
      </p:sp>
    </p:spTree>
    <p:extLst>
      <p:ext uri="{BB962C8B-B14F-4D97-AF65-F5344CB8AC3E}">
        <p14:creationId xmlns:p14="http://schemas.microsoft.com/office/powerpoint/2010/main" val="2752892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2C31E3-9180-2848-97FA-6BE1C6185049}"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F942-198C-D347-8620-DD07426A2603}" type="slidenum">
              <a:rPr lang="en-US" smtClean="0"/>
              <a:t>‹#›</a:t>
            </a:fld>
            <a:endParaRPr lang="en-US"/>
          </a:p>
        </p:txBody>
      </p:sp>
    </p:spTree>
    <p:extLst>
      <p:ext uri="{BB962C8B-B14F-4D97-AF65-F5344CB8AC3E}">
        <p14:creationId xmlns:p14="http://schemas.microsoft.com/office/powerpoint/2010/main" val="2527836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571500"/>
            <a:ext cx="7924800" cy="857250"/>
          </a:xfrm>
        </p:spPr>
        <p:txBody>
          <a:bodyPr/>
          <a:lstStyle/>
          <a:p>
            <a:r>
              <a:rPr lang="en-US"/>
              <a:t>Click to edit Master title style</a:t>
            </a:r>
          </a:p>
        </p:txBody>
      </p:sp>
      <p:sp>
        <p:nvSpPr>
          <p:cNvPr id="3" name="Table Placeholder 2"/>
          <p:cNvSpPr>
            <a:spLocks noGrp="1"/>
          </p:cNvSpPr>
          <p:nvPr>
            <p:ph type="tbl" idx="1"/>
          </p:nvPr>
        </p:nvSpPr>
        <p:spPr>
          <a:xfrm>
            <a:off x="838201" y="1771651"/>
            <a:ext cx="7693025" cy="2793206"/>
          </a:xfrm>
        </p:spPr>
        <p:txBody>
          <a:bodyPr/>
          <a:lstStyle/>
          <a:p>
            <a:endParaRPr lang="en-US"/>
          </a:p>
        </p:txBody>
      </p:sp>
      <p:sp>
        <p:nvSpPr>
          <p:cNvPr id="4" name="Date Placeholder 3"/>
          <p:cNvSpPr>
            <a:spLocks noGrp="1"/>
          </p:cNvSpPr>
          <p:nvPr>
            <p:ph type="dt" sz="half" idx="10"/>
          </p:nvPr>
        </p:nvSpPr>
        <p:spPr>
          <a:xfrm>
            <a:off x="2438401" y="4686301"/>
            <a:ext cx="2130425" cy="355997"/>
          </a:xfrm>
        </p:spPr>
        <p:txBody>
          <a:bodyPr/>
          <a:lstStyle>
            <a:lvl1pPr>
              <a:defRPr/>
            </a:lvl1pPr>
          </a:lstStyle>
          <a:p>
            <a:fld id="{7410B5ED-66ED-4E7B-BC24-DBC012183765}" type="datetime1">
              <a:rPr lang="en-US" smtClean="0"/>
              <a:pPr/>
              <a:t>2/2/2023</a:t>
            </a:fld>
            <a:endParaRPr lang="en-US"/>
          </a:p>
        </p:txBody>
      </p:sp>
      <p:sp>
        <p:nvSpPr>
          <p:cNvPr id="5" name="Footer Placeholder 4"/>
          <p:cNvSpPr>
            <a:spLocks noGrp="1"/>
          </p:cNvSpPr>
          <p:nvPr>
            <p:ph type="ftr" sz="quarter" idx="11"/>
          </p:nvPr>
        </p:nvSpPr>
        <p:spPr>
          <a:xfrm>
            <a:off x="5791200" y="4686301"/>
            <a:ext cx="2897188" cy="355997"/>
          </a:xfrm>
        </p:spPr>
        <p:txBody>
          <a:bodyPr/>
          <a:lstStyle>
            <a:lvl1pPr>
              <a:defRPr/>
            </a:lvl1pPr>
          </a:lstStyle>
          <a:p>
            <a:r>
              <a:rPr lang="en-US"/>
              <a:t>NCURA 55th Annual Meeting  * August 4-7, 2013 * Washington, DC</a:t>
            </a:r>
          </a:p>
        </p:txBody>
      </p:sp>
      <p:sp>
        <p:nvSpPr>
          <p:cNvPr id="6" name="Slide Number Placeholder 5"/>
          <p:cNvSpPr>
            <a:spLocks noGrp="1"/>
          </p:cNvSpPr>
          <p:nvPr>
            <p:ph type="sldNum" sz="quarter" idx="12"/>
          </p:nvPr>
        </p:nvSpPr>
        <p:spPr>
          <a:xfrm>
            <a:off x="84139" y="4681537"/>
            <a:ext cx="587375" cy="366713"/>
          </a:xfrm>
        </p:spPr>
        <p:txBody>
          <a:bodyPr/>
          <a:lstStyle>
            <a:lvl1pPr>
              <a:defRPr/>
            </a:lvl1pPr>
          </a:lstStyle>
          <a:p>
            <a:fld id="{642ED0A0-35AC-4A59-8D77-DC108FEC700F}" type="slidenum">
              <a:rPr lang="en-US"/>
              <a:pPr/>
              <a:t>‹#›</a:t>
            </a:fld>
            <a:endParaRPr lang="en-US"/>
          </a:p>
        </p:txBody>
      </p:sp>
    </p:spTree>
    <p:extLst>
      <p:ext uri="{BB962C8B-B14F-4D97-AF65-F5344CB8AC3E}">
        <p14:creationId xmlns:p14="http://schemas.microsoft.com/office/powerpoint/2010/main" val="177892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2C31E3-9180-2848-97FA-6BE1C6185049}"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F942-198C-D347-8620-DD07426A2603}" type="slidenum">
              <a:rPr lang="en-US" smtClean="0"/>
              <a:t>‹#›</a:t>
            </a:fld>
            <a:endParaRPr lang="en-US"/>
          </a:p>
        </p:txBody>
      </p:sp>
    </p:spTree>
    <p:extLst>
      <p:ext uri="{BB962C8B-B14F-4D97-AF65-F5344CB8AC3E}">
        <p14:creationId xmlns:p14="http://schemas.microsoft.com/office/powerpoint/2010/main" val="244465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2C31E3-9180-2848-97FA-6BE1C6185049}"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F942-198C-D347-8620-DD07426A2603}" type="slidenum">
              <a:rPr lang="en-US" smtClean="0"/>
              <a:t>‹#›</a:t>
            </a:fld>
            <a:endParaRPr 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89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2C31E3-9180-2848-97FA-6BE1C6185049}" type="datetimeFigureOut">
              <a:rPr lang="en-US" smtClean="0"/>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BF942-198C-D347-8620-DD07426A2603}" type="slidenum">
              <a:rPr lang="en-US" smtClean="0"/>
              <a:t>‹#›</a:t>
            </a:fld>
            <a:endParaRPr lang="en-US"/>
          </a:p>
        </p:txBody>
      </p:sp>
    </p:spTree>
    <p:extLst>
      <p:ext uri="{BB962C8B-B14F-4D97-AF65-F5344CB8AC3E}">
        <p14:creationId xmlns:p14="http://schemas.microsoft.com/office/powerpoint/2010/main" val="184607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2C31E3-9180-2848-97FA-6BE1C6185049}" type="datetimeFigureOut">
              <a:rPr lang="en-US" smtClean="0"/>
              <a:t>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BF942-198C-D347-8620-DD07426A2603}" type="slidenum">
              <a:rPr lang="en-US" smtClean="0"/>
              <a:t>‹#›</a:t>
            </a:fld>
            <a:endParaRPr lang="en-US"/>
          </a:p>
        </p:txBody>
      </p:sp>
    </p:spTree>
    <p:extLst>
      <p:ext uri="{BB962C8B-B14F-4D97-AF65-F5344CB8AC3E}">
        <p14:creationId xmlns:p14="http://schemas.microsoft.com/office/powerpoint/2010/main" val="42488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2C31E3-9180-2848-97FA-6BE1C6185049}" type="datetimeFigureOut">
              <a:rPr lang="en-US" smtClean="0"/>
              <a:t>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BF942-198C-D347-8620-DD07426A2603}" type="slidenum">
              <a:rPr lang="en-US" smtClean="0"/>
              <a:t>‹#›</a:t>
            </a:fld>
            <a:endParaRPr lang="en-US"/>
          </a:p>
        </p:txBody>
      </p:sp>
    </p:spTree>
    <p:extLst>
      <p:ext uri="{BB962C8B-B14F-4D97-AF65-F5344CB8AC3E}">
        <p14:creationId xmlns:p14="http://schemas.microsoft.com/office/powerpoint/2010/main" val="374869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E2C31E3-9180-2848-97FA-6BE1C6185049}" type="datetimeFigureOut">
              <a:rPr lang="en-US" smtClean="0"/>
              <a:t>2/2/2023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80BF942-198C-D347-8620-DD07426A2603}" type="slidenum">
              <a:rPr lang="en-US" smtClean="0"/>
              <a:t>‹#›</a:t>
            </a:fld>
            <a:endParaRPr lang="en-US"/>
          </a:p>
        </p:txBody>
      </p:sp>
    </p:spTree>
    <p:extLst>
      <p:ext uri="{BB962C8B-B14F-4D97-AF65-F5344CB8AC3E}">
        <p14:creationId xmlns:p14="http://schemas.microsoft.com/office/powerpoint/2010/main" val="28621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FE2C31E3-9180-2848-97FA-6BE1C6185049}" type="datetimeFigureOut">
              <a:rPr lang="en-US" smtClean="0"/>
              <a:t>2/2/2023</a:t>
            </a:fld>
            <a:endParaRPr lang="en-US"/>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0BF942-198C-D347-8620-DD07426A2603}" type="slidenum">
              <a:rPr lang="en-US" smtClean="0"/>
              <a:t>‹#›</a:t>
            </a:fld>
            <a:endParaRPr lang="en-US"/>
          </a:p>
        </p:txBody>
      </p:sp>
    </p:spTree>
    <p:extLst>
      <p:ext uri="{BB962C8B-B14F-4D97-AF65-F5344CB8AC3E}">
        <p14:creationId xmlns:p14="http://schemas.microsoft.com/office/powerpoint/2010/main" val="427729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FE2C31E3-9180-2848-97FA-6BE1C6185049}" type="datetimeFigureOut">
              <a:rPr lang="en-US" smtClean="0"/>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BF942-198C-D347-8620-DD07426A2603}" type="slidenum">
              <a:rPr lang="en-US" smtClean="0"/>
              <a:t>‹#›</a:t>
            </a:fld>
            <a:endParaRPr lang="en-US"/>
          </a:p>
        </p:txBody>
      </p:sp>
    </p:spTree>
    <p:extLst>
      <p:ext uri="{BB962C8B-B14F-4D97-AF65-F5344CB8AC3E}">
        <p14:creationId xmlns:p14="http://schemas.microsoft.com/office/powerpoint/2010/main" val="2666574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FE2C31E3-9180-2848-97FA-6BE1C6185049}" type="datetimeFigureOut">
              <a:rPr lang="en-US" smtClean="0"/>
              <a:t>2/2/2023</a:t>
            </a:fld>
            <a:endParaRPr lang="en-US"/>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880BF942-198C-D347-8620-DD07426A2603}" type="slidenum">
              <a:rPr lang="en-US" smtClean="0"/>
              <a:t>‹#›</a:t>
            </a:fld>
            <a:endParaRPr lang="en-US"/>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57752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375" y="1891904"/>
            <a:ext cx="8229600" cy="1213246"/>
          </a:xfrm>
        </p:spPr>
        <p:txBody>
          <a:bodyPr>
            <a:normAutofit/>
          </a:bodyPr>
          <a:lstStyle/>
          <a:p>
            <a:r>
              <a:rPr lang="en-US" dirty="0"/>
              <a:t>UVA Procedure for </a:t>
            </a:r>
            <a:br>
              <a:rPr lang="en-US" dirty="0"/>
            </a:br>
            <a:r>
              <a:rPr lang="en-US" dirty="0"/>
              <a:t>Managing Cost Sharing </a:t>
            </a:r>
          </a:p>
        </p:txBody>
      </p:sp>
      <p:pic>
        <p:nvPicPr>
          <p:cNvPr id="3" name="Picture 2" descr="UVA_Primary_white.eps">
            <a:extLst>
              <a:ext uri="{FF2B5EF4-FFF2-40B4-BE49-F238E27FC236}">
                <a16:creationId xmlns:a16="http://schemas.microsoft.com/office/drawing/2014/main" id="{22DD3F49-DF5A-A641-BA64-1DF34B31A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11" y="4836225"/>
            <a:ext cx="1014847" cy="250172"/>
          </a:xfrm>
          <a:prstGeom prst="rect">
            <a:avLst/>
          </a:prstGeom>
        </p:spPr>
      </p:pic>
    </p:spTree>
    <p:extLst>
      <p:ext uri="{BB962C8B-B14F-4D97-AF65-F5344CB8AC3E}">
        <p14:creationId xmlns:p14="http://schemas.microsoft.com/office/powerpoint/2010/main" val="3465873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814" name="Group 1230"/>
          <p:cNvGraphicFramePr>
            <a:graphicFrameLocks noGrp="1"/>
          </p:cNvGraphicFramePr>
          <p:nvPr>
            <p:ph type="tbl" idx="1"/>
            <p:extLst>
              <p:ext uri="{D42A27DB-BD31-4B8C-83A1-F6EECF244321}">
                <p14:modId xmlns:p14="http://schemas.microsoft.com/office/powerpoint/2010/main" val="3324013666"/>
              </p:ext>
            </p:extLst>
          </p:nvPr>
        </p:nvGraphicFramePr>
        <p:xfrm>
          <a:off x="939076" y="1299888"/>
          <a:ext cx="7432851" cy="3003175"/>
        </p:xfrm>
        <a:graphic>
          <a:graphicData uri="http://schemas.openxmlformats.org/drawingml/2006/table">
            <a:tbl>
              <a:tblPr/>
              <a:tblGrid>
                <a:gridCol w="1874317">
                  <a:extLst>
                    <a:ext uri="{9D8B030D-6E8A-4147-A177-3AD203B41FA5}">
                      <a16:colId xmlns:a16="http://schemas.microsoft.com/office/drawing/2014/main" val="20000"/>
                    </a:ext>
                  </a:extLst>
                </a:gridCol>
                <a:gridCol w="980106">
                  <a:extLst>
                    <a:ext uri="{9D8B030D-6E8A-4147-A177-3AD203B41FA5}">
                      <a16:colId xmlns:a16="http://schemas.microsoft.com/office/drawing/2014/main" val="20001"/>
                    </a:ext>
                  </a:extLst>
                </a:gridCol>
                <a:gridCol w="993910">
                  <a:extLst>
                    <a:ext uri="{9D8B030D-6E8A-4147-A177-3AD203B41FA5}">
                      <a16:colId xmlns:a16="http://schemas.microsoft.com/office/drawing/2014/main" val="20002"/>
                    </a:ext>
                  </a:extLst>
                </a:gridCol>
                <a:gridCol w="875806">
                  <a:extLst>
                    <a:ext uri="{9D8B030D-6E8A-4147-A177-3AD203B41FA5}">
                      <a16:colId xmlns:a16="http://schemas.microsoft.com/office/drawing/2014/main" val="20003"/>
                    </a:ext>
                  </a:extLst>
                </a:gridCol>
                <a:gridCol w="949429">
                  <a:extLst>
                    <a:ext uri="{9D8B030D-6E8A-4147-A177-3AD203B41FA5}">
                      <a16:colId xmlns:a16="http://schemas.microsoft.com/office/drawing/2014/main" val="20004"/>
                    </a:ext>
                  </a:extLst>
                </a:gridCol>
                <a:gridCol w="792981">
                  <a:extLst>
                    <a:ext uri="{9D8B030D-6E8A-4147-A177-3AD203B41FA5}">
                      <a16:colId xmlns:a16="http://schemas.microsoft.com/office/drawing/2014/main" val="20005"/>
                    </a:ext>
                  </a:extLst>
                </a:gridCol>
                <a:gridCol w="966302">
                  <a:extLst>
                    <a:ext uri="{9D8B030D-6E8A-4147-A177-3AD203B41FA5}">
                      <a16:colId xmlns:a16="http://schemas.microsoft.com/office/drawing/2014/main" val="20006"/>
                    </a:ext>
                  </a:extLst>
                </a:gridCol>
              </a:tblGrid>
              <a:tr h="266949">
                <a:tc gridSpan="7">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000000"/>
                          </a:solidFill>
                          <a:effectLst/>
                          <a:latin typeface="Andale WT" charset="0"/>
                          <a:cs typeface="Tahoma" pitchFamily="34" charset="0"/>
                        </a:rPr>
                        <a:t>PROJECT: 159160</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66949">
                <a:tc gridSpan="7">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000000"/>
                          </a:solidFill>
                          <a:effectLst/>
                          <a:latin typeface="Andale WT" charset="0"/>
                          <a:cs typeface="Tahoma" pitchFamily="34" charset="0"/>
                        </a:rPr>
                        <a:t>Project from: 01-JAN-2019 to 31-DEC-2023</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66949">
                <a:tc gridSpan="7">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000000"/>
                          </a:solidFill>
                          <a:effectLst/>
                          <a:latin typeface="Andale WT" charset="0"/>
                          <a:cs typeface="Tahoma" pitchFamily="34" charset="0"/>
                        </a:rPr>
                        <a:t>AWARD: CS000XX</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66949">
                <a:tc gridSpan="7">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000000"/>
                          </a:solidFill>
                          <a:effectLst/>
                          <a:latin typeface="Andale WT" charset="0"/>
                          <a:cs typeface="Tahoma" pitchFamily="34" charset="0"/>
                        </a:rPr>
                        <a:t>Award Name: Expect Miracles NIH AGENCY AWARD#: R01B12345</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66949">
                <a:tc gridSpan="7">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000000"/>
                          </a:solidFill>
                          <a:effectLst/>
                          <a:latin typeface="Andale WT" charset="0"/>
                          <a:cs typeface="Tahoma" pitchFamily="34" charset="0"/>
                        </a:rPr>
                        <a:t>Award from: 01-JUL-2019 to: 31-DEC-2019 </a:t>
                      </a:r>
                      <a:endParaRPr kumimoji="0" lang="en-US" sz="800" b="0" i="0" u="none" strike="noStrike" cap="none" normalizeH="0" baseline="0" dirty="0">
                        <a:ln>
                          <a:noFill/>
                        </a:ln>
                        <a:solidFill>
                          <a:schemeClr val="tx1"/>
                        </a:solidFill>
                        <a:effectLst/>
                        <a:latin typeface="Arial"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600634">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000000"/>
                          </a:solidFill>
                          <a:effectLst/>
                          <a:latin typeface="Andale WT" charset="0"/>
                          <a:cs typeface="Tahoma" pitchFamily="34" charset="0"/>
                        </a:rPr>
                        <a:t>Expenditure Category</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ndale WT" charset="0"/>
                          <a:cs typeface="Tahoma" pitchFamily="34" charset="0"/>
                        </a:rPr>
                        <a:t>Total ITD Budget</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ndale WT" charset="0"/>
                          <a:cs typeface="Tahoma" pitchFamily="34" charset="0"/>
                        </a:rPr>
                        <a:t>Period Budget Activity</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ndale WT" charset="0"/>
                          <a:cs typeface="Tahoma" pitchFamily="34" charset="0"/>
                        </a:rPr>
                        <a:t>FY Costs</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ndale WT" charset="0"/>
                          <a:cs typeface="Tahoma" pitchFamily="34" charset="0"/>
                        </a:rPr>
                        <a:t>Project TD Costs</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ndale WT" charset="0"/>
                          <a:cs typeface="Tahoma" pitchFamily="34" charset="0"/>
                        </a:rPr>
                        <a:t>Commitment</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ndale WT" charset="0"/>
                          <a:cs typeface="Tahoma" pitchFamily="34" charset="0"/>
                        </a:rPr>
                        <a:t>Project TD Budget Balance</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5"/>
                  </a:ext>
                </a:extLst>
              </a:tr>
              <a:tr h="26694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ndale WT" charset="0"/>
                          <a:cs typeface="Tahoma" pitchFamily="34" charset="0"/>
                        </a:rPr>
                        <a:t>OSP Only, Personnel</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sng" strike="noStrike" cap="none" normalizeH="0" baseline="0">
                          <a:ln>
                            <a:noFill/>
                          </a:ln>
                          <a:solidFill>
                            <a:srgbClr val="0070C0"/>
                          </a:solidFill>
                          <a:effectLst/>
                          <a:latin typeface="Andale WT" charset="0"/>
                          <a:cs typeface="Tahoma" pitchFamily="34" charset="0"/>
                        </a:rPr>
                        <a:t>456.00 </a:t>
                      </a:r>
                      <a:endParaRPr kumimoji="0" lang="en-US" sz="1400" b="0" i="0" u="none" strike="noStrike" cap="none" normalizeH="0" baseline="0" dirty="0">
                        <a:ln>
                          <a:noFill/>
                        </a:ln>
                        <a:solidFill>
                          <a:srgbClr val="0070C0"/>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456.00 </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ndale WT" charset="0"/>
                          <a:cs typeface="Tahoma" pitchFamily="34" charset="0"/>
                        </a:rPr>
                        <a:t>(456.00)</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694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ndale WT" charset="0"/>
                          <a:cs typeface="Tahoma" pitchFamily="34" charset="0"/>
                        </a:rPr>
                        <a:t>OSP Only, OTPS</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sng" strike="noStrike" cap="none" normalizeH="0" baseline="0">
                          <a:ln>
                            <a:noFill/>
                          </a:ln>
                          <a:solidFill>
                            <a:srgbClr val="0070C0"/>
                          </a:solidFill>
                          <a:effectLst/>
                          <a:latin typeface="Andale WT" charset="0"/>
                          <a:cs typeface="Tahoma" pitchFamily="34" charset="0"/>
                        </a:rPr>
                        <a:t>50,000 </a:t>
                      </a:r>
                      <a:endParaRPr kumimoji="0" lang="en-US" sz="1400" b="0" i="0" u="none" strike="noStrike" cap="none" normalizeH="0" baseline="0" dirty="0">
                        <a:ln>
                          <a:noFill/>
                        </a:ln>
                        <a:solidFill>
                          <a:srgbClr val="0070C0"/>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129,026.97 </a:t>
                      </a:r>
                      <a:endParaRPr kumimoji="0" lang="en-US" sz="1400" b="0" i="0" u="none" strike="noStrike" cap="none" normalizeH="0" baseline="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FF0000"/>
                          </a:solidFill>
                          <a:effectLst/>
                          <a:latin typeface="Andale WT" charset="0"/>
                          <a:cs typeface="Tahoma" pitchFamily="34" charset="0"/>
                        </a:rPr>
                        <a:t>(129,026.97)</a:t>
                      </a:r>
                      <a:endParaRPr kumimoji="0" lang="en-US" sz="1400" b="0" i="0" u="none" strike="noStrike" cap="none" normalizeH="0" baseline="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694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ndale WT" charset="0"/>
                          <a:cs typeface="Tahoma" pitchFamily="34" charset="0"/>
                        </a:rPr>
                        <a:t>Indirect Cost</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sng" strike="noStrike" cap="none" normalizeH="0" baseline="0">
                          <a:ln>
                            <a:noFill/>
                          </a:ln>
                          <a:solidFill>
                            <a:srgbClr val="0070C0"/>
                          </a:solidFill>
                          <a:effectLst/>
                          <a:latin typeface="Andale WT" charset="0"/>
                          <a:cs typeface="Tahoma" pitchFamily="34" charset="0"/>
                        </a:rPr>
                        <a:t>0.00 </a:t>
                      </a:r>
                      <a:endParaRPr kumimoji="0" lang="en-US" sz="1400" b="0" i="0" u="none" strike="noStrike" cap="none" normalizeH="0" baseline="0" dirty="0">
                        <a:ln>
                          <a:noFill/>
                        </a:ln>
                        <a:solidFill>
                          <a:srgbClr val="0070C0"/>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0.00</a:t>
                      </a:r>
                      <a:endParaRPr kumimoji="0" lang="en-US" sz="1400" b="0" i="0" u="none" strike="noStrike" cap="none" normalizeH="0" baseline="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FF0000"/>
                          </a:solidFill>
                          <a:effectLst/>
                          <a:latin typeface="Andale WT" charset="0"/>
                          <a:cs typeface="Tahoma" pitchFamily="34" charset="0"/>
                        </a:rPr>
                        <a:t>0.00</a:t>
                      </a:r>
                      <a:endParaRPr kumimoji="0" lang="en-US" sz="1400" b="0" i="0" u="none" strike="noStrike" cap="none" normalizeH="0" baseline="0">
                        <a:ln>
                          <a:noFill/>
                        </a:ln>
                        <a:solidFill>
                          <a:schemeClr val="tx1"/>
                        </a:solidFill>
                        <a:effectLst/>
                        <a:latin typeface="Arial" pitchFamily="34" charset="0"/>
                      </a:endParaRPr>
                    </a:p>
                  </a:txBody>
                  <a:tcPr marL="68580" marR="68580" marT="34290" marB="34290"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6694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chemeClr val="tx1"/>
                          </a:solidFill>
                          <a:effectLst/>
                          <a:latin typeface="Andale WT" charset="0"/>
                          <a:cs typeface="Tahoma" pitchFamily="34" charset="0"/>
                        </a:rPr>
                        <a:t>Total </a:t>
                      </a:r>
                      <a:endParaRPr kumimoji="0" lang="en-US" sz="1400" b="0" i="0" u="none" strike="noStrike" cap="none" normalizeH="0" baseline="0">
                        <a:ln>
                          <a:noFill/>
                        </a:ln>
                        <a:solidFill>
                          <a:schemeClr val="tx1"/>
                        </a:solidFill>
                        <a:effectLst/>
                        <a:latin typeface="Arial"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a:ln>
                          <a:noFill/>
                        </a:ln>
                        <a:solidFill>
                          <a:schemeClr val="tx1"/>
                        </a:solidFill>
                        <a:effectLst/>
                        <a:latin typeface="Arial" pitchFamily="34" charset="0"/>
                      </a:endParaRPr>
                    </a:p>
                  </a:txBody>
                  <a:tcPr marL="68580" marR="68580" marT="34290" marB="3429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000000"/>
                          </a:solidFill>
                          <a:effectLst/>
                          <a:latin typeface="Andale WT" charset="0"/>
                          <a:cs typeface="Tahoma" pitchFamily="34" charset="0"/>
                        </a:rPr>
                        <a:t>0.00 </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70C0"/>
                          </a:solidFill>
                          <a:effectLst/>
                          <a:latin typeface="Arial" pitchFamily="34" charset="0"/>
                        </a:rPr>
                        <a:t>104,622.90</a:t>
                      </a:r>
                      <a:endParaRPr kumimoji="0" lang="en-US" sz="800" b="0" i="0" u="none" strike="noStrike" cap="none" normalizeH="0" baseline="0" dirty="0">
                        <a:ln>
                          <a:noFill/>
                        </a:ln>
                        <a:solidFill>
                          <a:srgbClr val="0070C0"/>
                        </a:solidFill>
                        <a:effectLst/>
                        <a:latin typeface="Arial" pitchFamily="34" charset="0"/>
                      </a:endParaRPr>
                    </a:p>
                  </a:txBody>
                  <a:tcPr marL="68580" marR="68580" marT="34290" marB="3429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66"/>
                          </a:solidFill>
                          <a:effectLst/>
                          <a:latin typeface="Andale WT" charset="0"/>
                          <a:cs typeface="Tahoma" pitchFamily="34" charset="0"/>
                        </a:rPr>
                        <a:t>227,154.54</a:t>
                      </a:r>
                      <a:endParaRPr kumimoji="0" lang="en-US" sz="1400" b="0" i="0" u="none" strike="noStrike" cap="none" normalizeH="0" baseline="0" dirty="0">
                        <a:ln>
                          <a:noFill/>
                        </a:ln>
                        <a:solidFill>
                          <a:srgbClr val="000066"/>
                        </a:solidFill>
                        <a:effectLst/>
                        <a:latin typeface="Arial" pitchFamily="34" charset="0"/>
                      </a:endParaRPr>
                    </a:p>
                  </a:txBody>
                  <a:tcPr marL="68580" marR="68580" marT="34290" marB="3429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ndale WT" charset="0"/>
                          <a:cs typeface="Tahoma" pitchFamily="34" charset="0"/>
                        </a:rPr>
                        <a:t>0.00 </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ndale WT" charset="0"/>
                          <a:cs typeface="Tahoma" pitchFamily="34" charset="0"/>
                        </a:rPr>
                        <a:t>(227,154.54)</a:t>
                      </a:r>
                      <a:r>
                        <a:rPr kumimoji="0" lang="en-US" sz="800" b="1" i="0" u="none" strike="noStrike" cap="none" normalizeH="0" baseline="0" dirty="0">
                          <a:ln>
                            <a:noFill/>
                          </a:ln>
                          <a:solidFill>
                            <a:srgbClr val="000000"/>
                          </a:solidFill>
                          <a:effectLst/>
                          <a:latin typeface="Andale WT" charset="0"/>
                          <a:cs typeface="Tahoma" pitchFamily="34" charset="0"/>
                        </a:rPr>
                        <a:t> </a:t>
                      </a:r>
                      <a:endParaRPr kumimoji="0" lang="en-US" sz="1400" b="0" i="0" u="none" strike="noStrike" cap="none" normalizeH="0" baseline="0" dirty="0">
                        <a:ln>
                          <a:noFill/>
                        </a:ln>
                        <a:solidFill>
                          <a:schemeClr val="tx1"/>
                        </a:solidFill>
                        <a:effectLst/>
                        <a:latin typeface="Arial" pitchFamily="34" charset="0"/>
                      </a:endParaRPr>
                    </a:p>
                  </a:txBody>
                  <a:tcPr marL="68580" marR="68580" marT="34290" marB="34290" anchor="ctr"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5" name="Slide Number Placeholder 4"/>
          <p:cNvSpPr>
            <a:spLocks noGrp="1"/>
          </p:cNvSpPr>
          <p:nvPr>
            <p:ph type="sldNum" sz="quarter" idx="12"/>
          </p:nvPr>
        </p:nvSpPr>
        <p:spPr>
          <a:xfrm>
            <a:off x="7560470" y="4776787"/>
            <a:ext cx="440531" cy="366713"/>
          </a:xfrm>
        </p:spPr>
        <p:txBody>
          <a:bodyPr/>
          <a:lstStyle/>
          <a:p>
            <a:fld id="{642ED0A0-35AC-4A59-8D77-DC108FEC700F}" type="slidenum">
              <a:rPr lang="en-US" smtClean="0"/>
              <a:pPr/>
              <a:t>10</a:t>
            </a:fld>
            <a:endParaRPr lang="en-US" dirty="0"/>
          </a:p>
        </p:txBody>
      </p:sp>
      <p:sp>
        <p:nvSpPr>
          <p:cNvPr id="6" name="Title 1">
            <a:extLst>
              <a:ext uri="{FF2B5EF4-FFF2-40B4-BE49-F238E27FC236}">
                <a16:creationId xmlns:a16="http://schemas.microsoft.com/office/drawing/2014/main" id="{7E8FE0C5-B4FA-274B-B216-4E4DB5F45A22}"/>
              </a:ext>
            </a:extLst>
          </p:cNvPr>
          <p:cNvSpPr txBox="1">
            <a:spLocks/>
          </p:cNvSpPr>
          <p:nvPr/>
        </p:nvSpPr>
        <p:spPr>
          <a:xfrm>
            <a:off x="230" y="93112"/>
            <a:ext cx="9143770" cy="916999"/>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Mock BBA for Cost Share PTAO</a:t>
            </a:r>
          </a:p>
        </p:txBody>
      </p:sp>
      <p:pic>
        <p:nvPicPr>
          <p:cNvPr id="10" name="Picture 9" descr="UVA_Primary_white.eps">
            <a:extLst>
              <a:ext uri="{FF2B5EF4-FFF2-40B4-BE49-F238E27FC236}">
                <a16:creationId xmlns:a16="http://schemas.microsoft.com/office/drawing/2014/main" id="{384078B7-59BD-C64D-9E9F-7B92294B92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911" y="4836225"/>
            <a:ext cx="1014847" cy="250172"/>
          </a:xfrm>
          <a:prstGeom prst="rect">
            <a:avLst/>
          </a:prstGeom>
        </p:spPr>
      </p:pic>
    </p:spTree>
    <p:extLst>
      <p:ext uri="{BB962C8B-B14F-4D97-AF65-F5344CB8AC3E}">
        <p14:creationId xmlns:p14="http://schemas.microsoft.com/office/powerpoint/2010/main" val="225450710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98494"/>
            <a:ext cx="7543800" cy="3379693"/>
          </a:xfrm>
        </p:spPr>
        <p:txBody>
          <a:bodyPr>
            <a:normAutofit lnSpcReduction="10000"/>
          </a:bodyPr>
          <a:lstStyle/>
          <a:p>
            <a:pPr>
              <a:buFont typeface="Wingdings" panose="05000000000000000000" pitchFamily="2" charset="2"/>
              <a:buChar char="v"/>
            </a:pPr>
            <a:r>
              <a:rPr lang="en-US" dirty="0"/>
              <a:t>CS awards are trued up on a quarterly basis </a:t>
            </a:r>
            <a:r>
              <a:rPr lang="en-US" sz="1600" dirty="0"/>
              <a:t>with the exception of the quarter ending in June, batches  are uploaded </a:t>
            </a:r>
            <a:r>
              <a:rPr lang="en-US" sz="1600" i="1" dirty="0">
                <a:solidFill>
                  <a:srgbClr val="FF0000"/>
                </a:solidFill>
              </a:rPr>
              <a:t>before the close of fiscal year-end</a:t>
            </a:r>
            <a:r>
              <a:rPr lang="en-US" sz="1600" dirty="0"/>
              <a:t>.</a:t>
            </a:r>
          </a:p>
          <a:p>
            <a:pPr>
              <a:buFont typeface="Wingdings" panose="05000000000000000000" pitchFamily="2" charset="2"/>
              <a:buChar char="v"/>
            </a:pPr>
            <a:r>
              <a:rPr lang="en-US" sz="1600" dirty="0"/>
              <a:t>Post Award requests departments to confirm and/or provide funding sources that will provide funding for cost share expenses. (Note: If multiple fund sources are used, the department will need to provide details on what expenses are to be posted to which PTAO).</a:t>
            </a:r>
          </a:p>
          <a:p>
            <a:pPr>
              <a:buFont typeface="Wingdings" panose="05000000000000000000" pitchFamily="2" charset="2"/>
              <a:buChar char="v"/>
            </a:pPr>
            <a:r>
              <a:rPr lang="en-US" sz="1600" dirty="0"/>
              <a:t>Post Award moves costs </a:t>
            </a:r>
            <a:r>
              <a:rPr lang="en-US" sz="1600" i="1" dirty="0"/>
              <a:t>via batch uploads</a:t>
            </a:r>
            <a:r>
              <a:rPr lang="en-US" sz="1600" dirty="0"/>
              <a:t> (Trans Source Code: GMSA-OSP) from the CS awards to the cost share funding source(s) </a:t>
            </a:r>
            <a:r>
              <a:rPr lang="en-US" sz="1600" i="1" dirty="0">
                <a:solidFill>
                  <a:srgbClr val="FF0000"/>
                </a:solidFill>
              </a:rPr>
              <a:t>using unique CS-expenditure types </a:t>
            </a:r>
            <a:r>
              <a:rPr lang="en-US" sz="1600" dirty="0"/>
              <a:t>truing up the CS balance to $0.</a:t>
            </a:r>
          </a:p>
          <a:p>
            <a:pPr>
              <a:buFont typeface="Wingdings" panose="05000000000000000000" pitchFamily="2" charset="2"/>
              <a:buChar char="v"/>
            </a:pPr>
            <a:r>
              <a:rPr lang="en-US" sz="1600" dirty="0"/>
              <a:t>Departments utilize the same UBI reports used for managing G awards (e.g., GA BBA, GA Analysis, etc.) for tracking CS award costs.</a:t>
            </a:r>
          </a:p>
          <a:p>
            <a:pPr>
              <a:buFont typeface="Wingdings" panose="05000000000000000000" pitchFamily="2" charset="2"/>
              <a:buChar char="v"/>
            </a:pPr>
            <a:r>
              <a:rPr lang="en-US" sz="1600" dirty="0"/>
              <a:t>CS Awards will include both the original expenditure types as well as the “credits” posted on the </a:t>
            </a:r>
            <a:r>
              <a:rPr lang="en-US" sz="1600" i="1" dirty="0">
                <a:solidFill>
                  <a:srgbClr val="FF0000"/>
                </a:solidFill>
              </a:rPr>
              <a:t>NEW CS-expenditure types</a:t>
            </a:r>
            <a:r>
              <a:rPr lang="en-US" sz="1600" dirty="0"/>
              <a:t>.</a:t>
            </a:r>
            <a:endParaRPr lang="en-US" sz="1450" dirty="0"/>
          </a:p>
          <a:p>
            <a:pPr>
              <a:buFont typeface="Wingdings" panose="05000000000000000000" pitchFamily="2" charset="2"/>
              <a:buChar char="v"/>
            </a:pPr>
            <a:endParaRPr lang="en-US" dirty="0"/>
          </a:p>
        </p:txBody>
      </p:sp>
      <p:sp>
        <p:nvSpPr>
          <p:cNvPr id="4" name="Title 1">
            <a:extLst>
              <a:ext uri="{FF2B5EF4-FFF2-40B4-BE49-F238E27FC236}">
                <a16:creationId xmlns:a16="http://schemas.microsoft.com/office/drawing/2014/main" id="{0FA54A3E-C22B-AB49-986F-1886C68671A0}"/>
              </a:ext>
            </a:extLst>
          </p:cNvPr>
          <p:cNvSpPr txBox="1">
            <a:spLocks noGrp="1"/>
          </p:cNvSpPr>
          <p:nvPr>
            <p:ph type="title"/>
          </p:nvPr>
        </p:nvSpPr>
        <p:spPr>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Truing Up Cost Share Companion Accounts</a:t>
            </a:r>
          </a:p>
        </p:txBody>
      </p:sp>
    </p:spTree>
    <p:extLst>
      <p:ext uri="{BB962C8B-B14F-4D97-AF65-F5344CB8AC3E}">
        <p14:creationId xmlns:p14="http://schemas.microsoft.com/office/powerpoint/2010/main" val="3935767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84301"/>
            <a:ext cx="7543800" cy="3151604"/>
          </a:xfrm>
        </p:spPr>
        <p:txBody>
          <a:bodyPr>
            <a:normAutofit lnSpcReduction="10000"/>
          </a:bodyPr>
          <a:lstStyle/>
          <a:p>
            <a:pPr marL="219456" lvl="1" indent="0">
              <a:buNone/>
            </a:pPr>
            <a:r>
              <a:rPr lang="en-US" sz="1600" b="1" u="sng" dirty="0"/>
              <a:t>New Expenditure Types</a:t>
            </a:r>
          </a:p>
          <a:p>
            <a:pPr marL="505206" lvl="1" indent="-285750">
              <a:buFont typeface="Arial" panose="020B0604020202020204" pitchFamily="34" charset="0"/>
              <a:buChar char="•"/>
            </a:pPr>
            <a:r>
              <a:rPr lang="en-US" sz="1600" dirty="0"/>
              <a:t>Cost Share-Faculty Salary</a:t>
            </a:r>
          </a:p>
          <a:p>
            <a:pPr marL="505206" lvl="1" indent="-285750">
              <a:buFont typeface="Arial" panose="020B0604020202020204" pitchFamily="34" charset="0"/>
              <a:buChar char="•"/>
            </a:pPr>
            <a:r>
              <a:rPr lang="en-US" sz="1600" dirty="0"/>
              <a:t>Cost Share-Faculty FB</a:t>
            </a:r>
          </a:p>
          <a:p>
            <a:pPr marL="505206" lvl="1" indent="-285750">
              <a:buFont typeface="Arial" panose="020B0604020202020204" pitchFamily="34" charset="0"/>
              <a:buChar char="•"/>
            </a:pPr>
            <a:r>
              <a:rPr lang="en-US" sz="1600" dirty="0"/>
              <a:t>Cost Share-</a:t>
            </a:r>
            <a:r>
              <a:rPr lang="en-US" sz="1600" dirty="0" err="1"/>
              <a:t>Univ</a:t>
            </a:r>
            <a:r>
              <a:rPr lang="en-US" sz="1600" dirty="0"/>
              <a:t> Staff</a:t>
            </a:r>
          </a:p>
          <a:p>
            <a:pPr marL="505206" lvl="1" indent="-285750">
              <a:buFont typeface="Arial" panose="020B0604020202020204" pitchFamily="34" charset="0"/>
              <a:buChar char="•"/>
            </a:pPr>
            <a:r>
              <a:rPr lang="en-US" sz="1600" dirty="0"/>
              <a:t>Cost Share-</a:t>
            </a:r>
            <a:r>
              <a:rPr lang="en-US" sz="1600" dirty="0" err="1"/>
              <a:t>Univ</a:t>
            </a:r>
            <a:r>
              <a:rPr lang="en-US" sz="1600" dirty="0"/>
              <a:t> Staff FB</a:t>
            </a:r>
          </a:p>
          <a:p>
            <a:pPr marL="505206" lvl="1" indent="-285750">
              <a:buFont typeface="Arial" panose="020B0604020202020204" pitchFamily="34" charset="0"/>
              <a:buChar char="•"/>
            </a:pPr>
            <a:r>
              <a:rPr lang="en-US" sz="1600" dirty="0"/>
              <a:t>Cost Share-Classified Salary</a:t>
            </a:r>
          </a:p>
          <a:p>
            <a:pPr marL="505206" lvl="1" indent="-285750">
              <a:buFont typeface="Arial" panose="020B0604020202020204" pitchFamily="34" charset="0"/>
              <a:buChar char="•"/>
            </a:pPr>
            <a:r>
              <a:rPr lang="en-US" sz="1600" dirty="0"/>
              <a:t>Cost Share-Classified FB</a:t>
            </a:r>
          </a:p>
          <a:p>
            <a:pPr marL="505206" lvl="1" indent="-285750">
              <a:buFont typeface="Arial" panose="020B0604020202020204" pitchFamily="34" charset="0"/>
              <a:buChar char="•"/>
            </a:pPr>
            <a:r>
              <a:rPr lang="en-US" sz="1600" dirty="0"/>
              <a:t>Cost Share-Wages</a:t>
            </a:r>
          </a:p>
          <a:p>
            <a:pPr marL="505206" lvl="1" indent="-285750">
              <a:buFont typeface="Arial" panose="020B0604020202020204" pitchFamily="34" charset="0"/>
              <a:buChar char="•"/>
            </a:pPr>
            <a:r>
              <a:rPr lang="en-US" sz="1600" dirty="0"/>
              <a:t>Cost Share-Wages FB</a:t>
            </a:r>
          </a:p>
          <a:p>
            <a:pPr marL="505206" lvl="1" indent="-285750">
              <a:buFont typeface="Arial" panose="020B0604020202020204" pitchFamily="34" charset="0"/>
              <a:buChar char="•"/>
            </a:pPr>
            <a:r>
              <a:rPr lang="en-US" sz="1600" dirty="0"/>
              <a:t>Cost Share-Contractual </a:t>
            </a:r>
            <a:r>
              <a:rPr lang="en-US" sz="1600" dirty="0" err="1"/>
              <a:t>Svcs</a:t>
            </a:r>
            <a:endParaRPr lang="en-US" sz="1600" dirty="0"/>
          </a:p>
          <a:p>
            <a:pPr marL="505206" lvl="1" indent="-285750">
              <a:buFont typeface="Arial" panose="020B0604020202020204" pitchFamily="34" charset="0"/>
              <a:buChar char="•"/>
            </a:pPr>
            <a:r>
              <a:rPr lang="en-US" sz="1600" dirty="0"/>
              <a:t>Cost </a:t>
            </a:r>
            <a:r>
              <a:rPr lang="en-US" sz="1600" dirty="0" err="1"/>
              <a:t>Share-Supplies&amp;Materials</a:t>
            </a:r>
            <a:endParaRPr lang="en-US" sz="1600" dirty="0"/>
          </a:p>
          <a:p>
            <a:endParaRPr lang="en-US" dirty="0"/>
          </a:p>
        </p:txBody>
      </p:sp>
      <p:sp>
        <p:nvSpPr>
          <p:cNvPr id="4" name="Title 1">
            <a:extLst>
              <a:ext uri="{FF2B5EF4-FFF2-40B4-BE49-F238E27FC236}">
                <a16:creationId xmlns:a16="http://schemas.microsoft.com/office/drawing/2014/main" id="{D180C822-5D9C-8641-A68F-B3D37252D0B3}"/>
              </a:ext>
            </a:extLst>
          </p:cNvPr>
          <p:cNvSpPr txBox="1">
            <a:spLocks noGrp="1"/>
          </p:cNvSpPr>
          <p:nvPr>
            <p:ph type="title"/>
          </p:nvPr>
        </p:nvSpPr>
        <p:spPr>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NEW Cost Share Expenditure Types</a:t>
            </a:r>
          </a:p>
        </p:txBody>
      </p:sp>
    </p:spTree>
    <p:extLst>
      <p:ext uri="{BB962C8B-B14F-4D97-AF65-F5344CB8AC3E}">
        <p14:creationId xmlns:p14="http://schemas.microsoft.com/office/powerpoint/2010/main" val="243887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358588" y="1303021"/>
            <a:ext cx="8489577" cy="3430343"/>
          </a:xfrm>
          <a:prstGeom prst="rect">
            <a:avLst/>
          </a:prstGeom>
        </p:spPr>
      </p:pic>
      <p:sp>
        <p:nvSpPr>
          <p:cNvPr id="4" name="Title 1">
            <a:extLst>
              <a:ext uri="{FF2B5EF4-FFF2-40B4-BE49-F238E27FC236}">
                <a16:creationId xmlns:a16="http://schemas.microsoft.com/office/drawing/2014/main" id="{D180C822-5D9C-8641-A68F-B3D37252D0B3}"/>
              </a:ext>
            </a:extLst>
          </p:cNvPr>
          <p:cNvSpPr txBox="1">
            <a:spLocks noGrp="1"/>
          </p:cNvSpPr>
          <p:nvPr>
            <p:ph type="title"/>
          </p:nvPr>
        </p:nvSpPr>
        <p:spPr>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BBA Summary Report for An Actual CS Award</a:t>
            </a:r>
          </a:p>
        </p:txBody>
      </p:sp>
    </p:spTree>
    <p:extLst>
      <p:ext uri="{BB962C8B-B14F-4D97-AF65-F5344CB8AC3E}">
        <p14:creationId xmlns:p14="http://schemas.microsoft.com/office/powerpoint/2010/main" val="1513533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180C822-5D9C-8641-A68F-B3D37252D0B3}"/>
              </a:ext>
            </a:extLst>
          </p:cNvPr>
          <p:cNvSpPr txBox="1">
            <a:spLocks noGrp="1"/>
          </p:cNvSpPr>
          <p:nvPr>
            <p:ph type="title"/>
          </p:nvPr>
        </p:nvSpPr>
        <p:spPr>
          <a:xfrm>
            <a:off x="822960" y="214953"/>
            <a:ext cx="7543800" cy="817434"/>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BBA by </a:t>
            </a:r>
            <a:r>
              <a:rPr lang="en-US" sz="2400" dirty="0" err="1">
                <a:solidFill>
                  <a:schemeClr val="bg1"/>
                </a:solidFill>
                <a:latin typeface="+mn-lt"/>
                <a:cs typeface="ITC Franklin Gothic Std Dm Cp"/>
              </a:rPr>
              <a:t>Exp</a:t>
            </a:r>
            <a:r>
              <a:rPr lang="en-US" sz="2400" dirty="0">
                <a:solidFill>
                  <a:schemeClr val="bg1"/>
                </a:solidFill>
                <a:latin typeface="+mn-lt"/>
                <a:cs typeface="ITC Franklin Gothic Std Dm Cp"/>
              </a:rPr>
              <a:t> Type Detail Report for CS Award</a:t>
            </a:r>
          </a:p>
        </p:txBody>
      </p:sp>
      <p:pic>
        <p:nvPicPr>
          <p:cNvPr id="5" name="Content Placeholder 4"/>
          <p:cNvPicPr>
            <a:picLocks noGrp="1" noChangeAspect="1"/>
          </p:cNvPicPr>
          <p:nvPr>
            <p:ph idx="1"/>
          </p:nvPr>
        </p:nvPicPr>
        <p:blipFill>
          <a:blip r:embed="rId3"/>
          <a:stretch>
            <a:fillRect/>
          </a:stretch>
        </p:blipFill>
        <p:spPr>
          <a:xfrm>
            <a:off x="322729" y="1032387"/>
            <a:ext cx="8552330" cy="3656154"/>
          </a:xfrm>
          <a:prstGeom prst="rect">
            <a:avLst/>
          </a:prstGeom>
        </p:spPr>
      </p:pic>
    </p:spTree>
    <p:extLst>
      <p:ext uri="{BB962C8B-B14F-4D97-AF65-F5344CB8AC3E}">
        <p14:creationId xmlns:p14="http://schemas.microsoft.com/office/powerpoint/2010/main" val="42043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560470" y="4776787"/>
            <a:ext cx="440531" cy="366713"/>
          </a:xfrm>
        </p:spPr>
        <p:txBody>
          <a:bodyPr/>
          <a:lstStyle/>
          <a:p>
            <a:fld id="{642ED0A0-35AC-4A59-8D77-DC108FEC700F}" type="slidenum">
              <a:rPr lang="en-US" smtClean="0"/>
              <a:pPr/>
              <a:t>15</a:t>
            </a:fld>
            <a:endParaRPr lang="en-US" dirty="0"/>
          </a:p>
        </p:txBody>
      </p:sp>
      <p:sp>
        <p:nvSpPr>
          <p:cNvPr id="6" name="Title 1">
            <a:extLst>
              <a:ext uri="{FF2B5EF4-FFF2-40B4-BE49-F238E27FC236}">
                <a16:creationId xmlns:a16="http://schemas.microsoft.com/office/drawing/2014/main" id="{7E8FE0C5-B4FA-274B-B216-4E4DB5F45A22}"/>
              </a:ext>
            </a:extLst>
          </p:cNvPr>
          <p:cNvSpPr txBox="1">
            <a:spLocks/>
          </p:cNvSpPr>
          <p:nvPr/>
        </p:nvSpPr>
        <p:spPr>
          <a:xfrm>
            <a:off x="230" y="93112"/>
            <a:ext cx="9143770" cy="916999"/>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Recon@ Reports for G&amp;C and CS PTAO</a:t>
            </a:r>
          </a:p>
        </p:txBody>
      </p:sp>
      <p:pic>
        <p:nvPicPr>
          <p:cNvPr id="10" name="Picture 9" descr="UVA_Primary_white.eps">
            <a:extLst>
              <a:ext uri="{FF2B5EF4-FFF2-40B4-BE49-F238E27FC236}">
                <a16:creationId xmlns:a16="http://schemas.microsoft.com/office/drawing/2014/main" id="{384078B7-59BD-C64D-9E9F-7B92294B92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911" y="4836225"/>
            <a:ext cx="1014847" cy="250172"/>
          </a:xfrm>
          <a:prstGeom prst="rect">
            <a:avLst/>
          </a:prstGeom>
        </p:spPr>
      </p:pic>
      <p:pic>
        <p:nvPicPr>
          <p:cNvPr id="3" name="Table Placeholder 2"/>
          <p:cNvPicPr>
            <a:picLocks noGrp="1" noChangeAspect="1"/>
          </p:cNvPicPr>
          <p:nvPr>
            <p:ph type="tbl" idx="1"/>
          </p:nvPr>
        </p:nvPicPr>
        <p:blipFill>
          <a:blip r:embed="rId4"/>
          <a:stretch>
            <a:fillRect/>
          </a:stretch>
        </p:blipFill>
        <p:spPr>
          <a:xfrm>
            <a:off x="385482" y="1010111"/>
            <a:ext cx="8507506" cy="3633607"/>
          </a:xfrm>
          <a:prstGeom prst="rect">
            <a:avLst/>
          </a:prstGeom>
        </p:spPr>
      </p:pic>
    </p:spTree>
    <p:extLst>
      <p:ext uri="{BB962C8B-B14F-4D97-AF65-F5344CB8AC3E}">
        <p14:creationId xmlns:p14="http://schemas.microsoft.com/office/powerpoint/2010/main" val="251958291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84299"/>
            <a:ext cx="7471376" cy="3031289"/>
          </a:xfrm>
          <a:noFill/>
        </p:spPr>
        <p:txBody>
          <a:bodyPr>
            <a:noAutofit/>
          </a:bodyPr>
          <a:lstStyle/>
          <a:p>
            <a:r>
              <a:rPr lang="en-US" dirty="0"/>
              <a:t>Proposal Stage: </a:t>
            </a:r>
          </a:p>
          <a:p>
            <a:pPr lvl="1">
              <a:buFont typeface="Wingdings" panose="05000000000000000000" pitchFamily="2" charset="2"/>
              <a:buChar char="v"/>
            </a:pPr>
            <a:r>
              <a:rPr lang="en-US" dirty="0"/>
              <a:t>PI and Department prepares proposal based on Sponsor solicitation regarding including cost sharing in the applications.</a:t>
            </a:r>
          </a:p>
          <a:p>
            <a:pPr lvl="2">
              <a:buFont typeface="Wingdings" panose="05000000000000000000" pitchFamily="2" charset="2"/>
              <a:buChar char="v"/>
            </a:pPr>
            <a:r>
              <a:rPr lang="en-US" b="1" dirty="0"/>
              <a:t>Mandatory</a:t>
            </a:r>
            <a:r>
              <a:rPr lang="en-US" dirty="0"/>
              <a:t> – required by Sponsor and must be tracked in companion account.  </a:t>
            </a:r>
          </a:p>
          <a:p>
            <a:pPr lvl="2">
              <a:buFont typeface="Wingdings" panose="05000000000000000000" pitchFamily="2" charset="2"/>
              <a:buChar char="v"/>
            </a:pPr>
            <a:r>
              <a:rPr lang="en-US" b="1" dirty="0"/>
              <a:t>Voluntary Committed </a:t>
            </a:r>
            <a:r>
              <a:rPr lang="en-US" dirty="0"/>
              <a:t>– not required by Sponsor but quantified in the proposal, when awarded, cost sharing becomes a binding commitment and must be tracked in a companion account.</a:t>
            </a:r>
          </a:p>
          <a:p>
            <a:pPr lvl="2">
              <a:buFont typeface="Wingdings" panose="05000000000000000000" pitchFamily="2" charset="2"/>
              <a:buChar char="v"/>
            </a:pPr>
            <a:r>
              <a:rPr lang="en-US" b="1" dirty="0"/>
              <a:t>Voluntary Uncommitted </a:t>
            </a:r>
            <a:r>
              <a:rPr lang="en-US" dirty="0"/>
              <a:t>– not required by Sponsor nor quantified in the proposal; institution supported research costs, not required to track.</a:t>
            </a:r>
          </a:p>
          <a:p>
            <a:pPr lvl="1">
              <a:buFont typeface="Wingdings" panose="05000000000000000000" pitchFamily="2" charset="2"/>
              <a:buChar char="v"/>
            </a:pPr>
            <a:r>
              <a:rPr lang="en-US" dirty="0"/>
              <a:t>Department confirms how the proposed cost sharing will be covered; provides non-sponsored award  information in </a:t>
            </a:r>
            <a:r>
              <a:rPr lang="en-US" dirty="0" err="1"/>
              <a:t>ePRF</a:t>
            </a:r>
            <a:r>
              <a:rPr lang="en-US" dirty="0"/>
              <a:t> upon proposal submission.</a:t>
            </a:r>
          </a:p>
          <a:p>
            <a:pPr lvl="1">
              <a:buFont typeface="Wingdings" panose="05000000000000000000" pitchFamily="2" charset="2"/>
              <a:buChar char="v"/>
            </a:pPr>
            <a:r>
              <a:rPr lang="en-US" dirty="0"/>
              <a:t>Along with the normal proposal review process, proposed cost sharing and associated funding sources used to support cost sharing (institutional or third party) are also reviewed and acknowledged by department senior leadership, PI, Grants and Contracts</a:t>
            </a:r>
          </a:p>
          <a:p>
            <a:endParaRPr lang="en-US" dirty="0"/>
          </a:p>
          <a:p>
            <a:pPr marL="150876" lvl="1" indent="0">
              <a:buNone/>
            </a:pPr>
            <a:endParaRPr lang="en-US" sz="1200" dirty="0"/>
          </a:p>
        </p:txBody>
      </p:sp>
      <p:sp>
        <p:nvSpPr>
          <p:cNvPr id="7" name="Title 1">
            <a:extLst>
              <a:ext uri="{FF2B5EF4-FFF2-40B4-BE49-F238E27FC236}">
                <a16:creationId xmlns:a16="http://schemas.microsoft.com/office/drawing/2014/main" id="{0FA54A3E-C22B-AB49-986F-1886C68671A0}"/>
              </a:ext>
            </a:extLst>
          </p:cNvPr>
          <p:cNvSpPr txBox="1">
            <a:spLocks/>
          </p:cNvSpPr>
          <p:nvPr/>
        </p:nvSpPr>
        <p:spPr>
          <a:xfrm>
            <a:off x="230" y="93112"/>
            <a:ext cx="9143770" cy="916999"/>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Cost Sharing at Proposal Stage</a:t>
            </a:r>
          </a:p>
        </p:txBody>
      </p:sp>
      <p:pic>
        <p:nvPicPr>
          <p:cNvPr id="12" name="Picture 11" descr="UVA_Primary_white.eps">
            <a:extLst>
              <a:ext uri="{FF2B5EF4-FFF2-40B4-BE49-F238E27FC236}">
                <a16:creationId xmlns:a16="http://schemas.microsoft.com/office/drawing/2014/main" id="{B61D34A1-00FA-4648-9AB4-7B6D1EF1D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11" y="4836225"/>
            <a:ext cx="1014847" cy="250172"/>
          </a:xfrm>
          <a:prstGeom prst="rect">
            <a:avLst/>
          </a:prstGeom>
        </p:spPr>
      </p:pic>
    </p:spTree>
    <p:extLst>
      <p:ext uri="{BB962C8B-B14F-4D97-AF65-F5344CB8AC3E}">
        <p14:creationId xmlns:p14="http://schemas.microsoft.com/office/powerpoint/2010/main" val="37146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20339"/>
            <a:ext cx="7543800" cy="3503289"/>
          </a:xfrm>
        </p:spPr>
        <p:txBody>
          <a:bodyPr>
            <a:normAutofit/>
          </a:bodyPr>
          <a:lstStyle/>
          <a:p>
            <a:r>
              <a:rPr lang="en-US" dirty="0"/>
              <a:t>Award Stage: </a:t>
            </a:r>
          </a:p>
          <a:p>
            <a:pPr lvl="1">
              <a:buFont typeface="Wingdings" panose="05000000000000000000" pitchFamily="2" charset="2"/>
              <a:buChar char="v"/>
            </a:pPr>
            <a:r>
              <a:rPr lang="en-US" dirty="0"/>
              <a:t>Grants and Contracts receives Sponsor award notice and creates G&amp;C PTAO.  When cost share is required, companion account is created to track institutionally supported cost shared expenditures in the financial system</a:t>
            </a:r>
          </a:p>
          <a:p>
            <a:pPr lvl="2">
              <a:buFont typeface="Wingdings" panose="05000000000000000000" pitchFamily="2" charset="2"/>
              <a:buChar char="v"/>
            </a:pPr>
            <a:r>
              <a:rPr lang="en-US" dirty="0"/>
              <a:t>When cost sharing is covered by waived F&amp;A and/or a third party (subawardee, consultants, other donors, etc.), a CS award is </a:t>
            </a:r>
            <a:r>
              <a:rPr lang="en-US" b="1" u="sng" dirty="0"/>
              <a:t>not</a:t>
            </a:r>
            <a:r>
              <a:rPr lang="en-US" dirty="0"/>
              <a:t> required, but the Reference tab in the G (sponsored) award is coded with the appropriate cost sharing codes</a:t>
            </a:r>
          </a:p>
          <a:p>
            <a:pPr lvl="1">
              <a:buFont typeface="Wingdings" panose="05000000000000000000" pitchFamily="2" charset="2"/>
              <a:buChar char="v"/>
            </a:pPr>
            <a:r>
              <a:rPr lang="en-US" dirty="0"/>
              <a:t>An “Action” is logged in ResearchUVA for Post Award, with a request to review the set-up of sponsored (GXXXXX) and cost share companion awards (CSXXXXX)</a:t>
            </a:r>
          </a:p>
          <a:p>
            <a:pPr lvl="1">
              <a:buFont typeface="Wingdings" panose="05000000000000000000" pitchFamily="2" charset="2"/>
              <a:buChar char="v"/>
            </a:pPr>
            <a:r>
              <a:rPr lang="en-US" dirty="0"/>
              <a:t>Post Award contacts Department to verify and/or obtain the non-sponsored PTAO(s) funding the cost share commitment  </a:t>
            </a:r>
          </a:p>
          <a:p>
            <a:pPr lvl="1">
              <a:buFont typeface="Wingdings" panose="05000000000000000000" pitchFamily="2" charset="2"/>
              <a:buChar char="v"/>
            </a:pPr>
            <a:r>
              <a:rPr lang="en-US" dirty="0"/>
              <a:t>Post Award finalizes the action in </a:t>
            </a:r>
            <a:r>
              <a:rPr lang="en-US" dirty="0" err="1"/>
              <a:t>ResearchUVA</a:t>
            </a:r>
            <a:r>
              <a:rPr lang="en-US" dirty="0"/>
              <a:t> to distribute the </a:t>
            </a:r>
            <a:r>
              <a:rPr lang="en-US" u="sng" dirty="0">
                <a:solidFill>
                  <a:srgbClr val="FF0000"/>
                </a:solidFill>
              </a:rPr>
              <a:t>Notice of Award for the CS award</a:t>
            </a:r>
            <a:r>
              <a:rPr lang="en-US" u="sng" dirty="0"/>
              <a:t> </a:t>
            </a:r>
            <a:r>
              <a:rPr lang="en-US" dirty="0"/>
              <a:t>to PI &amp; Department</a:t>
            </a:r>
          </a:p>
          <a:p>
            <a:pPr lvl="1">
              <a:buFont typeface="Wingdings" panose="05000000000000000000" pitchFamily="2" charset="2"/>
              <a:buChar char="v"/>
            </a:pPr>
            <a:r>
              <a:rPr lang="en-US" dirty="0"/>
              <a:t>Post Award portfolio Accountant (Oracle role=Award Manager) enters deadlines for financial reporting in Oracle Grants module</a:t>
            </a:r>
          </a:p>
          <a:p>
            <a:endParaRPr lang="en-US" dirty="0"/>
          </a:p>
        </p:txBody>
      </p:sp>
      <p:sp>
        <p:nvSpPr>
          <p:cNvPr id="4" name="Title 1">
            <a:extLst>
              <a:ext uri="{FF2B5EF4-FFF2-40B4-BE49-F238E27FC236}">
                <a16:creationId xmlns:a16="http://schemas.microsoft.com/office/drawing/2014/main" id="{0FA54A3E-C22B-AB49-986F-1886C68671A0}"/>
              </a:ext>
            </a:extLst>
          </p:cNvPr>
          <p:cNvSpPr txBox="1">
            <a:spLocks noGrp="1"/>
          </p:cNvSpPr>
          <p:nvPr>
            <p:ph type="title"/>
          </p:nvPr>
        </p:nvSpPr>
        <p:spPr>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Cost Sharing At The Award Stage</a:t>
            </a:r>
            <a:br>
              <a:rPr lang="en-US" sz="2400" dirty="0">
                <a:solidFill>
                  <a:schemeClr val="bg1"/>
                </a:solidFill>
                <a:latin typeface="+mn-lt"/>
                <a:cs typeface="ITC Franklin Gothic Std Dm Cp"/>
              </a:rPr>
            </a:br>
            <a:endParaRPr lang="en-US" sz="2400" dirty="0">
              <a:solidFill>
                <a:schemeClr val="bg1"/>
              </a:solidFill>
              <a:latin typeface="+mn-lt"/>
              <a:cs typeface="ITC Franklin Gothic Std Dm Cp"/>
            </a:endParaRPr>
          </a:p>
        </p:txBody>
      </p:sp>
    </p:spTree>
    <p:extLst>
      <p:ext uri="{BB962C8B-B14F-4D97-AF65-F5344CB8AC3E}">
        <p14:creationId xmlns:p14="http://schemas.microsoft.com/office/powerpoint/2010/main" val="194493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384300"/>
            <a:ext cx="7543800" cy="3503289"/>
          </a:xfrm>
        </p:spPr>
        <p:txBody>
          <a:bodyPr>
            <a:normAutofit fontScale="92500" lnSpcReduction="20000"/>
          </a:bodyPr>
          <a:lstStyle/>
          <a:p>
            <a:r>
              <a:rPr lang="en-US" dirty="0"/>
              <a:t>Third party in-kind cost sharing requires </a:t>
            </a:r>
            <a:r>
              <a:rPr lang="en-US" u="sng" dirty="0">
                <a:solidFill>
                  <a:srgbClr val="FF0000"/>
                </a:solidFill>
              </a:rPr>
              <a:t>PI’s certification </a:t>
            </a:r>
            <a:r>
              <a:rPr lang="en-US" dirty="0"/>
              <a:t>of </a:t>
            </a:r>
            <a:r>
              <a:rPr lang="en-US" dirty="0">
                <a:solidFill>
                  <a:srgbClr val="FF0000"/>
                </a:solidFill>
              </a:rPr>
              <a:t>acceptable</a:t>
            </a:r>
            <a:r>
              <a:rPr lang="en-US" dirty="0"/>
              <a:t> cost shared expenses that are not from UVA’s financial system</a:t>
            </a:r>
          </a:p>
          <a:p>
            <a:r>
              <a:rPr lang="en-US" dirty="0"/>
              <a:t>Sources for third party in-kind contributions are:</a:t>
            </a:r>
          </a:p>
          <a:p>
            <a:r>
              <a:rPr lang="en-US" dirty="0"/>
              <a:t>Subrecipient cost sharing: subrecipient’s invoices and/or expenditure reports should include cost sharing</a:t>
            </a:r>
          </a:p>
          <a:p>
            <a:pPr lvl="1"/>
            <a:r>
              <a:rPr lang="en-US" dirty="0"/>
              <a:t>department research administrator or fiscal contact to review sub’s cost sharing and advice PI to certify or reject an invoice</a:t>
            </a:r>
          </a:p>
          <a:p>
            <a:pPr lvl="1"/>
            <a:r>
              <a:rPr lang="en-US" dirty="0"/>
              <a:t>deviations in subrecipient’s cost share commitment will need UVA and sponsor approval via SP30/</a:t>
            </a:r>
            <a:r>
              <a:rPr lang="en-US" dirty="0" err="1"/>
              <a:t>eSPAR</a:t>
            </a:r>
            <a:r>
              <a:rPr lang="en-US" dirty="0"/>
              <a:t> action</a:t>
            </a:r>
          </a:p>
          <a:p>
            <a:r>
              <a:rPr lang="en-US" dirty="0"/>
              <a:t>Donation of consulting services: certification of time spent, quantifying the billable hours, per hour rates and amount cost shared</a:t>
            </a:r>
          </a:p>
          <a:p>
            <a:r>
              <a:rPr lang="en-US" dirty="0"/>
              <a:t>Donation of supplies, equipment, OTPS: certification from the donor, itemizing quantities and associated amounts at the fair market value</a:t>
            </a:r>
          </a:p>
          <a:p>
            <a:r>
              <a:rPr lang="en-US" dirty="0"/>
              <a:t>Unrecovered F&amp;A costs on sponsored expenses: requires VPR’s approval for waiving F&amp;A and sponsor approval for using unrecovered (waived) F&amp;A for cost sharing</a:t>
            </a:r>
          </a:p>
          <a:p>
            <a:r>
              <a:rPr lang="en-US" dirty="0"/>
              <a:t>Unrecovered F&amp;A costs on cost shared expenses: requires prior approval from sponsor to be included as cost sharing</a:t>
            </a:r>
          </a:p>
        </p:txBody>
      </p:sp>
      <p:sp>
        <p:nvSpPr>
          <p:cNvPr id="4" name="Title 1">
            <a:extLst>
              <a:ext uri="{FF2B5EF4-FFF2-40B4-BE49-F238E27FC236}">
                <a16:creationId xmlns:a16="http://schemas.microsoft.com/office/drawing/2014/main" id="{0FA54A3E-C22B-AB49-986F-1886C68671A0}"/>
              </a:ext>
            </a:extLst>
          </p:cNvPr>
          <p:cNvSpPr txBox="1">
            <a:spLocks noGrp="1"/>
          </p:cNvSpPr>
          <p:nvPr>
            <p:ph type="title"/>
          </p:nvPr>
        </p:nvSpPr>
        <p:spPr>
          <a:xfrm>
            <a:off x="822960" y="214953"/>
            <a:ext cx="7543800" cy="916015"/>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Third Party In-Kind Cost Sharing</a:t>
            </a:r>
            <a:br>
              <a:rPr lang="en-US" sz="2400" dirty="0">
                <a:solidFill>
                  <a:schemeClr val="bg1"/>
                </a:solidFill>
                <a:latin typeface="+mn-lt"/>
                <a:cs typeface="ITC Franklin Gothic Std Dm Cp"/>
              </a:rPr>
            </a:br>
            <a:endParaRPr lang="en-US" sz="2400" dirty="0">
              <a:solidFill>
                <a:schemeClr val="bg1"/>
              </a:solidFill>
              <a:latin typeface="+mn-lt"/>
              <a:cs typeface="ITC Franklin Gothic Std Dm Cp"/>
            </a:endParaRPr>
          </a:p>
        </p:txBody>
      </p:sp>
    </p:spTree>
    <p:extLst>
      <p:ext uri="{BB962C8B-B14F-4D97-AF65-F5344CB8AC3E}">
        <p14:creationId xmlns:p14="http://schemas.microsoft.com/office/powerpoint/2010/main" val="161182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8440" name="Object 8"/>
          <p:cNvGraphicFramePr>
            <a:graphicFrameLocks noGrp="1" noChangeAspect="1"/>
          </p:cNvGraphicFramePr>
          <p:nvPr>
            <p:ph idx="1"/>
            <p:extLst>
              <p:ext uri="{D42A27DB-BD31-4B8C-83A1-F6EECF244321}">
                <p14:modId xmlns:p14="http://schemas.microsoft.com/office/powerpoint/2010/main" val="3548475312"/>
              </p:ext>
            </p:extLst>
          </p:nvPr>
        </p:nvGraphicFramePr>
        <p:xfrm>
          <a:off x="1952625" y="1335741"/>
          <a:ext cx="5122863" cy="3291822"/>
        </p:xfrm>
        <a:graphic>
          <a:graphicData uri="http://schemas.openxmlformats.org/presentationml/2006/ole">
            <mc:AlternateContent xmlns:mc="http://schemas.openxmlformats.org/markup-compatibility/2006">
              <mc:Choice xmlns:v="urn:schemas-microsoft-com:vml" Requires="v">
                <p:oleObj name="Visio" r:id="rId3" imgW="7856253" imgH="5250170" progId="Visio.Drawing.11">
                  <p:embed/>
                </p:oleObj>
              </mc:Choice>
              <mc:Fallback>
                <p:oleObj name="Visio" r:id="rId3" imgW="7856253" imgH="5250170" progId="Visio.Drawing.11">
                  <p:embed/>
                  <p:pic>
                    <p:nvPicPr>
                      <p:cNvPr id="0" name=""/>
                      <p:cNvPicPr>
                        <a:picLocks noChangeAspect="1" noChangeArrowheads="1"/>
                      </p:cNvPicPr>
                      <p:nvPr/>
                    </p:nvPicPr>
                    <p:blipFill>
                      <a:blip r:embed="rId4"/>
                      <a:srcRect/>
                      <a:stretch>
                        <a:fillRect/>
                      </a:stretch>
                    </p:blipFill>
                    <p:spPr bwMode="auto">
                      <a:xfrm>
                        <a:off x="1952625" y="1335741"/>
                        <a:ext cx="5122863" cy="3291822"/>
                      </a:xfrm>
                      <a:prstGeom prst="rect">
                        <a:avLst/>
                      </a:prstGeom>
                      <a:noFill/>
                    </p:spPr>
                  </p:pic>
                </p:oleObj>
              </mc:Fallback>
            </mc:AlternateContent>
          </a:graphicData>
        </a:graphic>
      </p:graphicFrame>
      <p:sp>
        <p:nvSpPr>
          <p:cNvPr id="4" name="Slide Number Placeholder 3"/>
          <p:cNvSpPr>
            <a:spLocks noGrp="1"/>
          </p:cNvSpPr>
          <p:nvPr>
            <p:ph type="sldNum" sz="quarter" idx="12"/>
          </p:nvPr>
        </p:nvSpPr>
        <p:spPr/>
        <p:txBody>
          <a:bodyPr/>
          <a:lstStyle/>
          <a:p>
            <a:pPr>
              <a:defRPr/>
            </a:pPr>
            <a:fld id="{E7858CC4-3EF4-4731-A197-6405FAF57A49}" type="slidenum">
              <a:rPr lang="en-US" smtClean="0"/>
              <a:pPr>
                <a:defRPr/>
              </a:pPr>
              <a:t>5</a:t>
            </a:fld>
            <a:endParaRPr lang="en-US"/>
          </a:p>
        </p:txBody>
      </p:sp>
      <p:sp>
        <p:nvSpPr>
          <p:cNvPr id="7" name="Title 1">
            <a:extLst>
              <a:ext uri="{FF2B5EF4-FFF2-40B4-BE49-F238E27FC236}">
                <a16:creationId xmlns:a16="http://schemas.microsoft.com/office/drawing/2014/main" id="{D180C822-5D9C-8641-A68F-B3D37252D0B3}"/>
              </a:ext>
            </a:extLst>
          </p:cNvPr>
          <p:cNvSpPr txBox="1">
            <a:spLocks/>
          </p:cNvSpPr>
          <p:nvPr/>
        </p:nvSpPr>
        <p:spPr>
          <a:xfrm>
            <a:off x="230" y="93112"/>
            <a:ext cx="9143770" cy="916999"/>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Cost Sharing Companion Account Structure</a:t>
            </a:r>
          </a:p>
        </p:txBody>
      </p:sp>
      <p:pic>
        <p:nvPicPr>
          <p:cNvPr id="9" name="Picture 8" descr="UVA_Primary_white.eps">
            <a:extLst>
              <a:ext uri="{FF2B5EF4-FFF2-40B4-BE49-F238E27FC236}">
                <a16:creationId xmlns:a16="http://schemas.microsoft.com/office/drawing/2014/main" id="{E7DC3231-2A96-3D4A-907D-615ED81313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911" y="4836225"/>
            <a:ext cx="1014847" cy="250172"/>
          </a:xfrm>
          <a:prstGeom prst="rect">
            <a:avLst/>
          </a:prstGeom>
        </p:spPr>
      </p:pic>
    </p:spTree>
    <p:extLst>
      <p:ext uri="{BB962C8B-B14F-4D97-AF65-F5344CB8AC3E}">
        <p14:creationId xmlns:p14="http://schemas.microsoft.com/office/powerpoint/2010/main" val="295467479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506071"/>
            <a:ext cx="7639722" cy="3270466"/>
          </a:xfrm>
        </p:spPr>
        <p:txBody>
          <a:bodyPr>
            <a:normAutofit lnSpcReduction="10000"/>
          </a:bodyPr>
          <a:lstStyle/>
          <a:p>
            <a:pPr>
              <a:buFont typeface="Wingdings" panose="05000000000000000000" pitchFamily="2" charset="2"/>
              <a:buChar char="v"/>
            </a:pPr>
            <a:r>
              <a:rPr lang="en-US" dirty="0"/>
              <a:t>CS awards are created with the same attributes as the sponsored “G” awards with the exception of:</a:t>
            </a:r>
          </a:p>
          <a:p>
            <a:pPr lvl="1">
              <a:buFont typeface="Wingdings" panose="05000000000000000000" pitchFamily="2" charset="2"/>
              <a:buChar char="v"/>
            </a:pPr>
            <a:r>
              <a:rPr lang="en-US" dirty="0"/>
              <a:t>Award Type = Cost Share</a:t>
            </a:r>
          </a:p>
          <a:p>
            <a:pPr lvl="1">
              <a:buFont typeface="Wingdings" panose="05000000000000000000" pitchFamily="2" charset="2"/>
              <a:buChar char="v"/>
            </a:pPr>
            <a:r>
              <a:rPr lang="en-US" dirty="0"/>
              <a:t>Award Purpose Code = 1138-20 Current Funds - Unrest:  Other Sources (</a:t>
            </a:r>
            <a:r>
              <a:rPr lang="en-US" dirty="0" err="1"/>
              <a:t>Spn</a:t>
            </a:r>
            <a:r>
              <a:rPr lang="en-US" dirty="0"/>
              <a:t> </a:t>
            </a:r>
            <a:r>
              <a:rPr lang="en-US" dirty="0" err="1"/>
              <a:t>Prg</a:t>
            </a:r>
            <a:r>
              <a:rPr lang="en-US" dirty="0"/>
              <a:t> </a:t>
            </a:r>
            <a:r>
              <a:rPr lang="en-US" dirty="0" err="1"/>
              <a:t>NonFed</a:t>
            </a:r>
            <a:r>
              <a:rPr lang="en-US" dirty="0"/>
              <a:t> Cost Share 0302)</a:t>
            </a:r>
          </a:p>
          <a:p>
            <a:pPr>
              <a:buFont typeface="Wingdings" panose="05000000000000000000" pitchFamily="2" charset="2"/>
              <a:buChar char="v"/>
            </a:pPr>
            <a:r>
              <a:rPr lang="en-US" dirty="0"/>
              <a:t>CS awards are linked to the G&amp;C Expenditure Project</a:t>
            </a:r>
          </a:p>
          <a:p>
            <a:pPr>
              <a:buFont typeface="Wingdings" panose="05000000000000000000" pitchFamily="2" charset="2"/>
              <a:buChar char="v"/>
            </a:pPr>
            <a:r>
              <a:rPr lang="en-US" dirty="0"/>
              <a:t>CS award NOAs are distributed the same as the G&amp;C award/project NOAs</a:t>
            </a:r>
          </a:p>
          <a:p>
            <a:pPr lvl="1">
              <a:buFont typeface="Wingdings" panose="05000000000000000000" pitchFamily="2" charset="2"/>
              <a:buChar char="v"/>
            </a:pPr>
            <a:r>
              <a:rPr lang="en-US" dirty="0"/>
              <a:t>PI</a:t>
            </a:r>
          </a:p>
          <a:p>
            <a:pPr lvl="1">
              <a:buFont typeface="Wingdings" panose="05000000000000000000" pitchFamily="2" charset="2"/>
              <a:buChar char="v"/>
            </a:pPr>
            <a:r>
              <a:rPr lang="en-US" dirty="0"/>
              <a:t>Fiscal Contact</a:t>
            </a:r>
          </a:p>
          <a:p>
            <a:pPr>
              <a:buFont typeface="Wingdings" panose="05000000000000000000" pitchFamily="2" charset="2"/>
              <a:buChar char="v"/>
            </a:pPr>
            <a:r>
              <a:rPr lang="en-US" dirty="0"/>
              <a:t>CS awards will not be set-up but requires certification when but not limited to:</a:t>
            </a:r>
          </a:p>
          <a:p>
            <a:pPr lvl="1">
              <a:buFont typeface="Wingdings" panose="05000000000000000000" pitchFamily="2" charset="2"/>
              <a:buChar char="v"/>
            </a:pPr>
            <a:r>
              <a:rPr lang="en-US" dirty="0"/>
              <a:t> another G award is supporting the cost sharing</a:t>
            </a:r>
          </a:p>
          <a:p>
            <a:pPr lvl="1">
              <a:buFont typeface="Wingdings" panose="05000000000000000000" pitchFamily="2" charset="2"/>
              <a:buChar char="v"/>
            </a:pPr>
            <a:r>
              <a:rPr lang="en-US" dirty="0"/>
              <a:t> third party is cost sharing</a:t>
            </a:r>
          </a:p>
          <a:p>
            <a:pPr lvl="1">
              <a:buFont typeface="Wingdings" panose="05000000000000000000" pitchFamily="2" charset="2"/>
              <a:buChar char="v"/>
            </a:pPr>
            <a:r>
              <a:rPr lang="en-US" dirty="0"/>
              <a:t> cost sharing or matching requirements are covered by waiving or not recovering F&amp;A costs</a:t>
            </a:r>
          </a:p>
          <a:p>
            <a:pPr marL="0" indent="0">
              <a:buNone/>
            </a:pPr>
            <a:endParaRPr lang="en-US" dirty="0"/>
          </a:p>
        </p:txBody>
      </p:sp>
      <p:sp>
        <p:nvSpPr>
          <p:cNvPr id="4" name="Title 1">
            <a:extLst>
              <a:ext uri="{FF2B5EF4-FFF2-40B4-BE49-F238E27FC236}">
                <a16:creationId xmlns:a16="http://schemas.microsoft.com/office/drawing/2014/main" id="{0FA54A3E-C22B-AB49-986F-1886C68671A0}"/>
              </a:ext>
            </a:extLst>
          </p:cNvPr>
          <p:cNvSpPr txBox="1">
            <a:spLocks noGrp="1"/>
          </p:cNvSpPr>
          <p:nvPr>
            <p:ph type="title"/>
          </p:nvPr>
        </p:nvSpPr>
        <p:spPr>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Cost Share Companion Award Characteristics</a:t>
            </a:r>
          </a:p>
        </p:txBody>
      </p:sp>
    </p:spTree>
    <p:extLst>
      <p:ext uri="{BB962C8B-B14F-4D97-AF65-F5344CB8AC3E}">
        <p14:creationId xmlns:p14="http://schemas.microsoft.com/office/powerpoint/2010/main" val="2988431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600" dirty="0"/>
              <a:t>Department/Administrator/Fiscal Contract: </a:t>
            </a:r>
          </a:p>
          <a:p>
            <a:pPr lvl="1">
              <a:buFont typeface="Wingdings" panose="05000000000000000000" pitchFamily="2" charset="2"/>
              <a:buChar char="v"/>
            </a:pPr>
            <a:r>
              <a:rPr lang="en-US" sz="1600" dirty="0"/>
              <a:t>Reviews and monitors cost sharing budget</a:t>
            </a:r>
          </a:p>
          <a:p>
            <a:pPr lvl="1">
              <a:buFont typeface="Wingdings" panose="05000000000000000000" pitchFamily="2" charset="2"/>
              <a:buChar char="v"/>
            </a:pPr>
            <a:r>
              <a:rPr lang="en-US" sz="1600" dirty="0"/>
              <a:t>Schedules labor on the CSXXXXX Award</a:t>
            </a:r>
          </a:p>
          <a:p>
            <a:pPr lvl="1">
              <a:buFont typeface="Wingdings" panose="05000000000000000000" pitchFamily="2" charset="2"/>
              <a:buChar char="v"/>
            </a:pPr>
            <a:r>
              <a:rPr lang="en-US" sz="1600" dirty="0"/>
              <a:t>Creates POs or spend directly on OTPS purchases from the CS PTAO</a:t>
            </a:r>
          </a:p>
          <a:p>
            <a:pPr lvl="1">
              <a:buFont typeface="Wingdings" panose="05000000000000000000" pitchFamily="2" charset="2"/>
              <a:buChar char="v"/>
            </a:pPr>
            <a:r>
              <a:rPr lang="en-US" sz="1600" dirty="0"/>
              <a:t>Reviews &amp; approves both Sponsored and CS awards during monthly Recon@</a:t>
            </a:r>
          </a:p>
          <a:p>
            <a:pPr lvl="1">
              <a:buFont typeface="Wingdings" panose="05000000000000000000" pitchFamily="2" charset="2"/>
              <a:buChar char="v"/>
            </a:pPr>
            <a:r>
              <a:rPr lang="en-US" sz="1600" dirty="0"/>
              <a:t>For in-kind contributions, obtains PI’s certification either using a cost share certificate for all third party commitments and waived F&amp;A costs, and/or certifications on subaward invoices</a:t>
            </a:r>
          </a:p>
          <a:p>
            <a:pPr lvl="2">
              <a:buFont typeface="Wingdings" panose="05000000000000000000" pitchFamily="2" charset="2"/>
              <a:buChar char="v"/>
            </a:pPr>
            <a:r>
              <a:rPr lang="en-US" sz="1600" dirty="0"/>
              <a:t>Ensure supporting documentation (such as timesheet, consultant rate, list of supplies or OTPS or equipment with market value, etc.) is provided to OSP Post Award with the cost share certificates</a:t>
            </a:r>
          </a:p>
          <a:p>
            <a:endParaRPr lang="en-US" dirty="0"/>
          </a:p>
          <a:p>
            <a:endParaRPr lang="en-US" dirty="0"/>
          </a:p>
        </p:txBody>
      </p:sp>
      <p:sp>
        <p:nvSpPr>
          <p:cNvPr id="4" name="Title 1">
            <a:extLst>
              <a:ext uri="{FF2B5EF4-FFF2-40B4-BE49-F238E27FC236}">
                <a16:creationId xmlns:a16="http://schemas.microsoft.com/office/drawing/2014/main" id="{D180C822-5D9C-8641-A68F-B3D37252D0B3}"/>
              </a:ext>
            </a:extLst>
          </p:cNvPr>
          <p:cNvSpPr txBox="1">
            <a:spLocks noGrp="1"/>
          </p:cNvSpPr>
          <p:nvPr>
            <p:ph type="title"/>
          </p:nvPr>
        </p:nvSpPr>
        <p:spPr>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Department’s Role in Managing Cost Share Companion Awards or Certificates</a:t>
            </a:r>
          </a:p>
        </p:txBody>
      </p:sp>
    </p:spTree>
    <p:extLst>
      <p:ext uri="{BB962C8B-B14F-4D97-AF65-F5344CB8AC3E}">
        <p14:creationId xmlns:p14="http://schemas.microsoft.com/office/powerpoint/2010/main" val="1485613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FA54A3E-C22B-AB49-986F-1886C68671A0}"/>
              </a:ext>
            </a:extLst>
          </p:cNvPr>
          <p:cNvSpPr txBox="1">
            <a:spLocks noGrp="1"/>
          </p:cNvSpPr>
          <p:nvPr>
            <p:ph type="title"/>
          </p:nvPr>
        </p:nvSpPr>
        <p:spPr>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Cost Share Companion Account Information by School</a:t>
            </a:r>
            <a:br>
              <a:rPr lang="en-US" sz="2400" dirty="0">
                <a:solidFill>
                  <a:schemeClr val="bg1"/>
                </a:solidFill>
                <a:latin typeface="+mn-lt"/>
                <a:cs typeface="ITC Franklin Gothic Std Dm Cp"/>
              </a:rPr>
            </a:br>
            <a:r>
              <a:rPr lang="en-US" sz="2400" dirty="0">
                <a:solidFill>
                  <a:schemeClr val="bg1"/>
                </a:solidFill>
                <a:latin typeface="+mn-lt"/>
                <a:cs typeface="ITC Franklin Gothic Std Dm Cp"/>
              </a:rPr>
              <a:t> (June 2020)</a:t>
            </a:r>
          </a:p>
        </p:txBody>
      </p:sp>
      <p:pic>
        <p:nvPicPr>
          <p:cNvPr id="11" name="Content Placeholder 10"/>
          <p:cNvPicPr>
            <a:picLocks noGrp="1" noChangeAspect="1"/>
          </p:cNvPicPr>
          <p:nvPr>
            <p:ph idx="1"/>
          </p:nvPr>
        </p:nvPicPr>
        <p:blipFill>
          <a:blip r:embed="rId3"/>
          <a:stretch>
            <a:fillRect/>
          </a:stretch>
        </p:blipFill>
        <p:spPr>
          <a:xfrm>
            <a:off x="1111625" y="1473947"/>
            <a:ext cx="7055222" cy="3089088"/>
          </a:xfrm>
          <a:prstGeom prst="rect">
            <a:avLst/>
          </a:prstGeom>
        </p:spPr>
      </p:pic>
    </p:spTree>
    <p:extLst>
      <p:ext uri="{BB962C8B-B14F-4D97-AF65-F5344CB8AC3E}">
        <p14:creationId xmlns:p14="http://schemas.microsoft.com/office/powerpoint/2010/main" val="3935700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588168"/>
            <a:ext cx="7743524" cy="3092115"/>
          </a:xfrm>
        </p:spPr>
        <p:txBody>
          <a:bodyPr/>
          <a:lstStyle/>
          <a:p>
            <a:r>
              <a:rPr lang="en-US" sz="1400" dirty="0"/>
              <a:t>OSP Post Award</a:t>
            </a:r>
          </a:p>
          <a:p>
            <a:pPr lvl="1">
              <a:buFont typeface="Wingdings" panose="05000000000000000000" pitchFamily="2" charset="2"/>
              <a:buChar char="v"/>
            </a:pPr>
            <a:r>
              <a:rPr lang="en-US" sz="1400" dirty="0"/>
              <a:t>Reviews and tracks cost shared expenditures </a:t>
            </a:r>
          </a:p>
          <a:p>
            <a:pPr lvl="1">
              <a:buFont typeface="Wingdings" panose="05000000000000000000" pitchFamily="2" charset="2"/>
              <a:buChar char="v"/>
            </a:pPr>
            <a:r>
              <a:rPr lang="en-US" sz="1400" dirty="0"/>
              <a:t>Sends 90 day notices for termination of sponsored awards, including cost sharing requirement</a:t>
            </a:r>
          </a:p>
          <a:p>
            <a:pPr lvl="1">
              <a:buFont typeface="Wingdings" panose="05000000000000000000" pitchFamily="2" charset="2"/>
              <a:buChar char="v"/>
            </a:pPr>
            <a:r>
              <a:rPr lang="en-US" sz="1400" dirty="0"/>
              <a:t>Sends FSR memos requesting confirmation of final closing of sponsored and cost shared awards</a:t>
            </a:r>
          </a:p>
          <a:p>
            <a:pPr lvl="1">
              <a:buFont typeface="Wingdings" panose="05000000000000000000" pitchFamily="2" charset="2"/>
              <a:buChar char="v"/>
            </a:pPr>
            <a:r>
              <a:rPr lang="en-US" sz="1400" dirty="0"/>
              <a:t>Includes cost shared expenditures from the CS awards in final financial reports/invoices to sponsors</a:t>
            </a:r>
          </a:p>
          <a:p>
            <a:pPr lvl="1">
              <a:buFont typeface="Wingdings" panose="05000000000000000000" pitchFamily="2" charset="2"/>
              <a:buChar char="v"/>
            </a:pPr>
            <a:r>
              <a:rPr lang="en-US" sz="1400" dirty="0"/>
              <a:t>For in-kind contributions, obtains PI’s certification either using a cost share certificate or on subaward invoices</a:t>
            </a:r>
          </a:p>
          <a:p>
            <a:pPr lvl="1">
              <a:buFont typeface="Wingdings" panose="05000000000000000000" pitchFamily="2" charset="2"/>
              <a:buChar char="v"/>
            </a:pPr>
            <a:r>
              <a:rPr lang="en-US" sz="1400" dirty="0"/>
              <a:t>Ensures cost shared expenditures are trued up at fiscal year end</a:t>
            </a:r>
          </a:p>
          <a:p>
            <a:pPr lvl="2">
              <a:buFont typeface="Wingdings" panose="05000000000000000000" pitchFamily="2" charset="2"/>
              <a:buChar char="Ø"/>
            </a:pPr>
            <a:r>
              <a:rPr lang="en-US" sz="1400" dirty="0"/>
              <a:t>Credits CS expenditure types on CS awards</a:t>
            </a:r>
          </a:p>
          <a:p>
            <a:pPr lvl="2">
              <a:buFont typeface="Wingdings" panose="05000000000000000000" pitchFamily="2" charset="2"/>
              <a:buChar char="Ø"/>
            </a:pPr>
            <a:r>
              <a:rPr lang="en-US" sz="1400" dirty="0"/>
              <a:t>Debits CS expenditure types on non-sponsored awards</a:t>
            </a:r>
          </a:p>
          <a:p>
            <a:endParaRPr lang="en-US" dirty="0"/>
          </a:p>
        </p:txBody>
      </p:sp>
      <p:sp>
        <p:nvSpPr>
          <p:cNvPr id="4" name="Title 1">
            <a:extLst>
              <a:ext uri="{FF2B5EF4-FFF2-40B4-BE49-F238E27FC236}">
                <a16:creationId xmlns:a16="http://schemas.microsoft.com/office/drawing/2014/main" id="{D180C822-5D9C-8641-A68F-B3D37252D0B3}"/>
              </a:ext>
            </a:extLst>
          </p:cNvPr>
          <p:cNvSpPr txBox="1">
            <a:spLocks noGrp="1"/>
          </p:cNvSpPr>
          <p:nvPr>
            <p:ph type="title"/>
          </p:nvPr>
        </p:nvSpPr>
        <p:spPr>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accent6">
                    <a:lumMod val="75000"/>
                  </a:schemeClr>
                </a:solidFill>
                <a:latin typeface="+mj-lt"/>
                <a:ea typeface="+mj-ea"/>
                <a:cs typeface="+mj-cs"/>
              </a:defRPr>
            </a:lvl1pPr>
          </a:lstStyle>
          <a:p>
            <a:r>
              <a:rPr lang="en-US" sz="2400" dirty="0">
                <a:solidFill>
                  <a:schemeClr val="bg1"/>
                </a:solidFill>
                <a:latin typeface="+mn-lt"/>
                <a:cs typeface="ITC Franklin Gothic Std Dm Cp"/>
              </a:rPr>
              <a:t>OSP’s Role in Managing Cost Share Companion Awards and Cost Share Commitments</a:t>
            </a:r>
          </a:p>
        </p:txBody>
      </p:sp>
    </p:spTree>
    <p:extLst>
      <p:ext uri="{BB962C8B-B14F-4D97-AF65-F5344CB8AC3E}">
        <p14:creationId xmlns:p14="http://schemas.microsoft.com/office/powerpoint/2010/main" val="316594503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10072</TotalTime>
  <Words>1258</Words>
  <Application>Microsoft Office PowerPoint</Application>
  <PresentationFormat>On-screen Show (16:9)</PresentationFormat>
  <Paragraphs>134</Paragraphs>
  <Slides>15</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Andale WT</vt:lpstr>
      <vt:lpstr>Arial</vt:lpstr>
      <vt:lpstr>Calibri</vt:lpstr>
      <vt:lpstr>Calibri Light</vt:lpstr>
      <vt:lpstr>Wingdings</vt:lpstr>
      <vt:lpstr>Retrospect</vt:lpstr>
      <vt:lpstr>Visio</vt:lpstr>
      <vt:lpstr>UVA Procedure for  Managing Cost Sharing </vt:lpstr>
      <vt:lpstr>PowerPoint Presentation</vt:lpstr>
      <vt:lpstr>Cost Sharing At The Award Stage </vt:lpstr>
      <vt:lpstr>Third Party In-Kind Cost Sharing </vt:lpstr>
      <vt:lpstr>PowerPoint Presentation</vt:lpstr>
      <vt:lpstr>Cost Share Companion Award Characteristics</vt:lpstr>
      <vt:lpstr>Department’s Role in Managing Cost Share Companion Awards or Certificates</vt:lpstr>
      <vt:lpstr>Cost Share Companion Account Information by School  (June 2020)</vt:lpstr>
      <vt:lpstr>OSP’s Role in Managing Cost Share Companion Awards and Cost Share Commitments</vt:lpstr>
      <vt:lpstr>PowerPoint Presentation</vt:lpstr>
      <vt:lpstr>Truing Up Cost Share Companion Accounts</vt:lpstr>
      <vt:lpstr>NEW Cost Share Expenditure Types</vt:lpstr>
      <vt:lpstr>BBA Summary Report for An Actual CS Award</vt:lpstr>
      <vt:lpstr>BBA by Exp Type Detail Report for CS Award</vt:lpstr>
      <vt:lpstr>PowerPoint Presentation</vt:lpstr>
    </vt:vector>
  </TitlesOfParts>
  <Company>UVa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Mikale Kwiatkowski</dc:creator>
  <cp:lastModifiedBy>Wagner, Cheryl D (cdr9c)</cp:lastModifiedBy>
  <cp:revision>414</cp:revision>
  <cp:lastPrinted>2019-01-14T21:15:30Z</cp:lastPrinted>
  <dcterms:created xsi:type="dcterms:W3CDTF">2016-02-19T13:44:18Z</dcterms:created>
  <dcterms:modified xsi:type="dcterms:W3CDTF">2023-02-02T19:19:23Z</dcterms:modified>
</cp:coreProperties>
</file>