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7.xml" ContentType="application/vnd.openxmlformats-officedocument.presentationml.tags+xml"/>
  <Override PartName="/ppt/notesSlides/notesSlide47.xml" ContentType="application/vnd.openxmlformats-officedocument.presentationml.notesSlide+xml"/>
  <Override PartName="/ppt/tags/tag28.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9.xml" ContentType="application/vnd.openxmlformats-officedocument.presentationml.tags+xml"/>
  <Override PartName="/ppt/notesSlides/notesSlide5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51.xml" ContentType="application/vnd.openxmlformats-officedocument.presentationml.notesSlide+xml"/>
  <Override PartName="/ppt/tags/tag3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0" r:id="rId2"/>
  </p:sldMasterIdLst>
  <p:notesMasterIdLst>
    <p:notesMasterId r:id="rId66"/>
  </p:notesMasterIdLst>
  <p:handoutMasterIdLst>
    <p:handoutMasterId r:id="rId67"/>
  </p:handoutMasterIdLst>
  <p:sldIdLst>
    <p:sldId id="588" r:id="rId3"/>
    <p:sldId id="535" r:id="rId4"/>
    <p:sldId id="617" r:id="rId5"/>
    <p:sldId id="549" r:id="rId6"/>
    <p:sldId id="428" r:id="rId7"/>
    <p:sldId id="507" r:id="rId8"/>
    <p:sldId id="605" r:id="rId9"/>
    <p:sldId id="541" r:id="rId10"/>
    <p:sldId id="616" r:id="rId11"/>
    <p:sldId id="618" r:id="rId12"/>
    <p:sldId id="555" r:id="rId13"/>
    <p:sldId id="558" r:id="rId14"/>
    <p:sldId id="559" r:id="rId15"/>
    <p:sldId id="560" r:id="rId16"/>
    <p:sldId id="563" r:id="rId17"/>
    <p:sldId id="562" r:id="rId18"/>
    <p:sldId id="592" r:id="rId19"/>
    <p:sldId id="572" r:id="rId20"/>
    <p:sldId id="642" r:id="rId21"/>
    <p:sldId id="643" r:id="rId22"/>
    <p:sldId id="644" r:id="rId23"/>
    <p:sldId id="645" r:id="rId24"/>
    <p:sldId id="646" r:id="rId25"/>
    <p:sldId id="647" r:id="rId26"/>
    <p:sldId id="648" r:id="rId27"/>
    <p:sldId id="649" r:id="rId28"/>
    <p:sldId id="650" r:id="rId29"/>
    <p:sldId id="651" r:id="rId30"/>
    <p:sldId id="626" r:id="rId31"/>
    <p:sldId id="628" r:id="rId32"/>
    <p:sldId id="629" r:id="rId33"/>
    <p:sldId id="630" r:id="rId34"/>
    <p:sldId id="556" r:id="rId35"/>
    <p:sldId id="652" r:id="rId36"/>
    <p:sldId id="569" r:id="rId37"/>
    <p:sldId id="632" r:id="rId38"/>
    <p:sldId id="633" r:id="rId39"/>
    <p:sldId id="634" r:id="rId40"/>
    <p:sldId id="635" r:id="rId41"/>
    <p:sldId id="636" r:id="rId42"/>
    <p:sldId id="576" r:id="rId43"/>
    <p:sldId id="593" r:id="rId44"/>
    <p:sldId id="468" r:id="rId45"/>
    <p:sldId id="641" r:id="rId46"/>
    <p:sldId id="594" r:id="rId47"/>
    <p:sldId id="595" r:id="rId48"/>
    <p:sldId id="596" r:id="rId49"/>
    <p:sldId id="597" r:id="rId50"/>
    <p:sldId id="598" r:id="rId51"/>
    <p:sldId id="615" r:id="rId52"/>
    <p:sldId id="546" r:id="rId53"/>
    <p:sldId id="653" r:id="rId54"/>
    <p:sldId id="660" r:id="rId55"/>
    <p:sldId id="661" r:id="rId56"/>
    <p:sldId id="662" r:id="rId57"/>
    <p:sldId id="663" r:id="rId58"/>
    <p:sldId id="656" r:id="rId59"/>
    <p:sldId id="657" r:id="rId60"/>
    <p:sldId id="659" r:id="rId61"/>
    <p:sldId id="640" r:id="rId62"/>
    <p:sldId id="606" r:id="rId63"/>
    <p:sldId id="579" r:id="rId64"/>
    <p:sldId id="575" r:id="rId65"/>
  </p:sldIdLst>
  <p:sldSz cx="9144000" cy="6858000" type="screen4x3"/>
  <p:notesSz cx="7315200" cy="9601200"/>
  <p:defaultTextStyle>
    <a:defPPr>
      <a:defRPr lang="en-US"/>
    </a:defPPr>
    <a:lvl1pPr algn="l" rtl="0" fontAlgn="base">
      <a:spcBef>
        <a:spcPct val="0"/>
      </a:spcBef>
      <a:spcAft>
        <a:spcPct val="0"/>
      </a:spcAft>
      <a:defRPr sz="1000" kern="1200">
        <a:solidFill>
          <a:schemeClr val="tx1"/>
        </a:solidFill>
        <a:latin typeface="Times New Roman" pitchFamily="18" charset="0"/>
        <a:ea typeface="+mn-ea"/>
        <a:cs typeface="+mn-cs"/>
      </a:defRPr>
    </a:lvl1pPr>
    <a:lvl2pPr marL="457200" algn="l" rtl="0" fontAlgn="base">
      <a:spcBef>
        <a:spcPct val="0"/>
      </a:spcBef>
      <a:spcAft>
        <a:spcPct val="0"/>
      </a:spcAft>
      <a:defRPr sz="1000" kern="1200">
        <a:solidFill>
          <a:schemeClr val="tx1"/>
        </a:solidFill>
        <a:latin typeface="Times New Roman" pitchFamily="18" charset="0"/>
        <a:ea typeface="+mn-ea"/>
        <a:cs typeface="+mn-cs"/>
      </a:defRPr>
    </a:lvl2pPr>
    <a:lvl3pPr marL="914400" algn="l" rtl="0" fontAlgn="base">
      <a:spcBef>
        <a:spcPct val="0"/>
      </a:spcBef>
      <a:spcAft>
        <a:spcPct val="0"/>
      </a:spcAft>
      <a:defRPr sz="1000" kern="1200">
        <a:solidFill>
          <a:schemeClr val="tx1"/>
        </a:solidFill>
        <a:latin typeface="Times New Roman" pitchFamily="18" charset="0"/>
        <a:ea typeface="+mn-ea"/>
        <a:cs typeface="+mn-cs"/>
      </a:defRPr>
    </a:lvl3pPr>
    <a:lvl4pPr marL="1371600" algn="l" rtl="0" fontAlgn="base">
      <a:spcBef>
        <a:spcPct val="0"/>
      </a:spcBef>
      <a:spcAft>
        <a:spcPct val="0"/>
      </a:spcAft>
      <a:defRPr sz="1000" kern="1200">
        <a:solidFill>
          <a:schemeClr val="tx1"/>
        </a:solidFill>
        <a:latin typeface="Times New Roman" pitchFamily="18" charset="0"/>
        <a:ea typeface="+mn-ea"/>
        <a:cs typeface="+mn-cs"/>
      </a:defRPr>
    </a:lvl4pPr>
    <a:lvl5pPr marL="1828800" algn="l" rtl="0" fontAlgn="base">
      <a:spcBef>
        <a:spcPct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000" kern="1200">
        <a:solidFill>
          <a:schemeClr val="tx1"/>
        </a:solidFill>
        <a:latin typeface="Times New Roman" pitchFamily="18" charset="0"/>
        <a:ea typeface="+mn-ea"/>
        <a:cs typeface="+mn-cs"/>
      </a:defRPr>
    </a:lvl6pPr>
    <a:lvl7pPr marL="2743200" algn="l" defTabSz="914400" rtl="0" eaLnBrk="1" latinLnBrk="0" hangingPunct="1">
      <a:defRPr sz="1000" kern="1200">
        <a:solidFill>
          <a:schemeClr val="tx1"/>
        </a:solidFill>
        <a:latin typeface="Times New Roman" pitchFamily="18" charset="0"/>
        <a:ea typeface="+mn-ea"/>
        <a:cs typeface="+mn-cs"/>
      </a:defRPr>
    </a:lvl7pPr>
    <a:lvl8pPr marL="3200400" algn="l" defTabSz="914400" rtl="0" eaLnBrk="1" latinLnBrk="0" hangingPunct="1">
      <a:defRPr sz="1000" kern="1200">
        <a:solidFill>
          <a:schemeClr val="tx1"/>
        </a:solidFill>
        <a:latin typeface="Times New Roman" pitchFamily="18" charset="0"/>
        <a:ea typeface="+mn-ea"/>
        <a:cs typeface="+mn-cs"/>
      </a:defRPr>
    </a:lvl8pPr>
    <a:lvl9pPr marL="3657600" algn="l" defTabSz="914400" rtl="0" eaLnBrk="1" latinLnBrk="0" hangingPunct="1">
      <a:defRPr sz="1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B076FE"/>
    <a:srgbClr val="996600"/>
    <a:srgbClr val="262686"/>
    <a:srgbClr val="990033"/>
    <a:srgbClr val="F0F517"/>
    <a:srgbClr val="D5D9F9"/>
    <a:srgbClr val="0166AB"/>
    <a:srgbClr val="78C3E4"/>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8757" autoAdjust="0"/>
  </p:normalViewPr>
  <p:slideViewPr>
    <p:cSldViewPr>
      <p:cViewPr varScale="1">
        <p:scale>
          <a:sx n="119" d="100"/>
          <a:sy n="119" d="100"/>
        </p:scale>
        <p:origin x="1530"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79" d="100"/>
        <a:sy n="79" d="100"/>
      </p:scale>
      <p:origin x="0" y="0"/>
    </p:cViewPr>
  </p:sorterViewPr>
  <p:notesViewPr>
    <p:cSldViewPr>
      <p:cViewPr>
        <p:scale>
          <a:sx n="100" d="100"/>
          <a:sy n="100" d="100"/>
        </p:scale>
        <p:origin x="-725" y="6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50.xml"/><Relationship Id="rId1" Type="http://schemas.openxmlformats.org/officeDocument/2006/relationships/slide" Target="slides/slide38.xml"/></Relationships>
</file>

<file path=ppt/diagrams/_rels/data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ata7.xml.rels><?xml version="1.0" encoding="UTF-8" standalone="yes"?>
<Relationships xmlns="http://schemas.openxmlformats.org/package/2006/relationships"><Relationship Id="rId2" Type="http://schemas.openxmlformats.org/officeDocument/2006/relationships/hyperlink" Target="mailto:ospnoa@virginia.edu" TargetMode="External"/><Relationship Id="rId1" Type="http://schemas.openxmlformats.org/officeDocument/2006/relationships/hyperlink" Target="http://www.virginia.edu/sponsoredprograms/forms.html" TargetMode="External"/></Relationships>
</file>

<file path=ppt/diagrams/_rels/data8.xml.rels><?xml version="1.0" encoding="UTF-8" standalone="yes"?>
<Relationships xmlns="http://schemas.openxmlformats.org/package/2006/relationships"><Relationship Id="rId1" Type="http://schemas.openxmlformats.org/officeDocument/2006/relationships/image" Target="../media/image21.jpeg"/></Relationships>
</file>

<file path=ppt/diagrams/_rels/data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wmf"/></Relationships>
</file>

<file path=ppt/diagrams/_rels/drawing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2" Type="http://schemas.openxmlformats.org/officeDocument/2006/relationships/hyperlink" Target="mailto:ospnoa@virginia.edu" TargetMode="External"/><Relationship Id="rId1" Type="http://schemas.openxmlformats.org/officeDocument/2006/relationships/hyperlink" Target="http://www.virginia.edu/sponsoredprograms/forms.html" TargetMode="External"/></Relationships>
</file>

<file path=ppt/diagrams/_rels/drawing8.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B746F-B639-473C-B4EE-6F47D4540FD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C41F16B-15BE-412C-AC5F-6D5C85B0C59A}">
      <dgm:prSet custT="1"/>
      <dgm:spPr>
        <a:solidFill>
          <a:schemeClr val="bg2">
            <a:lumMod val="75000"/>
          </a:schemeClr>
        </a:solidFill>
      </dgm:spPr>
      <dgm:t>
        <a:bodyPr/>
        <a:lstStyle/>
        <a:p>
          <a:pPr rtl="0"/>
          <a:r>
            <a:rPr lang="en-US" sz="1500" b="1" dirty="0"/>
            <a:t>Standard #501 (48 CFR 9905.501): </a:t>
          </a:r>
        </a:p>
      </dgm:t>
    </dgm:pt>
    <dgm:pt modelId="{0FFC7940-66E3-4F74-B4C9-979D685F2387}" type="parTrans" cxnId="{F813B768-2638-408B-BF3B-43BC91056321}">
      <dgm:prSet/>
      <dgm:spPr/>
      <dgm:t>
        <a:bodyPr/>
        <a:lstStyle/>
        <a:p>
          <a:endParaRPr lang="en-US"/>
        </a:p>
      </dgm:t>
    </dgm:pt>
    <dgm:pt modelId="{4F17FF5A-15D0-4BDC-9585-50FC3F557727}" type="sibTrans" cxnId="{F813B768-2638-408B-BF3B-43BC91056321}">
      <dgm:prSet/>
      <dgm:spPr/>
      <dgm:t>
        <a:bodyPr/>
        <a:lstStyle/>
        <a:p>
          <a:endParaRPr lang="en-US"/>
        </a:p>
      </dgm:t>
    </dgm:pt>
    <dgm:pt modelId="{B4D3B159-93B7-46DB-9C43-D6A2130AA4A6}">
      <dgm:prSet custT="1"/>
      <dgm:spPr/>
      <dgm:t>
        <a:bodyPr/>
        <a:lstStyle/>
        <a:p>
          <a:pPr rtl="0"/>
          <a:r>
            <a:rPr lang="en-US" sz="1400" dirty="0"/>
            <a:t>Requires </a:t>
          </a:r>
          <a:r>
            <a:rPr lang="en-US" sz="1400" b="1" u="sng" dirty="0"/>
            <a:t>consistency</a:t>
          </a:r>
          <a:r>
            <a:rPr lang="en-US" sz="1400" dirty="0"/>
            <a:t> in estimating, accumulating and reporting costs by educational institutions</a:t>
          </a:r>
        </a:p>
      </dgm:t>
    </dgm:pt>
    <dgm:pt modelId="{39939C95-F68A-4693-AD3B-D264C23E769E}" type="parTrans" cxnId="{9D8E0573-F3C7-4D7A-8824-EF08F2E19E4D}">
      <dgm:prSet/>
      <dgm:spPr/>
      <dgm:t>
        <a:bodyPr/>
        <a:lstStyle/>
        <a:p>
          <a:endParaRPr lang="en-US"/>
        </a:p>
      </dgm:t>
    </dgm:pt>
    <dgm:pt modelId="{4EDA680E-6599-4193-BE0D-597E6006028E}" type="sibTrans" cxnId="{9D8E0573-F3C7-4D7A-8824-EF08F2E19E4D}">
      <dgm:prSet/>
      <dgm:spPr/>
      <dgm:t>
        <a:bodyPr/>
        <a:lstStyle/>
        <a:p>
          <a:endParaRPr lang="en-US"/>
        </a:p>
      </dgm:t>
    </dgm:pt>
    <dgm:pt modelId="{7EED4ACC-38F1-4256-B746-A7C1DBD79BDD}">
      <dgm:prSet/>
      <dgm:spPr>
        <a:solidFill>
          <a:schemeClr val="bg2">
            <a:lumMod val="75000"/>
          </a:schemeClr>
        </a:solidFill>
      </dgm:spPr>
      <dgm:t>
        <a:bodyPr/>
        <a:lstStyle/>
        <a:p>
          <a:pPr rtl="0"/>
          <a:r>
            <a:rPr lang="en-US" b="1" dirty="0"/>
            <a:t>Standard #502 (48 CFR 9905.502)</a:t>
          </a:r>
          <a:r>
            <a:rPr lang="en-US" dirty="0"/>
            <a:t>:  </a:t>
          </a:r>
        </a:p>
      </dgm:t>
    </dgm:pt>
    <dgm:pt modelId="{653A53E4-8173-4D27-B18F-07DE8EDBF0AC}" type="parTrans" cxnId="{8BDCB77A-5E5D-4A5A-8D22-ECDC997FBB08}">
      <dgm:prSet/>
      <dgm:spPr/>
      <dgm:t>
        <a:bodyPr/>
        <a:lstStyle/>
        <a:p>
          <a:endParaRPr lang="en-US"/>
        </a:p>
      </dgm:t>
    </dgm:pt>
    <dgm:pt modelId="{1AFCEF96-7B1B-48AA-B659-A9A964533C17}" type="sibTrans" cxnId="{8BDCB77A-5E5D-4A5A-8D22-ECDC997FBB08}">
      <dgm:prSet/>
      <dgm:spPr/>
      <dgm:t>
        <a:bodyPr/>
        <a:lstStyle/>
        <a:p>
          <a:endParaRPr lang="en-US"/>
        </a:p>
      </dgm:t>
    </dgm:pt>
    <dgm:pt modelId="{CBABB62F-286F-41FF-8808-6ADD4BE1C047}">
      <dgm:prSet custT="1"/>
      <dgm:spPr/>
      <dgm:t>
        <a:bodyPr/>
        <a:lstStyle/>
        <a:p>
          <a:pPr rtl="0"/>
          <a:r>
            <a:rPr lang="en-US" sz="1400" dirty="0"/>
            <a:t>Requires </a:t>
          </a:r>
          <a:r>
            <a:rPr lang="en-US" sz="1400" b="1" u="sng" dirty="0"/>
            <a:t>consistency in allocating costs</a:t>
          </a:r>
          <a:r>
            <a:rPr lang="en-US" sz="1400" dirty="0"/>
            <a:t> incurred for the same purpose by educational institutions (either as direct or as F&amp;A costs)</a:t>
          </a:r>
        </a:p>
      </dgm:t>
    </dgm:pt>
    <dgm:pt modelId="{B032B3BC-44EE-49DF-9FD3-01FAF5BDF6F6}" type="parTrans" cxnId="{82110D14-568C-40E4-A23D-0A05162F2C00}">
      <dgm:prSet/>
      <dgm:spPr/>
      <dgm:t>
        <a:bodyPr/>
        <a:lstStyle/>
        <a:p>
          <a:endParaRPr lang="en-US"/>
        </a:p>
      </dgm:t>
    </dgm:pt>
    <dgm:pt modelId="{09AA6C77-DE41-438B-B003-F27FFCB0CB63}" type="sibTrans" cxnId="{82110D14-568C-40E4-A23D-0A05162F2C00}">
      <dgm:prSet/>
      <dgm:spPr/>
      <dgm:t>
        <a:bodyPr/>
        <a:lstStyle/>
        <a:p>
          <a:endParaRPr lang="en-US"/>
        </a:p>
      </dgm:t>
    </dgm:pt>
    <dgm:pt modelId="{7AB8D5A7-8783-4EBC-A84A-7060B5AFECFA}">
      <dgm:prSet/>
      <dgm:spPr>
        <a:solidFill>
          <a:schemeClr val="bg2">
            <a:lumMod val="75000"/>
          </a:schemeClr>
        </a:solidFill>
      </dgm:spPr>
      <dgm:t>
        <a:bodyPr/>
        <a:lstStyle/>
        <a:p>
          <a:pPr rtl="0"/>
          <a:r>
            <a:rPr lang="en-US" b="1" dirty="0"/>
            <a:t>Standard #505 (48 CFR 9905.505)</a:t>
          </a:r>
          <a:r>
            <a:rPr lang="en-US" dirty="0"/>
            <a:t>:  </a:t>
          </a:r>
        </a:p>
      </dgm:t>
    </dgm:pt>
    <dgm:pt modelId="{93FFF72D-7B64-4743-8F23-CFB0FC57C7DB}" type="parTrans" cxnId="{F36B0913-3BBF-49F4-A3A2-0E5886F059E5}">
      <dgm:prSet/>
      <dgm:spPr/>
      <dgm:t>
        <a:bodyPr/>
        <a:lstStyle/>
        <a:p>
          <a:endParaRPr lang="en-US"/>
        </a:p>
      </dgm:t>
    </dgm:pt>
    <dgm:pt modelId="{11D67C0A-E98F-49B4-9C6E-16035495F20E}" type="sibTrans" cxnId="{F36B0913-3BBF-49F4-A3A2-0E5886F059E5}">
      <dgm:prSet/>
      <dgm:spPr/>
      <dgm:t>
        <a:bodyPr/>
        <a:lstStyle/>
        <a:p>
          <a:endParaRPr lang="en-US"/>
        </a:p>
      </dgm:t>
    </dgm:pt>
    <dgm:pt modelId="{4761D606-B9BA-4C6E-82F0-4CFE6D0A6FA3}">
      <dgm:prSet custT="1"/>
      <dgm:spPr/>
      <dgm:t>
        <a:bodyPr/>
        <a:lstStyle/>
        <a:p>
          <a:pPr rtl="0"/>
          <a:r>
            <a:rPr lang="en-US" sz="1800" dirty="0"/>
            <a:t>Requires accounting for unallowable costs </a:t>
          </a:r>
        </a:p>
      </dgm:t>
    </dgm:pt>
    <dgm:pt modelId="{F8EF990D-C133-4487-B0AD-CD69CDE0C667}" type="parTrans" cxnId="{BCEC7CE2-96E8-4C28-ADB1-90694C9DB538}">
      <dgm:prSet/>
      <dgm:spPr/>
      <dgm:t>
        <a:bodyPr/>
        <a:lstStyle/>
        <a:p>
          <a:endParaRPr lang="en-US"/>
        </a:p>
      </dgm:t>
    </dgm:pt>
    <dgm:pt modelId="{19AB6A2B-E7D5-4B31-958F-616BD5A33453}" type="sibTrans" cxnId="{BCEC7CE2-96E8-4C28-ADB1-90694C9DB538}">
      <dgm:prSet/>
      <dgm:spPr/>
      <dgm:t>
        <a:bodyPr/>
        <a:lstStyle/>
        <a:p>
          <a:endParaRPr lang="en-US"/>
        </a:p>
      </dgm:t>
    </dgm:pt>
    <dgm:pt modelId="{B88BFE05-DB63-4779-87B9-89C660DFD394}">
      <dgm:prSet/>
      <dgm:spPr>
        <a:solidFill>
          <a:schemeClr val="bg2">
            <a:lumMod val="75000"/>
          </a:schemeClr>
        </a:solidFill>
      </dgm:spPr>
      <dgm:t>
        <a:bodyPr/>
        <a:lstStyle/>
        <a:p>
          <a:pPr rtl="0"/>
          <a:r>
            <a:rPr lang="en-US" b="1" dirty="0"/>
            <a:t>Standard #506 (48 CFR 9905.506)</a:t>
          </a:r>
          <a:r>
            <a:rPr lang="en-US" dirty="0"/>
            <a:t>:  </a:t>
          </a:r>
        </a:p>
      </dgm:t>
    </dgm:pt>
    <dgm:pt modelId="{C45922EE-BA44-43AD-97A3-A71ED54DE7DE}" type="parTrans" cxnId="{444BE239-E843-445F-946B-E9A90206173A}">
      <dgm:prSet/>
      <dgm:spPr/>
      <dgm:t>
        <a:bodyPr/>
        <a:lstStyle/>
        <a:p>
          <a:endParaRPr lang="en-US"/>
        </a:p>
      </dgm:t>
    </dgm:pt>
    <dgm:pt modelId="{C812FE09-62E9-476E-BD58-525FE033C367}" type="sibTrans" cxnId="{444BE239-E843-445F-946B-E9A90206173A}">
      <dgm:prSet/>
      <dgm:spPr/>
      <dgm:t>
        <a:bodyPr/>
        <a:lstStyle/>
        <a:p>
          <a:endParaRPr lang="en-US"/>
        </a:p>
      </dgm:t>
    </dgm:pt>
    <dgm:pt modelId="{F394E785-CC22-4CF5-AEB5-7B19346F0AE5}">
      <dgm:prSet custT="1"/>
      <dgm:spPr/>
      <dgm:t>
        <a:bodyPr/>
        <a:lstStyle/>
        <a:p>
          <a:pPr rtl="0"/>
          <a:r>
            <a:rPr lang="en-US" sz="1800" dirty="0"/>
            <a:t>Defines the Cost Accounting Period </a:t>
          </a:r>
          <a:r>
            <a:rPr lang="en-US" sz="2200" dirty="0"/>
            <a:t>	</a:t>
          </a:r>
        </a:p>
      </dgm:t>
    </dgm:pt>
    <dgm:pt modelId="{5CB07D89-DAE0-4AF9-B1DE-EEB5399EC7F7}" type="parTrans" cxnId="{43729769-11C6-451D-A2D9-35168533E298}">
      <dgm:prSet/>
      <dgm:spPr/>
      <dgm:t>
        <a:bodyPr/>
        <a:lstStyle/>
        <a:p>
          <a:endParaRPr lang="en-US"/>
        </a:p>
      </dgm:t>
    </dgm:pt>
    <dgm:pt modelId="{BE6C938E-20DE-4D90-AB63-287D8BF2CA5F}" type="sibTrans" cxnId="{43729769-11C6-451D-A2D9-35168533E298}">
      <dgm:prSet/>
      <dgm:spPr/>
      <dgm:t>
        <a:bodyPr/>
        <a:lstStyle/>
        <a:p>
          <a:endParaRPr lang="en-US"/>
        </a:p>
      </dgm:t>
    </dgm:pt>
    <dgm:pt modelId="{BEBCE63B-CC64-4D5C-990E-A61E942F19C7}" type="pres">
      <dgm:prSet presAssocID="{780B746F-B639-473C-B4EE-6F47D4540FD3}" presName="Name0" presStyleCnt="0">
        <dgm:presLayoutVars>
          <dgm:dir/>
          <dgm:animLvl val="lvl"/>
          <dgm:resizeHandles val="exact"/>
        </dgm:presLayoutVars>
      </dgm:prSet>
      <dgm:spPr/>
    </dgm:pt>
    <dgm:pt modelId="{21545D7A-52C7-4E78-A5F5-55F734EFBF18}" type="pres">
      <dgm:prSet presAssocID="{B88BFE05-DB63-4779-87B9-89C660DFD394}" presName="boxAndChildren" presStyleCnt="0"/>
      <dgm:spPr/>
    </dgm:pt>
    <dgm:pt modelId="{7B04CA3E-6B05-49E7-87EC-8DA0B57D56B1}" type="pres">
      <dgm:prSet presAssocID="{B88BFE05-DB63-4779-87B9-89C660DFD394}" presName="parentTextBox" presStyleLbl="node1" presStyleIdx="0" presStyleCnt="4"/>
      <dgm:spPr/>
    </dgm:pt>
    <dgm:pt modelId="{C4F87AD2-EA8E-4A2D-A9B9-2E287C72E86A}" type="pres">
      <dgm:prSet presAssocID="{B88BFE05-DB63-4779-87B9-89C660DFD394}" presName="entireBox" presStyleLbl="node1" presStyleIdx="0" presStyleCnt="4"/>
      <dgm:spPr/>
    </dgm:pt>
    <dgm:pt modelId="{4B276A47-1288-45F8-AC26-C90D885A64D5}" type="pres">
      <dgm:prSet presAssocID="{B88BFE05-DB63-4779-87B9-89C660DFD394}" presName="descendantBox" presStyleCnt="0"/>
      <dgm:spPr/>
    </dgm:pt>
    <dgm:pt modelId="{BA1283F2-A8BB-454B-9B24-6606D70A7DCC}" type="pres">
      <dgm:prSet presAssocID="{F394E785-CC22-4CF5-AEB5-7B19346F0AE5}" presName="childTextBox" presStyleLbl="fgAccFollowNode1" presStyleIdx="0" presStyleCnt="4">
        <dgm:presLayoutVars>
          <dgm:bulletEnabled val="1"/>
        </dgm:presLayoutVars>
      </dgm:prSet>
      <dgm:spPr/>
    </dgm:pt>
    <dgm:pt modelId="{A9246798-6B5A-458A-B3CD-49DC90CD2B6D}" type="pres">
      <dgm:prSet presAssocID="{11D67C0A-E98F-49B4-9C6E-16035495F20E}" presName="sp" presStyleCnt="0"/>
      <dgm:spPr/>
    </dgm:pt>
    <dgm:pt modelId="{16F3D638-BDD4-4B89-924C-71135401CC78}" type="pres">
      <dgm:prSet presAssocID="{7AB8D5A7-8783-4EBC-A84A-7060B5AFECFA}" presName="arrowAndChildren" presStyleCnt="0"/>
      <dgm:spPr/>
    </dgm:pt>
    <dgm:pt modelId="{86763F0C-DD62-404F-B350-42E61B6EED1D}" type="pres">
      <dgm:prSet presAssocID="{7AB8D5A7-8783-4EBC-A84A-7060B5AFECFA}" presName="parentTextArrow" presStyleLbl="node1" presStyleIdx="0" presStyleCnt="4"/>
      <dgm:spPr/>
    </dgm:pt>
    <dgm:pt modelId="{61C2290D-7E95-48A3-88C1-D8FD5D09FF4F}" type="pres">
      <dgm:prSet presAssocID="{7AB8D5A7-8783-4EBC-A84A-7060B5AFECFA}" presName="arrow" presStyleLbl="node1" presStyleIdx="1" presStyleCnt="4"/>
      <dgm:spPr/>
    </dgm:pt>
    <dgm:pt modelId="{2F1C8378-9F50-4F7D-83A1-ACF230EC1208}" type="pres">
      <dgm:prSet presAssocID="{7AB8D5A7-8783-4EBC-A84A-7060B5AFECFA}" presName="descendantArrow" presStyleCnt="0"/>
      <dgm:spPr/>
    </dgm:pt>
    <dgm:pt modelId="{6884FA4B-6F51-47B3-8F95-C337F8CA7DB7}" type="pres">
      <dgm:prSet presAssocID="{4761D606-B9BA-4C6E-82F0-4CFE6D0A6FA3}" presName="childTextArrow" presStyleLbl="fgAccFollowNode1" presStyleIdx="1" presStyleCnt="4">
        <dgm:presLayoutVars>
          <dgm:bulletEnabled val="1"/>
        </dgm:presLayoutVars>
      </dgm:prSet>
      <dgm:spPr/>
    </dgm:pt>
    <dgm:pt modelId="{BF698F36-DE96-4ED6-9559-0DF4CD6CBF9A}" type="pres">
      <dgm:prSet presAssocID="{1AFCEF96-7B1B-48AA-B659-A9A964533C17}" presName="sp" presStyleCnt="0"/>
      <dgm:spPr/>
    </dgm:pt>
    <dgm:pt modelId="{D0D22C60-5C66-4197-BB37-8EABC13EB460}" type="pres">
      <dgm:prSet presAssocID="{7EED4ACC-38F1-4256-B746-A7C1DBD79BDD}" presName="arrowAndChildren" presStyleCnt="0"/>
      <dgm:spPr/>
    </dgm:pt>
    <dgm:pt modelId="{09915DEB-C2CA-482C-82D4-94165117FB97}" type="pres">
      <dgm:prSet presAssocID="{7EED4ACC-38F1-4256-B746-A7C1DBD79BDD}" presName="parentTextArrow" presStyleLbl="node1" presStyleIdx="1" presStyleCnt="4"/>
      <dgm:spPr/>
    </dgm:pt>
    <dgm:pt modelId="{CDBA6430-AF83-4E33-8C4D-E594E8F0C1F7}" type="pres">
      <dgm:prSet presAssocID="{7EED4ACC-38F1-4256-B746-A7C1DBD79BDD}" presName="arrow" presStyleLbl="node1" presStyleIdx="2" presStyleCnt="4"/>
      <dgm:spPr/>
    </dgm:pt>
    <dgm:pt modelId="{1E8DAF0E-540C-4065-A2AC-93237EC4F4C3}" type="pres">
      <dgm:prSet presAssocID="{7EED4ACC-38F1-4256-B746-A7C1DBD79BDD}" presName="descendantArrow" presStyleCnt="0"/>
      <dgm:spPr/>
    </dgm:pt>
    <dgm:pt modelId="{0FB02FCD-219E-47C4-9E1F-D48071A7CD04}" type="pres">
      <dgm:prSet presAssocID="{CBABB62F-286F-41FF-8808-6ADD4BE1C047}" presName="childTextArrow" presStyleLbl="fgAccFollowNode1" presStyleIdx="2" presStyleCnt="4">
        <dgm:presLayoutVars>
          <dgm:bulletEnabled val="1"/>
        </dgm:presLayoutVars>
      </dgm:prSet>
      <dgm:spPr/>
    </dgm:pt>
    <dgm:pt modelId="{93B876EF-3703-410B-BF08-7A1A33F15BA3}" type="pres">
      <dgm:prSet presAssocID="{4F17FF5A-15D0-4BDC-9585-50FC3F557727}" presName="sp" presStyleCnt="0"/>
      <dgm:spPr/>
    </dgm:pt>
    <dgm:pt modelId="{BBA40793-6BFB-445C-A788-6569DE593EA9}" type="pres">
      <dgm:prSet presAssocID="{BC41F16B-15BE-412C-AC5F-6D5C85B0C59A}" presName="arrowAndChildren" presStyleCnt="0"/>
      <dgm:spPr/>
    </dgm:pt>
    <dgm:pt modelId="{773BD5AC-BE52-454C-B1F3-DA76323ACCEC}" type="pres">
      <dgm:prSet presAssocID="{BC41F16B-15BE-412C-AC5F-6D5C85B0C59A}" presName="parentTextArrow" presStyleLbl="node1" presStyleIdx="2" presStyleCnt="4"/>
      <dgm:spPr/>
    </dgm:pt>
    <dgm:pt modelId="{BAF98B81-09A3-452A-AECA-401B345E977B}" type="pres">
      <dgm:prSet presAssocID="{BC41F16B-15BE-412C-AC5F-6D5C85B0C59A}" presName="arrow" presStyleLbl="node1" presStyleIdx="3" presStyleCnt="4" custLinFactNeighborX="-3636" custLinFactNeighborY="-123"/>
      <dgm:spPr/>
    </dgm:pt>
    <dgm:pt modelId="{8F1358FF-05FC-4913-BA07-4EDC607F8C32}" type="pres">
      <dgm:prSet presAssocID="{BC41F16B-15BE-412C-AC5F-6D5C85B0C59A}" presName="descendantArrow" presStyleCnt="0"/>
      <dgm:spPr/>
    </dgm:pt>
    <dgm:pt modelId="{E2F02146-97E4-4061-ABBC-2DE78EDBF640}" type="pres">
      <dgm:prSet presAssocID="{B4D3B159-93B7-46DB-9C43-D6A2130AA4A6}" presName="childTextArrow" presStyleLbl="fgAccFollowNode1" presStyleIdx="3" presStyleCnt="4">
        <dgm:presLayoutVars>
          <dgm:bulletEnabled val="1"/>
        </dgm:presLayoutVars>
      </dgm:prSet>
      <dgm:spPr/>
    </dgm:pt>
  </dgm:ptLst>
  <dgm:cxnLst>
    <dgm:cxn modelId="{713A690A-98DB-45C6-A93F-B7C03DC0C4AF}" type="presOf" srcId="{BC41F16B-15BE-412C-AC5F-6D5C85B0C59A}" destId="{773BD5AC-BE52-454C-B1F3-DA76323ACCEC}" srcOrd="0" destOrd="0" presId="urn:microsoft.com/office/officeart/2005/8/layout/process4"/>
    <dgm:cxn modelId="{FD1AD410-07EB-43B9-BBA5-3A793BBF64D6}" type="presOf" srcId="{F394E785-CC22-4CF5-AEB5-7B19346F0AE5}" destId="{BA1283F2-A8BB-454B-9B24-6606D70A7DCC}" srcOrd="0" destOrd="0" presId="urn:microsoft.com/office/officeart/2005/8/layout/process4"/>
    <dgm:cxn modelId="{F36B0913-3BBF-49F4-A3A2-0E5886F059E5}" srcId="{780B746F-B639-473C-B4EE-6F47D4540FD3}" destId="{7AB8D5A7-8783-4EBC-A84A-7060B5AFECFA}" srcOrd="2" destOrd="0" parTransId="{93FFF72D-7B64-4743-8F23-CFB0FC57C7DB}" sibTransId="{11D67C0A-E98F-49B4-9C6E-16035495F20E}"/>
    <dgm:cxn modelId="{82110D14-568C-40E4-A23D-0A05162F2C00}" srcId="{7EED4ACC-38F1-4256-B746-A7C1DBD79BDD}" destId="{CBABB62F-286F-41FF-8808-6ADD4BE1C047}" srcOrd="0" destOrd="0" parTransId="{B032B3BC-44EE-49DF-9FD3-01FAF5BDF6F6}" sibTransId="{09AA6C77-DE41-438B-B003-F27FFCB0CB63}"/>
    <dgm:cxn modelId="{444BE239-E843-445F-946B-E9A90206173A}" srcId="{780B746F-B639-473C-B4EE-6F47D4540FD3}" destId="{B88BFE05-DB63-4779-87B9-89C660DFD394}" srcOrd="3" destOrd="0" parTransId="{C45922EE-BA44-43AD-97A3-A71ED54DE7DE}" sibTransId="{C812FE09-62E9-476E-BD58-525FE033C367}"/>
    <dgm:cxn modelId="{5701923D-B3DE-4167-9518-7590086BC8EB}" type="presOf" srcId="{BC41F16B-15BE-412C-AC5F-6D5C85B0C59A}" destId="{BAF98B81-09A3-452A-AECA-401B345E977B}" srcOrd="1" destOrd="0" presId="urn:microsoft.com/office/officeart/2005/8/layout/process4"/>
    <dgm:cxn modelId="{F813B768-2638-408B-BF3B-43BC91056321}" srcId="{780B746F-B639-473C-B4EE-6F47D4540FD3}" destId="{BC41F16B-15BE-412C-AC5F-6D5C85B0C59A}" srcOrd="0" destOrd="0" parTransId="{0FFC7940-66E3-4F74-B4C9-979D685F2387}" sibTransId="{4F17FF5A-15D0-4BDC-9585-50FC3F557727}"/>
    <dgm:cxn modelId="{43729769-11C6-451D-A2D9-35168533E298}" srcId="{B88BFE05-DB63-4779-87B9-89C660DFD394}" destId="{F394E785-CC22-4CF5-AEB5-7B19346F0AE5}" srcOrd="0" destOrd="0" parTransId="{5CB07D89-DAE0-4AF9-B1DE-EEB5399EC7F7}" sibTransId="{BE6C938E-20DE-4D90-AB63-287D8BF2CA5F}"/>
    <dgm:cxn modelId="{34B51C4C-62AA-45B9-892C-53E7475728E4}" type="presOf" srcId="{780B746F-B639-473C-B4EE-6F47D4540FD3}" destId="{BEBCE63B-CC64-4D5C-990E-A61E942F19C7}" srcOrd="0" destOrd="0" presId="urn:microsoft.com/office/officeart/2005/8/layout/process4"/>
    <dgm:cxn modelId="{D1B12B50-1D11-4ED8-BD82-5D80BBBA2CED}" type="presOf" srcId="{CBABB62F-286F-41FF-8808-6ADD4BE1C047}" destId="{0FB02FCD-219E-47C4-9E1F-D48071A7CD04}" srcOrd="0" destOrd="0" presId="urn:microsoft.com/office/officeart/2005/8/layout/process4"/>
    <dgm:cxn modelId="{9D8E0573-F3C7-4D7A-8824-EF08F2E19E4D}" srcId="{BC41F16B-15BE-412C-AC5F-6D5C85B0C59A}" destId="{B4D3B159-93B7-46DB-9C43-D6A2130AA4A6}" srcOrd="0" destOrd="0" parTransId="{39939C95-F68A-4693-AD3B-D264C23E769E}" sibTransId="{4EDA680E-6599-4193-BE0D-597E6006028E}"/>
    <dgm:cxn modelId="{65679F55-ACA0-4546-8B8D-A6EC7CC91D52}" type="presOf" srcId="{7EED4ACC-38F1-4256-B746-A7C1DBD79BDD}" destId="{CDBA6430-AF83-4E33-8C4D-E594E8F0C1F7}" srcOrd="1" destOrd="0" presId="urn:microsoft.com/office/officeart/2005/8/layout/process4"/>
    <dgm:cxn modelId="{9AC3935A-E44C-4B19-BD56-8861293A17B2}" type="presOf" srcId="{7AB8D5A7-8783-4EBC-A84A-7060B5AFECFA}" destId="{61C2290D-7E95-48A3-88C1-D8FD5D09FF4F}" srcOrd="1" destOrd="0" presId="urn:microsoft.com/office/officeart/2005/8/layout/process4"/>
    <dgm:cxn modelId="{8BDCB77A-5E5D-4A5A-8D22-ECDC997FBB08}" srcId="{780B746F-B639-473C-B4EE-6F47D4540FD3}" destId="{7EED4ACC-38F1-4256-B746-A7C1DBD79BDD}" srcOrd="1" destOrd="0" parTransId="{653A53E4-8173-4D27-B18F-07DE8EDBF0AC}" sibTransId="{1AFCEF96-7B1B-48AA-B659-A9A964533C17}"/>
    <dgm:cxn modelId="{2E229B8C-AC38-4696-B1B4-0D906DF47B5F}" type="presOf" srcId="{B4D3B159-93B7-46DB-9C43-D6A2130AA4A6}" destId="{E2F02146-97E4-4061-ABBC-2DE78EDBF640}" srcOrd="0" destOrd="0" presId="urn:microsoft.com/office/officeart/2005/8/layout/process4"/>
    <dgm:cxn modelId="{854B2198-A670-4438-88F2-983DA938E042}" type="presOf" srcId="{7AB8D5A7-8783-4EBC-A84A-7060B5AFECFA}" destId="{86763F0C-DD62-404F-B350-42E61B6EED1D}" srcOrd="0" destOrd="0" presId="urn:microsoft.com/office/officeart/2005/8/layout/process4"/>
    <dgm:cxn modelId="{7EC30BC5-5422-49EC-9161-F89079079CCD}" type="presOf" srcId="{7EED4ACC-38F1-4256-B746-A7C1DBD79BDD}" destId="{09915DEB-C2CA-482C-82D4-94165117FB97}" srcOrd="0" destOrd="0" presId="urn:microsoft.com/office/officeart/2005/8/layout/process4"/>
    <dgm:cxn modelId="{66C05FD6-334F-47DA-BCE3-A0E5A4F258EB}" type="presOf" srcId="{B88BFE05-DB63-4779-87B9-89C660DFD394}" destId="{C4F87AD2-EA8E-4A2D-A9B9-2E287C72E86A}" srcOrd="1" destOrd="0" presId="urn:microsoft.com/office/officeart/2005/8/layout/process4"/>
    <dgm:cxn modelId="{BCEC7CE2-96E8-4C28-ADB1-90694C9DB538}" srcId="{7AB8D5A7-8783-4EBC-A84A-7060B5AFECFA}" destId="{4761D606-B9BA-4C6E-82F0-4CFE6D0A6FA3}" srcOrd="0" destOrd="0" parTransId="{F8EF990D-C133-4487-B0AD-CD69CDE0C667}" sibTransId="{19AB6A2B-E7D5-4B31-958F-616BD5A33453}"/>
    <dgm:cxn modelId="{160835F0-56CA-46E8-A675-9E3B6073FA5C}" type="presOf" srcId="{B88BFE05-DB63-4779-87B9-89C660DFD394}" destId="{7B04CA3E-6B05-49E7-87EC-8DA0B57D56B1}" srcOrd="0" destOrd="0" presId="urn:microsoft.com/office/officeart/2005/8/layout/process4"/>
    <dgm:cxn modelId="{93719BF0-1654-4967-A7F0-1A4B61DBF84A}" type="presOf" srcId="{4761D606-B9BA-4C6E-82F0-4CFE6D0A6FA3}" destId="{6884FA4B-6F51-47B3-8F95-C337F8CA7DB7}" srcOrd="0" destOrd="0" presId="urn:microsoft.com/office/officeart/2005/8/layout/process4"/>
    <dgm:cxn modelId="{A873DF75-5BE0-4D5C-8972-40930084C839}" type="presParOf" srcId="{BEBCE63B-CC64-4D5C-990E-A61E942F19C7}" destId="{21545D7A-52C7-4E78-A5F5-55F734EFBF18}" srcOrd="0" destOrd="0" presId="urn:microsoft.com/office/officeart/2005/8/layout/process4"/>
    <dgm:cxn modelId="{62DF993B-DFE4-4DF5-AE1E-7A9E9A3FFC56}" type="presParOf" srcId="{21545D7A-52C7-4E78-A5F5-55F734EFBF18}" destId="{7B04CA3E-6B05-49E7-87EC-8DA0B57D56B1}" srcOrd="0" destOrd="0" presId="urn:microsoft.com/office/officeart/2005/8/layout/process4"/>
    <dgm:cxn modelId="{A5738E88-95AC-44C5-91C5-BEEE2DE63B4A}" type="presParOf" srcId="{21545D7A-52C7-4E78-A5F5-55F734EFBF18}" destId="{C4F87AD2-EA8E-4A2D-A9B9-2E287C72E86A}" srcOrd="1" destOrd="0" presId="urn:microsoft.com/office/officeart/2005/8/layout/process4"/>
    <dgm:cxn modelId="{7F0929C7-EC22-409C-93A0-64D87DBF82AD}" type="presParOf" srcId="{21545D7A-52C7-4E78-A5F5-55F734EFBF18}" destId="{4B276A47-1288-45F8-AC26-C90D885A64D5}" srcOrd="2" destOrd="0" presId="urn:microsoft.com/office/officeart/2005/8/layout/process4"/>
    <dgm:cxn modelId="{6E9ED73F-0774-417E-8A52-261E2EA2DE71}" type="presParOf" srcId="{4B276A47-1288-45F8-AC26-C90D885A64D5}" destId="{BA1283F2-A8BB-454B-9B24-6606D70A7DCC}" srcOrd="0" destOrd="0" presId="urn:microsoft.com/office/officeart/2005/8/layout/process4"/>
    <dgm:cxn modelId="{4D7470D5-EA0B-4A3C-8A03-785B041804ED}" type="presParOf" srcId="{BEBCE63B-CC64-4D5C-990E-A61E942F19C7}" destId="{A9246798-6B5A-458A-B3CD-49DC90CD2B6D}" srcOrd="1" destOrd="0" presId="urn:microsoft.com/office/officeart/2005/8/layout/process4"/>
    <dgm:cxn modelId="{59C98CD3-0BC3-42E6-B66B-02A669A89CF6}" type="presParOf" srcId="{BEBCE63B-CC64-4D5C-990E-A61E942F19C7}" destId="{16F3D638-BDD4-4B89-924C-71135401CC78}" srcOrd="2" destOrd="0" presId="urn:microsoft.com/office/officeart/2005/8/layout/process4"/>
    <dgm:cxn modelId="{8471F816-D4B3-4CA5-A5D6-5C2DBD02ABD6}" type="presParOf" srcId="{16F3D638-BDD4-4B89-924C-71135401CC78}" destId="{86763F0C-DD62-404F-B350-42E61B6EED1D}" srcOrd="0" destOrd="0" presId="urn:microsoft.com/office/officeart/2005/8/layout/process4"/>
    <dgm:cxn modelId="{BC709A34-EBA2-4CBC-8323-45D4B76E61B6}" type="presParOf" srcId="{16F3D638-BDD4-4B89-924C-71135401CC78}" destId="{61C2290D-7E95-48A3-88C1-D8FD5D09FF4F}" srcOrd="1" destOrd="0" presId="urn:microsoft.com/office/officeart/2005/8/layout/process4"/>
    <dgm:cxn modelId="{6014A873-A64F-4B00-8250-A13B73548723}" type="presParOf" srcId="{16F3D638-BDD4-4B89-924C-71135401CC78}" destId="{2F1C8378-9F50-4F7D-83A1-ACF230EC1208}" srcOrd="2" destOrd="0" presId="urn:microsoft.com/office/officeart/2005/8/layout/process4"/>
    <dgm:cxn modelId="{ACE36C9F-B5B2-499F-AC51-BA397667C90F}" type="presParOf" srcId="{2F1C8378-9F50-4F7D-83A1-ACF230EC1208}" destId="{6884FA4B-6F51-47B3-8F95-C337F8CA7DB7}" srcOrd="0" destOrd="0" presId="urn:microsoft.com/office/officeart/2005/8/layout/process4"/>
    <dgm:cxn modelId="{397C621E-9AF9-4AE3-B748-F7FEB7C888D0}" type="presParOf" srcId="{BEBCE63B-CC64-4D5C-990E-A61E942F19C7}" destId="{BF698F36-DE96-4ED6-9559-0DF4CD6CBF9A}" srcOrd="3" destOrd="0" presId="urn:microsoft.com/office/officeart/2005/8/layout/process4"/>
    <dgm:cxn modelId="{2041F419-5387-48EC-BF04-B0095B32C1FC}" type="presParOf" srcId="{BEBCE63B-CC64-4D5C-990E-A61E942F19C7}" destId="{D0D22C60-5C66-4197-BB37-8EABC13EB460}" srcOrd="4" destOrd="0" presId="urn:microsoft.com/office/officeart/2005/8/layout/process4"/>
    <dgm:cxn modelId="{80A92BFA-AC10-4B99-BD5B-682E9494BFB4}" type="presParOf" srcId="{D0D22C60-5C66-4197-BB37-8EABC13EB460}" destId="{09915DEB-C2CA-482C-82D4-94165117FB97}" srcOrd="0" destOrd="0" presId="urn:microsoft.com/office/officeart/2005/8/layout/process4"/>
    <dgm:cxn modelId="{7CD42CFD-C52A-42BF-A53C-8C19D63C697F}" type="presParOf" srcId="{D0D22C60-5C66-4197-BB37-8EABC13EB460}" destId="{CDBA6430-AF83-4E33-8C4D-E594E8F0C1F7}" srcOrd="1" destOrd="0" presId="urn:microsoft.com/office/officeart/2005/8/layout/process4"/>
    <dgm:cxn modelId="{07CC8CB9-E902-4D64-84A6-2A1A9913E695}" type="presParOf" srcId="{D0D22C60-5C66-4197-BB37-8EABC13EB460}" destId="{1E8DAF0E-540C-4065-A2AC-93237EC4F4C3}" srcOrd="2" destOrd="0" presId="urn:microsoft.com/office/officeart/2005/8/layout/process4"/>
    <dgm:cxn modelId="{8014984F-7F8A-4A73-82B8-57CB396B51E9}" type="presParOf" srcId="{1E8DAF0E-540C-4065-A2AC-93237EC4F4C3}" destId="{0FB02FCD-219E-47C4-9E1F-D48071A7CD04}" srcOrd="0" destOrd="0" presId="urn:microsoft.com/office/officeart/2005/8/layout/process4"/>
    <dgm:cxn modelId="{EE94F9FD-8960-41A0-AD2E-FB54A4E7ABAF}" type="presParOf" srcId="{BEBCE63B-CC64-4D5C-990E-A61E942F19C7}" destId="{93B876EF-3703-410B-BF08-7A1A33F15BA3}" srcOrd="5" destOrd="0" presId="urn:microsoft.com/office/officeart/2005/8/layout/process4"/>
    <dgm:cxn modelId="{72E43F08-1CF2-4CA4-908D-30AE6751C3CD}" type="presParOf" srcId="{BEBCE63B-CC64-4D5C-990E-A61E942F19C7}" destId="{BBA40793-6BFB-445C-A788-6569DE593EA9}" srcOrd="6" destOrd="0" presId="urn:microsoft.com/office/officeart/2005/8/layout/process4"/>
    <dgm:cxn modelId="{3D79A426-2951-4769-95AA-92C0654B8187}" type="presParOf" srcId="{BBA40793-6BFB-445C-A788-6569DE593EA9}" destId="{773BD5AC-BE52-454C-B1F3-DA76323ACCEC}" srcOrd="0" destOrd="0" presId="urn:microsoft.com/office/officeart/2005/8/layout/process4"/>
    <dgm:cxn modelId="{DCCD53E1-EC99-410A-B80E-7073D576ADAC}" type="presParOf" srcId="{BBA40793-6BFB-445C-A788-6569DE593EA9}" destId="{BAF98B81-09A3-452A-AECA-401B345E977B}" srcOrd="1" destOrd="0" presId="urn:microsoft.com/office/officeart/2005/8/layout/process4"/>
    <dgm:cxn modelId="{E920DAE7-B056-4631-9F87-A2666BEA33DC}" type="presParOf" srcId="{BBA40793-6BFB-445C-A788-6569DE593EA9}" destId="{8F1358FF-05FC-4913-BA07-4EDC607F8C32}" srcOrd="2" destOrd="0" presId="urn:microsoft.com/office/officeart/2005/8/layout/process4"/>
    <dgm:cxn modelId="{C2E3B6E2-CA3E-47AC-BC7C-09F9DAF85566}" type="presParOf" srcId="{8F1358FF-05FC-4913-BA07-4EDC607F8C32}" destId="{E2F02146-97E4-4061-ABBC-2DE78EDBF64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5D347B-778A-4AEC-8824-98EE0AA66DD7}" type="doc">
      <dgm:prSet loTypeId="urn:microsoft.com/office/officeart/2005/8/layout/rings+Icon" loCatId="officeonline" qsTypeId="urn:microsoft.com/office/officeart/2005/8/quickstyle/3d3" qsCatId="3D" csTypeId="urn:microsoft.com/office/officeart/2005/8/colors/colorful4" csCatId="colorful" phldr="1"/>
      <dgm:spPr/>
      <dgm:t>
        <a:bodyPr/>
        <a:lstStyle/>
        <a:p>
          <a:endParaRPr lang="en-US"/>
        </a:p>
      </dgm:t>
    </dgm:pt>
    <dgm:pt modelId="{7224D2E2-6188-4FB8-BEFA-E5ABCA03FD4C}">
      <dgm:prSet custT="1"/>
      <dgm:spPr/>
      <dgm:t>
        <a:bodyPr/>
        <a:lstStyle/>
        <a:p>
          <a:pPr algn="ctr" rtl="0"/>
          <a:r>
            <a:rPr lang="en-US" sz="2000" b="1" dirty="0">
              <a:solidFill>
                <a:schemeClr val="bg1">
                  <a:lumMod val="95000"/>
                </a:schemeClr>
              </a:solidFill>
              <a:effectLst/>
            </a:rPr>
            <a:t>Non-sponsored allocation typically required</a:t>
          </a:r>
        </a:p>
      </dgm:t>
    </dgm:pt>
    <dgm:pt modelId="{D6DC756B-7129-4FBE-A6AF-4EFA0012B3DA}" type="parTrans" cxnId="{19A5BC9A-B19B-4D71-B619-357D6A063869}">
      <dgm:prSet/>
      <dgm:spPr/>
      <dgm:t>
        <a:bodyPr/>
        <a:lstStyle/>
        <a:p>
          <a:pPr algn="ctr"/>
          <a:endParaRPr lang="en-US" sz="1200" b="1">
            <a:solidFill>
              <a:schemeClr val="bg1">
                <a:lumMod val="95000"/>
              </a:schemeClr>
            </a:solidFill>
            <a:effectLst/>
          </a:endParaRPr>
        </a:p>
      </dgm:t>
    </dgm:pt>
    <dgm:pt modelId="{D614D602-6796-431A-BC30-111EB2D21DD5}" type="sibTrans" cxnId="{19A5BC9A-B19B-4D71-B619-357D6A063869}">
      <dgm:prSet/>
      <dgm:spPr/>
      <dgm:t>
        <a:bodyPr/>
        <a:lstStyle/>
        <a:p>
          <a:pPr algn="ctr"/>
          <a:endParaRPr lang="en-US" sz="1200" b="1">
            <a:solidFill>
              <a:schemeClr val="bg1">
                <a:lumMod val="95000"/>
              </a:schemeClr>
            </a:solidFill>
            <a:effectLst/>
          </a:endParaRPr>
        </a:p>
      </dgm:t>
    </dgm:pt>
    <dgm:pt modelId="{3782B5B6-586E-4EA3-8AD7-B99365362D0D}">
      <dgm:prSet custT="1"/>
      <dgm:spPr/>
      <dgm:t>
        <a:bodyPr/>
        <a:lstStyle/>
        <a:p>
          <a:pPr algn="ctr" rtl="0"/>
          <a:r>
            <a:rPr lang="en-US" sz="2000" b="1" dirty="0">
              <a:solidFill>
                <a:schemeClr val="bg1">
                  <a:lumMod val="95000"/>
                </a:schemeClr>
              </a:solidFill>
              <a:effectLst/>
            </a:rPr>
            <a:t>When is 100% allocation appropriate?</a:t>
          </a:r>
        </a:p>
      </dgm:t>
    </dgm:pt>
    <dgm:pt modelId="{D21C3722-C878-4912-9001-D4B15E7136C7}" type="parTrans" cxnId="{C4C5576E-C96D-4297-A7F4-90D34BE72A86}">
      <dgm:prSet/>
      <dgm:spPr/>
      <dgm:t>
        <a:bodyPr/>
        <a:lstStyle/>
        <a:p>
          <a:pPr algn="ctr"/>
          <a:endParaRPr lang="en-US" sz="1200" b="1">
            <a:solidFill>
              <a:schemeClr val="bg1">
                <a:lumMod val="95000"/>
              </a:schemeClr>
            </a:solidFill>
            <a:effectLst/>
          </a:endParaRPr>
        </a:p>
      </dgm:t>
    </dgm:pt>
    <dgm:pt modelId="{07730383-0A9A-466A-9BF6-2035360667D6}" type="sibTrans" cxnId="{C4C5576E-C96D-4297-A7F4-90D34BE72A86}">
      <dgm:prSet/>
      <dgm:spPr/>
      <dgm:t>
        <a:bodyPr/>
        <a:lstStyle/>
        <a:p>
          <a:pPr algn="ctr"/>
          <a:endParaRPr lang="en-US" sz="1200" b="1">
            <a:solidFill>
              <a:schemeClr val="bg1">
                <a:lumMod val="95000"/>
              </a:schemeClr>
            </a:solidFill>
            <a:effectLst/>
          </a:endParaRPr>
        </a:p>
      </dgm:t>
    </dgm:pt>
    <dgm:pt modelId="{9D84B29B-D068-47BD-A74A-86257B5180F3}">
      <dgm:prSet custT="1"/>
      <dgm:spPr/>
      <dgm:t>
        <a:bodyPr/>
        <a:lstStyle/>
        <a:p>
          <a:pPr algn="ctr" rtl="0"/>
          <a:r>
            <a:rPr lang="en-US" sz="1800" b="1" dirty="0">
              <a:solidFill>
                <a:schemeClr val="bg1">
                  <a:lumMod val="95000"/>
                </a:schemeClr>
              </a:solidFill>
              <a:effectLst/>
            </a:rPr>
            <a:t>Allocating Mobile units (e.g., laptops. </a:t>
          </a:r>
          <a:r>
            <a:rPr lang="en-US" sz="1800" b="1" dirty="0" err="1">
              <a:solidFill>
                <a:schemeClr val="bg1">
                  <a:lumMod val="95000"/>
                </a:schemeClr>
              </a:solidFill>
              <a:effectLst/>
            </a:rPr>
            <a:t>ipads</a:t>
          </a:r>
          <a:r>
            <a:rPr lang="en-US" sz="1800" b="1" dirty="0">
              <a:solidFill>
                <a:schemeClr val="bg1">
                  <a:lumMod val="95000"/>
                </a:schemeClr>
              </a:solidFill>
              <a:effectLst/>
            </a:rPr>
            <a:t>)</a:t>
          </a:r>
        </a:p>
      </dgm:t>
    </dgm:pt>
    <dgm:pt modelId="{D80865EF-D241-4EC7-ACA7-1530078C69DC}" type="parTrans" cxnId="{2D80D1C2-78B9-4A2A-A41D-CF83C75E48E6}">
      <dgm:prSet/>
      <dgm:spPr/>
      <dgm:t>
        <a:bodyPr/>
        <a:lstStyle/>
        <a:p>
          <a:pPr algn="ctr"/>
          <a:endParaRPr lang="en-US" sz="1200" b="1">
            <a:solidFill>
              <a:schemeClr val="bg1">
                <a:lumMod val="95000"/>
              </a:schemeClr>
            </a:solidFill>
            <a:effectLst/>
          </a:endParaRPr>
        </a:p>
      </dgm:t>
    </dgm:pt>
    <dgm:pt modelId="{315DADC9-7D3F-4C0E-B9E3-A0A310E49651}" type="sibTrans" cxnId="{2D80D1C2-78B9-4A2A-A41D-CF83C75E48E6}">
      <dgm:prSet/>
      <dgm:spPr/>
      <dgm:t>
        <a:bodyPr/>
        <a:lstStyle/>
        <a:p>
          <a:pPr algn="ctr"/>
          <a:endParaRPr lang="en-US" sz="1200" b="1">
            <a:solidFill>
              <a:schemeClr val="bg1">
                <a:lumMod val="95000"/>
              </a:schemeClr>
            </a:solidFill>
            <a:effectLst/>
          </a:endParaRPr>
        </a:p>
      </dgm:t>
    </dgm:pt>
    <dgm:pt modelId="{18235012-14D8-4774-BB78-C3A616064BAD}">
      <dgm:prSet custT="1"/>
      <dgm:spPr/>
      <dgm:t>
        <a:bodyPr/>
        <a:lstStyle/>
        <a:p>
          <a:pPr algn="ctr" rtl="0"/>
          <a:r>
            <a:rPr lang="en-US" sz="1600" b="1" dirty="0">
              <a:solidFill>
                <a:schemeClr val="bg1">
                  <a:lumMod val="95000"/>
                </a:schemeClr>
              </a:solidFill>
              <a:effectLst/>
            </a:rPr>
            <a:t>Allocation of peripherals (monitor, keyboard, </a:t>
          </a:r>
          <a:r>
            <a:rPr lang="en-US" sz="1600" b="1" dirty="0" err="1">
              <a:solidFill>
                <a:schemeClr val="bg1">
                  <a:lumMod val="95000"/>
                </a:schemeClr>
              </a:solidFill>
              <a:effectLst/>
            </a:rPr>
            <a:t>etc</a:t>
          </a:r>
          <a:r>
            <a:rPr lang="en-US" sz="1600" b="1" dirty="0">
              <a:solidFill>
                <a:schemeClr val="bg1">
                  <a:lumMod val="95000"/>
                </a:schemeClr>
              </a:solidFill>
              <a:effectLst/>
            </a:rPr>
            <a:t>)</a:t>
          </a:r>
        </a:p>
      </dgm:t>
    </dgm:pt>
    <dgm:pt modelId="{68FE736B-7701-4C1F-BC7F-9F0F2C276A30}" type="parTrans" cxnId="{661CD1FF-0F0D-4E7A-9D1F-F5B2197664A5}">
      <dgm:prSet/>
      <dgm:spPr/>
      <dgm:t>
        <a:bodyPr/>
        <a:lstStyle/>
        <a:p>
          <a:pPr algn="ctr"/>
          <a:endParaRPr lang="en-US" sz="1200" b="1">
            <a:solidFill>
              <a:schemeClr val="bg1">
                <a:lumMod val="95000"/>
              </a:schemeClr>
            </a:solidFill>
            <a:effectLst/>
          </a:endParaRPr>
        </a:p>
      </dgm:t>
    </dgm:pt>
    <dgm:pt modelId="{E0ED4E08-6951-42E8-ACF4-796AD6342E38}" type="sibTrans" cxnId="{661CD1FF-0F0D-4E7A-9D1F-F5B2197664A5}">
      <dgm:prSet/>
      <dgm:spPr/>
      <dgm:t>
        <a:bodyPr/>
        <a:lstStyle/>
        <a:p>
          <a:pPr algn="ctr"/>
          <a:endParaRPr lang="en-US" sz="1200" b="1">
            <a:solidFill>
              <a:schemeClr val="bg1">
                <a:lumMod val="95000"/>
              </a:schemeClr>
            </a:solidFill>
            <a:effectLst/>
          </a:endParaRPr>
        </a:p>
      </dgm:t>
    </dgm:pt>
    <dgm:pt modelId="{8D93D9D4-3F9A-436E-A9AE-37663CDFB96D}">
      <dgm:prSet custT="1"/>
      <dgm:spPr/>
      <dgm:t>
        <a:bodyPr/>
        <a:lstStyle/>
        <a:p>
          <a:pPr algn="ctr" rtl="0"/>
          <a:r>
            <a:rPr lang="en-US" sz="2800" b="1" dirty="0">
              <a:solidFill>
                <a:schemeClr val="bg1">
                  <a:lumMod val="95000"/>
                </a:schemeClr>
              </a:solidFill>
              <a:effectLst/>
            </a:rPr>
            <a:t>Printers</a:t>
          </a:r>
          <a:r>
            <a:rPr lang="en-US" sz="2800" b="1">
              <a:solidFill>
                <a:schemeClr val="bg1">
                  <a:lumMod val="95000"/>
                </a:schemeClr>
              </a:solidFill>
              <a:effectLst/>
            </a:rPr>
            <a:t>, etc.</a:t>
          </a:r>
          <a:endParaRPr lang="en-US" sz="2800" b="1" dirty="0">
            <a:solidFill>
              <a:schemeClr val="bg1">
                <a:lumMod val="95000"/>
              </a:schemeClr>
            </a:solidFill>
            <a:effectLst/>
          </a:endParaRPr>
        </a:p>
      </dgm:t>
    </dgm:pt>
    <dgm:pt modelId="{04E0D2DB-A86C-434A-9ADF-61C7270B674F}" type="parTrans" cxnId="{4DF00D2A-5362-4CEA-A33A-B5280E6590DB}">
      <dgm:prSet/>
      <dgm:spPr/>
      <dgm:t>
        <a:bodyPr/>
        <a:lstStyle/>
        <a:p>
          <a:pPr algn="ctr"/>
          <a:endParaRPr lang="en-US" sz="1200" b="1">
            <a:solidFill>
              <a:schemeClr val="bg1">
                <a:lumMod val="95000"/>
              </a:schemeClr>
            </a:solidFill>
            <a:effectLst/>
          </a:endParaRPr>
        </a:p>
      </dgm:t>
    </dgm:pt>
    <dgm:pt modelId="{A65743D8-BBE0-4CD1-88FD-1F8F712CAE5D}" type="sibTrans" cxnId="{4DF00D2A-5362-4CEA-A33A-B5280E6590DB}">
      <dgm:prSet/>
      <dgm:spPr/>
      <dgm:t>
        <a:bodyPr/>
        <a:lstStyle/>
        <a:p>
          <a:pPr algn="ctr"/>
          <a:endParaRPr lang="en-US" sz="1200" b="1">
            <a:solidFill>
              <a:schemeClr val="bg1">
                <a:lumMod val="95000"/>
              </a:schemeClr>
            </a:solidFill>
            <a:effectLst/>
          </a:endParaRPr>
        </a:p>
      </dgm:t>
    </dgm:pt>
    <dgm:pt modelId="{8748ECA0-2577-46CF-A8C5-2233C75945BC}">
      <dgm:prSet custT="1"/>
      <dgm:spPr/>
      <dgm:t>
        <a:bodyPr/>
        <a:lstStyle/>
        <a:p>
          <a:pPr algn="ctr" rtl="0"/>
          <a:r>
            <a:rPr lang="en-US" sz="1800" b="1" dirty="0">
              <a:solidFill>
                <a:schemeClr val="bg1">
                  <a:lumMod val="95000"/>
                </a:schemeClr>
              </a:solidFill>
              <a:effectLst/>
            </a:rPr>
            <a:t>Documenting quantities</a:t>
          </a:r>
        </a:p>
      </dgm:t>
    </dgm:pt>
    <dgm:pt modelId="{79546EBF-5986-4A0B-9BA3-2FC9DDAB7D95}" type="parTrans" cxnId="{3D9A7C97-BADB-4905-B46C-F55E04D1A050}">
      <dgm:prSet/>
      <dgm:spPr/>
      <dgm:t>
        <a:bodyPr/>
        <a:lstStyle/>
        <a:p>
          <a:pPr algn="ctr"/>
          <a:endParaRPr lang="en-US" sz="1200" b="1">
            <a:solidFill>
              <a:schemeClr val="bg1">
                <a:lumMod val="95000"/>
              </a:schemeClr>
            </a:solidFill>
            <a:effectLst/>
          </a:endParaRPr>
        </a:p>
      </dgm:t>
    </dgm:pt>
    <dgm:pt modelId="{A19F3C6E-F86E-4654-BA43-1D15590AE1ED}" type="sibTrans" cxnId="{3D9A7C97-BADB-4905-B46C-F55E04D1A050}">
      <dgm:prSet/>
      <dgm:spPr/>
      <dgm:t>
        <a:bodyPr/>
        <a:lstStyle/>
        <a:p>
          <a:pPr algn="ctr"/>
          <a:endParaRPr lang="en-US" sz="1200" b="1">
            <a:solidFill>
              <a:schemeClr val="bg1">
                <a:lumMod val="95000"/>
              </a:schemeClr>
            </a:solidFill>
            <a:effectLst/>
          </a:endParaRPr>
        </a:p>
      </dgm:t>
    </dgm:pt>
    <dgm:pt modelId="{EC5F0BC5-0DFD-44EB-A1E7-2CF4066FC74D}" type="pres">
      <dgm:prSet presAssocID="{0E5D347B-778A-4AEC-8824-98EE0AA66DD7}" presName="Name0" presStyleCnt="0">
        <dgm:presLayoutVars>
          <dgm:chMax val="7"/>
          <dgm:dir/>
          <dgm:resizeHandles val="exact"/>
        </dgm:presLayoutVars>
      </dgm:prSet>
      <dgm:spPr/>
    </dgm:pt>
    <dgm:pt modelId="{90F5B68A-99D5-4AB2-8674-37A97FF3BCAE}" type="pres">
      <dgm:prSet presAssocID="{0E5D347B-778A-4AEC-8824-98EE0AA66DD7}" presName="ellipse1" presStyleLbl="vennNode1" presStyleIdx="0" presStyleCnt="6">
        <dgm:presLayoutVars>
          <dgm:bulletEnabled val="1"/>
        </dgm:presLayoutVars>
      </dgm:prSet>
      <dgm:spPr/>
    </dgm:pt>
    <dgm:pt modelId="{47C7434B-91F1-4E84-AD04-4FCEF5B0DDF6}" type="pres">
      <dgm:prSet presAssocID="{0E5D347B-778A-4AEC-8824-98EE0AA66DD7}" presName="ellipse2" presStyleLbl="vennNode1" presStyleIdx="1" presStyleCnt="6">
        <dgm:presLayoutVars>
          <dgm:bulletEnabled val="1"/>
        </dgm:presLayoutVars>
      </dgm:prSet>
      <dgm:spPr/>
    </dgm:pt>
    <dgm:pt modelId="{B230D7C7-0265-4ADE-BD5E-CAFE283F7514}" type="pres">
      <dgm:prSet presAssocID="{0E5D347B-778A-4AEC-8824-98EE0AA66DD7}" presName="ellipse3" presStyleLbl="vennNode1" presStyleIdx="2" presStyleCnt="6">
        <dgm:presLayoutVars>
          <dgm:bulletEnabled val="1"/>
        </dgm:presLayoutVars>
      </dgm:prSet>
      <dgm:spPr/>
    </dgm:pt>
    <dgm:pt modelId="{8F25F6D4-64F4-4EFC-866D-C09391A56F40}" type="pres">
      <dgm:prSet presAssocID="{0E5D347B-778A-4AEC-8824-98EE0AA66DD7}" presName="ellipse4" presStyleLbl="vennNode1" presStyleIdx="3" presStyleCnt="6">
        <dgm:presLayoutVars>
          <dgm:bulletEnabled val="1"/>
        </dgm:presLayoutVars>
      </dgm:prSet>
      <dgm:spPr/>
    </dgm:pt>
    <dgm:pt modelId="{B44ADA89-0423-42BF-8B22-FD4F7D61BAD0}" type="pres">
      <dgm:prSet presAssocID="{0E5D347B-778A-4AEC-8824-98EE0AA66DD7}" presName="ellipse5" presStyleLbl="vennNode1" presStyleIdx="4" presStyleCnt="6">
        <dgm:presLayoutVars>
          <dgm:bulletEnabled val="1"/>
        </dgm:presLayoutVars>
      </dgm:prSet>
      <dgm:spPr/>
    </dgm:pt>
    <dgm:pt modelId="{27993249-9BA9-4441-A677-B6BB338A4321}" type="pres">
      <dgm:prSet presAssocID="{0E5D347B-778A-4AEC-8824-98EE0AA66DD7}" presName="ellipse6" presStyleLbl="vennNode1" presStyleIdx="5" presStyleCnt="6">
        <dgm:presLayoutVars>
          <dgm:bulletEnabled val="1"/>
        </dgm:presLayoutVars>
      </dgm:prSet>
      <dgm:spPr/>
    </dgm:pt>
  </dgm:ptLst>
  <dgm:cxnLst>
    <dgm:cxn modelId="{78549807-2C7E-4255-9083-F8BA632D5CFD}" type="presOf" srcId="{8748ECA0-2577-46CF-A8C5-2233C75945BC}" destId="{27993249-9BA9-4441-A677-B6BB338A4321}" srcOrd="0" destOrd="0" presId="urn:microsoft.com/office/officeart/2005/8/layout/rings+Icon"/>
    <dgm:cxn modelId="{4DF00D2A-5362-4CEA-A33A-B5280E6590DB}" srcId="{0E5D347B-778A-4AEC-8824-98EE0AA66DD7}" destId="{8D93D9D4-3F9A-436E-A9AE-37663CDFB96D}" srcOrd="4" destOrd="0" parTransId="{04E0D2DB-A86C-434A-9ADF-61C7270B674F}" sibTransId="{A65743D8-BBE0-4CD1-88FD-1F8F712CAE5D}"/>
    <dgm:cxn modelId="{ED7C983D-1BFF-464D-9438-F54E0CD2C443}" type="presOf" srcId="{0E5D347B-778A-4AEC-8824-98EE0AA66DD7}" destId="{EC5F0BC5-0DFD-44EB-A1E7-2CF4066FC74D}" srcOrd="0" destOrd="0" presId="urn:microsoft.com/office/officeart/2005/8/layout/rings+Icon"/>
    <dgm:cxn modelId="{55898447-0881-4660-85BE-E67999C74AD0}" type="presOf" srcId="{18235012-14D8-4774-BB78-C3A616064BAD}" destId="{8F25F6D4-64F4-4EFC-866D-C09391A56F40}" srcOrd="0" destOrd="0" presId="urn:microsoft.com/office/officeart/2005/8/layout/rings+Icon"/>
    <dgm:cxn modelId="{C4C5576E-C96D-4297-A7F4-90D34BE72A86}" srcId="{0E5D347B-778A-4AEC-8824-98EE0AA66DD7}" destId="{3782B5B6-586E-4EA3-8AD7-B99365362D0D}" srcOrd="1" destOrd="0" parTransId="{D21C3722-C878-4912-9001-D4B15E7136C7}" sibTransId="{07730383-0A9A-466A-9BF6-2035360667D6}"/>
    <dgm:cxn modelId="{5D4B7B75-D629-4C8A-8E9E-E1532ECCB690}" type="presOf" srcId="{7224D2E2-6188-4FB8-BEFA-E5ABCA03FD4C}" destId="{90F5B68A-99D5-4AB2-8674-37A97FF3BCAE}" srcOrd="0" destOrd="0" presId="urn:microsoft.com/office/officeart/2005/8/layout/rings+Icon"/>
    <dgm:cxn modelId="{3D9A7C97-BADB-4905-B46C-F55E04D1A050}" srcId="{0E5D347B-778A-4AEC-8824-98EE0AA66DD7}" destId="{8748ECA0-2577-46CF-A8C5-2233C75945BC}" srcOrd="5" destOrd="0" parTransId="{79546EBF-5986-4A0B-9BA3-2FC9DDAB7D95}" sibTransId="{A19F3C6E-F86E-4654-BA43-1D15590AE1ED}"/>
    <dgm:cxn modelId="{19A5BC9A-B19B-4D71-B619-357D6A063869}" srcId="{0E5D347B-778A-4AEC-8824-98EE0AA66DD7}" destId="{7224D2E2-6188-4FB8-BEFA-E5ABCA03FD4C}" srcOrd="0" destOrd="0" parTransId="{D6DC756B-7129-4FBE-A6AF-4EFA0012B3DA}" sibTransId="{D614D602-6796-431A-BC30-111EB2D21DD5}"/>
    <dgm:cxn modelId="{01CF06A4-25C2-4CEB-8167-51783C2A08F7}" type="presOf" srcId="{3782B5B6-586E-4EA3-8AD7-B99365362D0D}" destId="{47C7434B-91F1-4E84-AD04-4FCEF5B0DDF6}" srcOrd="0" destOrd="0" presId="urn:microsoft.com/office/officeart/2005/8/layout/rings+Icon"/>
    <dgm:cxn modelId="{2D80D1C2-78B9-4A2A-A41D-CF83C75E48E6}" srcId="{0E5D347B-778A-4AEC-8824-98EE0AA66DD7}" destId="{9D84B29B-D068-47BD-A74A-86257B5180F3}" srcOrd="2" destOrd="0" parTransId="{D80865EF-D241-4EC7-ACA7-1530078C69DC}" sibTransId="{315DADC9-7D3F-4C0E-B9E3-A0A310E49651}"/>
    <dgm:cxn modelId="{5C3994C7-F9F5-401B-B7A5-823F02FEB797}" type="presOf" srcId="{9D84B29B-D068-47BD-A74A-86257B5180F3}" destId="{B230D7C7-0265-4ADE-BD5E-CAFE283F7514}" srcOrd="0" destOrd="0" presId="urn:microsoft.com/office/officeart/2005/8/layout/rings+Icon"/>
    <dgm:cxn modelId="{A4D125F3-4E1E-4AFC-9DC0-526F8AD1D3E3}" type="presOf" srcId="{8D93D9D4-3F9A-436E-A9AE-37663CDFB96D}" destId="{B44ADA89-0423-42BF-8B22-FD4F7D61BAD0}" srcOrd="0" destOrd="0" presId="urn:microsoft.com/office/officeart/2005/8/layout/rings+Icon"/>
    <dgm:cxn modelId="{661CD1FF-0F0D-4E7A-9D1F-F5B2197664A5}" srcId="{0E5D347B-778A-4AEC-8824-98EE0AA66DD7}" destId="{18235012-14D8-4774-BB78-C3A616064BAD}" srcOrd="3" destOrd="0" parTransId="{68FE736B-7701-4C1F-BC7F-9F0F2C276A30}" sibTransId="{E0ED4E08-6951-42E8-ACF4-796AD6342E38}"/>
    <dgm:cxn modelId="{6260322A-CF18-4475-B54E-A00C897D4C92}" type="presParOf" srcId="{EC5F0BC5-0DFD-44EB-A1E7-2CF4066FC74D}" destId="{90F5B68A-99D5-4AB2-8674-37A97FF3BCAE}" srcOrd="0" destOrd="0" presId="urn:microsoft.com/office/officeart/2005/8/layout/rings+Icon"/>
    <dgm:cxn modelId="{E9A7F1BE-1843-4011-87B7-48BAFBB04BB3}" type="presParOf" srcId="{EC5F0BC5-0DFD-44EB-A1E7-2CF4066FC74D}" destId="{47C7434B-91F1-4E84-AD04-4FCEF5B0DDF6}" srcOrd="1" destOrd="0" presId="urn:microsoft.com/office/officeart/2005/8/layout/rings+Icon"/>
    <dgm:cxn modelId="{B7CB782A-45AF-4FA1-A240-0E6639F0A451}" type="presParOf" srcId="{EC5F0BC5-0DFD-44EB-A1E7-2CF4066FC74D}" destId="{B230D7C7-0265-4ADE-BD5E-CAFE283F7514}" srcOrd="2" destOrd="0" presId="urn:microsoft.com/office/officeart/2005/8/layout/rings+Icon"/>
    <dgm:cxn modelId="{0FBA463C-438C-4161-B487-F6504D4505F0}" type="presParOf" srcId="{EC5F0BC5-0DFD-44EB-A1E7-2CF4066FC74D}" destId="{8F25F6D4-64F4-4EFC-866D-C09391A56F40}" srcOrd="3" destOrd="0" presId="urn:microsoft.com/office/officeart/2005/8/layout/rings+Icon"/>
    <dgm:cxn modelId="{229FD92C-98C2-4EED-9943-D34CD5B13A5E}" type="presParOf" srcId="{EC5F0BC5-0DFD-44EB-A1E7-2CF4066FC74D}" destId="{B44ADA89-0423-42BF-8B22-FD4F7D61BAD0}" srcOrd="4" destOrd="0" presId="urn:microsoft.com/office/officeart/2005/8/layout/rings+Icon"/>
    <dgm:cxn modelId="{2F04A178-0321-487F-91F6-04D4406C5675}" type="presParOf" srcId="{EC5F0BC5-0DFD-44EB-A1E7-2CF4066FC74D}" destId="{27993249-9BA9-4441-A677-B6BB338A4321}" srcOrd="5" destOrd="0" presId="urn:microsoft.com/office/officeart/2005/8/layout/rings+Icon"/>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E7AE5C8-1E5E-44AE-B430-96ED265E6258}" type="doc">
      <dgm:prSet loTypeId="urn:microsoft.com/office/officeart/2005/8/layout/rings+Icon" loCatId="officeonline" qsTypeId="urn:microsoft.com/office/officeart/2005/8/quickstyle/3d3" qsCatId="3D" csTypeId="urn:microsoft.com/office/officeart/2005/8/colors/colorful4" csCatId="colorful" phldr="1"/>
      <dgm:spPr/>
      <dgm:t>
        <a:bodyPr/>
        <a:lstStyle/>
        <a:p>
          <a:endParaRPr lang="en-US"/>
        </a:p>
      </dgm:t>
    </dgm:pt>
    <dgm:pt modelId="{8F24C80D-76F0-4AD7-B1D6-9DE583FA5717}">
      <dgm:prSet/>
      <dgm:spPr>
        <a:solidFill>
          <a:srgbClr val="C00000">
            <a:alpha val="50000"/>
          </a:srgbClr>
        </a:solidFill>
      </dgm:spPr>
      <dgm:t>
        <a:bodyPr/>
        <a:lstStyle/>
        <a:p>
          <a:pPr rtl="0"/>
          <a:r>
            <a:rPr lang="en-US" dirty="0">
              <a:solidFill>
                <a:schemeClr val="tx1"/>
              </a:solidFill>
            </a:rPr>
            <a:t>Non-sponsored allocation  typically required</a:t>
          </a:r>
        </a:p>
      </dgm:t>
    </dgm:pt>
    <dgm:pt modelId="{1B10CD1B-82FD-4F1A-AD29-87E07F86DF49}" type="parTrans" cxnId="{93E79674-48AE-4FC9-B64F-A1A4EA829BAC}">
      <dgm:prSet/>
      <dgm:spPr/>
      <dgm:t>
        <a:bodyPr/>
        <a:lstStyle/>
        <a:p>
          <a:endParaRPr lang="en-US">
            <a:solidFill>
              <a:schemeClr val="tx1"/>
            </a:solidFill>
          </a:endParaRPr>
        </a:p>
      </dgm:t>
    </dgm:pt>
    <dgm:pt modelId="{937CAB78-3AF7-4569-A88E-923598EA3434}" type="sibTrans" cxnId="{93E79674-48AE-4FC9-B64F-A1A4EA829BAC}">
      <dgm:prSet/>
      <dgm:spPr/>
      <dgm:t>
        <a:bodyPr/>
        <a:lstStyle/>
        <a:p>
          <a:endParaRPr lang="en-US">
            <a:solidFill>
              <a:schemeClr val="tx1"/>
            </a:solidFill>
          </a:endParaRPr>
        </a:p>
      </dgm:t>
    </dgm:pt>
    <dgm:pt modelId="{894B8AE5-1459-4571-8046-22271C91D3DB}">
      <dgm:prSet/>
      <dgm:spPr>
        <a:solidFill>
          <a:srgbClr val="0070C0">
            <a:alpha val="50000"/>
          </a:srgbClr>
        </a:solidFill>
      </dgm:spPr>
      <dgm:t>
        <a:bodyPr/>
        <a:lstStyle/>
        <a:p>
          <a:pPr rtl="0"/>
          <a:r>
            <a:rPr lang="en-US" dirty="0">
              <a:solidFill>
                <a:schemeClr val="tx1"/>
              </a:solidFill>
            </a:rPr>
            <a:t>Allocation of mobile units (e.g., laptops, </a:t>
          </a:r>
          <a:br>
            <a:rPr lang="en-US" dirty="0">
              <a:solidFill>
                <a:schemeClr val="tx1"/>
              </a:solidFill>
            </a:rPr>
          </a:br>
          <a:r>
            <a:rPr lang="en-US" dirty="0">
              <a:solidFill>
                <a:schemeClr val="tx1"/>
              </a:solidFill>
            </a:rPr>
            <a:t>I -pads)</a:t>
          </a:r>
        </a:p>
      </dgm:t>
    </dgm:pt>
    <dgm:pt modelId="{386EF3F8-5490-4967-BEA6-CA6B9E24E069}" type="parTrans" cxnId="{4C8AF4D0-3667-4CC0-843F-B9EC8B00AE5D}">
      <dgm:prSet/>
      <dgm:spPr/>
      <dgm:t>
        <a:bodyPr/>
        <a:lstStyle/>
        <a:p>
          <a:endParaRPr lang="en-US">
            <a:solidFill>
              <a:schemeClr val="tx1"/>
            </a:solidFill>
          </a:endParaRPr>
        </a:p>
      </dgm:t>
    </dgm:pt>
    <dgm:pt modelId="{33AE0AB3-A446-4F2B-8F82-3142792CB29C}" type="sibTrans" cxnId="{4C8AF4D0-3667-4CC0-843F-B9EC8B00AE5D}">
      <dgm:prSet/>
      <dgm:spPr/>
      <dgm:t>
        <a:bodyPr/>
        <a:lstStyle/>
        <a:p>
          <a:endParaRPr lang="en-US">
            <a:solidFill>
              <a:schemeClr val="tx1"/>
            </a:solidFill>
          </a:endParaRPr>
        </a:p>
      </dgm:t>
    </dgm:pt>
    <dgm:pt modelId="{2578E2A3-C8F6-483D-9D75-82C0F61E8A62}">
      <dgm:prSet/>
      <dgm:spPr>
        <a:solidFill>
          <a:srgbClr val="92D050">
            <a:alpha val="50000"/>
          </a:srgbClr>
        </a:solidFill>
      </dgm:spPr>
      <dgm:t>
        <a:bodyPr/>
        <a:lstStyle/>
        <a:p>
          <a:pPr rtl="0"/>
          <a:r>
            <a:rPr lang="en-US" dirty="0">
              <a:solidFill>
                <a:schemeClr val="tx1"/>
              </a:solidFill>
            </a:rPr>
            <a:t>What about  printers, etc.?</a:t>
          </a:r>
        </a:p>
      </dgm:t>
    </dgm:pt>
    <dgm:pt modelId="{6831A136-C5DE-43F4-9442-F54B0D0EBD0A}" type="parTrans" cxnId="{45EF454D-0F41-4337-AD1F-0ABDBAD07BA7}">
      <dgm:prSet/>
      <dgm:spPr/>
      <dgm:t>
        <a:bodyPr/>
        <a:lstStyle/>
        <a:p>
          <a:endParaRPr lang="en-US">
            <a:solidFill>
              <a:schemeClr val="tx1"/>
            </a:solidFill>
          </a:endParaRPr>
        </a:p>
      </dgm:t>
    </dgm:pt>
    <dgm:pt modelId="{C459FB7E-C935-4A68-B07A-CF8D582D8237}" type="sibTrans" cxnId="{45EF454D-0F41-4337-AD1F-0ABDBAD07BA7}">
      <dgm:prSet/>
      <dgm:spPr/>
      <dgm:t>
        <a:bodyPr/>
        <a:lstStyle/>
        <a:p>
          <a:endParaRPr lang="en-US">
            <a:solidFill>
              <a:schemeClr val="tx1"/>
            </a:solidFill>
          </a:endParaRPr>
        </a:p>
      </dgm:t>
    </dgm:pt>
    <dgm:pt modelId="{71DCD8B5-E422-433A-85C1-51B3CDC8DBA3}">
      <dgm:prSet/>
      <dgm:spPr>
        <a:solidFill>
          <a:srgbClr val="FFFF00">
            <a:alpha val="50000"/>
          </a:srgbClr>
        </a:solidFill>
      </dgm:spPr>
      <dgm:t>
        <a:bodyPr/>
        <a:lstStyle/>
        <a:p>
          <a:pPr rtl="0"/>
          <a:r>
            <a:rPr lang="en-US">
              <a:solidFill>
                <a:schemeClr val="tx1"/>
              </a:solidFill>
            </a:rPr>
            <a:t>When is 100% allocation appropriate?</a:t>
          </a:r>
        </a:p>
      </dgm:t>
    </dgm:pt>
    <dgm:pt modelId="{37ED8816-2874-45A0-8442-4D6F16BF895C}" type="parTrans" cxnId="{0E089B6E-2C79-4C86-BFA7-79EBF0207C7D}">
      <dgm:prSet/>
      <dgm:spPr/>
      <dgm:t>
        <a:bodyPr/>
        <a:lstStyle/>
        <a:p>
          <a:endParaRPr lang="en-US">
            <a:solidFill>
              <a:schemeClr val="tx1"/>
            </a:solidFill>
          </a:endParaRPr>
        </a:p>
      </dgm:t>
    </dgm:pt>
    <dgm:pt modelId="{ADEC46F0-621D-4CAE-9D6B-D91D1FECDF20}" type="sibTrans" cxnId="{0E089B6E-2C79-4C86-BFA7-79EBF0207C7D}">
      <dgm:prSet/>
      <dgm:spPr/>
      <dgm:t>
        <a:bodyPr/>
        <a:lstStyle/>
        <a:p>
          <a:endParaRPr lang="en-US">
            <a:solidFill>
              <a:schemeClr val="tx1"/>
            </a:solidFill>
          </a:endParaRPr>
        </a:p>
      </dgm:t>
    </dgm:pt>
    <dgm:pt modelId="{52714F1E-10E5-4A90-A561-05B957FEFAE6}">
      <dgm:prSet/>
      <dgm:spPr>
        <a:solidFill>
          <a:srgbClr val="7030A0">
            <a:alpha val="50000"/>
          </a:srgbClr>
        </a:solidFill>
      </dgm:spPr>
      <dgm:t>
        <a:bodyPr/>
        <a:lstStyle/>
        <a:p>
          <a:pPr rtl="0"/>
          <a:r>
            <a:rPr lang="en-US" dirty="0">
              <a:solidFill>
                <a:schemeClr val="tx1"/>
              </a:solidFill>
            </a:rPr>
            <a:t>What about peripherals (monitor, keyboard, etc.)?</a:t>
          </a:r>
        </a:p>
      </dgm:t>
    </dgm:pt>
    <dgm:pt modelId="{AEEB6C13-BD15-4552-95FC-6EDE64F82114}" type="parTrans" cxnId="{A56F6CB3-11F9-4E04-9BB4-871BA63D88E8}">
      <dgm:prSet/>
      <dgm:spPr/>
      <dgm:t>
        <a:bodyPr/>
        <a:lstStyle/>
        <a:p>
          <a:endParaRPr lang="en-US">
            <a:solidFill>
              <a:schemeClr val="tx1"/>
            </a:solidFill>
          </a:endParaRPr>
        </a:p>
      </dgm:t>
    </dgm:pt>
    <dgm:pt modelId="{F0EFD7FA-3DB5-4269-A7D0-FE26D427A5F1}" type="sibTrans" cxnId="{A56F6CB3-11F9-4E04-9BB4-871BA63D88E8}">
      <dgm:prSet/>
      <dgm:spPr/>
      <dgm:t>
        <a:bodyPr/>
        <a:lstStyle/>
        <a:p>
          <a:endParaRPr lang="en-US">
            <a:solidFill>
              <a:schemeClr val="tx1"/>
            </a:solidFill>
          </a:endParaRPr>
        </a:p>
      </dgm:t>
    </dgm:pt>
    <dgm:pt modelId="{D0EACF5A-4A69-4E39-B97A-3A7370EB9AD2}">
      <dgm:prSet/>
      <dgm:spPr/>
      <dgm:t>
        <a:bodyPr/>
        <a:lstStyle/>
        <a:p>
          <a:pPr rtl="0"/>
          <a:r>
            <a:rPr lang="en-US">
              <a:solidFill>
                <a:schemeClr val="tx1"/>
              </a:solidFill>
            </a:rPr>
            <a:t>Documenting quantities is critical.</a:t>
          </a:r>
        </a:p>
      </dgm:t>
    </dgm:pt>
    <dgm:pt modelId="{139AB6A8-E76E-4266-9CE4-8713CA8DC7D2}" type="parTrans" cxnId="{B390E9B9-D0D6-4C58-AA8D-69EA4B793AA6}">
      <dgm:prSet/>
      <dgm:spPr/>
      <dgm:t>
        <a:bodyPr/>
        <a:lstStyle/>
        <a:p>
          <a:endParaRPr lang="en-US">
            <a:solidFill>
              <a:schemeClr val="tx1"/>
            </a:solidFill>
          </a:endParaRPr>
        </a:p>
      </dgm:t>
    </dgm:pt>
    <dgm:pt modelId="{7638151A-ADA1-4D04-BA42-A115B2BBEB80}" type="sibTrans" cxnId="{B390E9B9-D0D6-4C58-AA8D-69EA4B793AA6}">
      <dgm:prSet/>
      <dgm:spPr/>
      <dgm:t>
        <a:bodyPr/>
        <a:lstStyle/>
        <a:p>
          <a:endParaRPr lang="en-US">
            <a:solidFill>
              <a:schemeClr val="tx1"/>
            </a:solidFill>
          </a:endParaRPr>
        </a:p>
      </dgm:t>
    </dgm:pt>
    <dgm:pt modelId="{AE98679B-CCAA-4AA8-B68B-E8868B496912}" type="pres">
      <dgm:prSet presAssocID="{DE7AE5C8-1E5E-44AE-B430-96ED265E6258}" presName="Name0" presStyleCnt="0">
        <dgm:presLayoutVars>
          <dgm:chMax val="7"/>
          <dgm:dir/>
          <dgm:resizeHandles val="exact"/>
        </dgm:presLayoutVars>
      </dgm:prSet>
      <dgm:spPr/>
    </dgm:pt>
    <dgm:pt modelId="{7897BE4D-A0D1-41DD-92F4-6F86034E998D}" type="pres">
      <dgm:prSet presAssocID="{DE7AE5C8-1E5E-44AE-B430-96ED265E6258}" presName="ellipse1" presStyleLbl="vennNode1" presStyleIdx="0" presStyleCnt="6">
        <dgm:presLayoutVars>
          <dgm:bulletEnabled val="1"/>
        </dgm:presLayoutVars>
      </dgm:prSet>
      <dgm:spPr/>
    </dgm:pt>
    <dgm:pt modelId="{2917A7CC-6F42-47A1-8A8F-9203D9C4766E}" type="pres">
      <dgm:prSet presAssocID="{DE7AE5C8-1E5E-44AE-B430-96ED265E6258}" presName="ellipse2" presStyleLbl="vennNode1" presStyleIdx="1" presStyleCnt="6">
        <dgm:presLayoutVars>
          <dgm:bulletEnabled val="1"/>
        </dgm:presLayoutVars>
      </dgm:prSet>
      <dgm:spPr/>
    </dgm:pt>
    <dgm:pt modelId="{2037560F-91B5-41D7-AE3B-CD87533423DF}" type="pres">
      <dgm:prSet presAssocID="{DE7AE5C8-1E5E-44AE-B430-96ED265E6258}" presName="ellipse3" presStyleLbl="vennNode1" presStyleIdx="2" presStyleCnt="6">
        <dgm:presLayoutVars>
          <dgm:bulletEnabled val="1"/>
        </dgm:presLayoutVars>
      </dgm:prSet>
      <dgm:spPr/>
    </dgm:pt>
    <dgm:pt modelId="{64B7364B-41F6-4864-BCDC-FE866BC87F71}" type="pres">
      <dgm:prSet presAssocID="{DE7AE5C8-1E5E-44AE-B430-96ED265E6258}" presName="ellipse4" presStyleLbl="vennNode1" presStyleIdx="3" presStyleCnt="6">
        <dgm:presLayoutVars>
          <dgm:bulletEnabled val="1"/>
        </dgm:presLayoutVars>
      </dgm:prSet>
      <dgm:spPr/>
    </dgm:pt>
    <dgm:pt modelId="{12161D41-912F-4236-97DB-7696402B5650}" type="pres">
      <dgm:prSet presAssocID="{DE7AE5C8-1E5E-44AE-B430-96ED265E6258}" presName="ellipse5" presStyleLbl="vennNode1" presStyleIdx="4" presStyleCnt="6">
        <dgm:presLayoutVars>
          <dgm:bulletEnabled val="1"/>
        </dgm:presLayoutVars>
      </dgm:prSet>
      <dgm:spPr/>
    </dgm:pt>
    <dgm:pt modelId="{F43C7F9C-0C3A-440E-B35A-F6336117235C}" type="pres">
      <dgm:prSet presAssocID="{DE7AE5C8-1E5E-44AE-B430-96ED265E6258}" presName="ellipse6" presStyleLbl="vennNode1" presStyleIdx="5" presStyleCnt="6">
        <dgm:presLayoutVars>
          <dgm:bulletEnabled val="1"/>
        </dgm:presLayoutVars>
      </dgm:prSet>
      <dgm:spPr/>
    </dgm:pt>
  </dgm:ptLst>
  <dgm:cxnLst>
    <dgm:cxn modelId="{C8E10C12-AF90-4B6E-AF0B-9262C18B5424}" type="presOf" srcId="{2578E2A3-C8F6-483D-9D75-82C0F61E8A62}" destId="{2037560F-91B5-41D7-AE3B-CD87533423DF}" srcOrd="0" destOrd="0" presId="urn:microsoft.com/office/officeart/2005/8/layout/rings+Icon"/>
    <dgm:cxn modelId="{774E9322-B019-4770-9BD5-2600EFA8A342}" type="presOf" srcId="{8F24C80D-76F0-4AD7-B1D6-9DE583FA5717}" destId="{7897BE4D-A0D1-41DD-92F4-6F86034E998D}" srcOrd="0" destOrd="0" presId="urn:microsoft.com/office/officeart/2005/8/layout/rings+Icon"/>
    <dgm:cxn modelId="{A698522D-0CD9-447A-914D-3E5EAA3403FB}" type="presOf" srcId="{894B8AE5-1459-4571-8046-22271C91D3DB}" destId="{2917A7CC-6F42-47A1-8A8F-9203D9C4766E}" srcOrd="0" destOrd="0" presId="urn:microsoft.com/office/officeart/2005/8/layout/rings+Icon"/>
    <dgm:cxn modelId="{CA955434-5FB4-4C79-982F-1FB99692AE74}" type="presOf" srcId="{DE7AE5C8-1E5E-44AE-B430-96ED265E6258}" destId="{AE98679B-CCAA-4AA8-B68B-E8868B496912}" srcOrd="0" destOrd="0" presId="urn:microsoft.com/office/officeart/2005/8/layout/rings+Icon"/>
    <dgm:cxn modelId="{B3548347-C38C-458D-81B5-8B0301C647D4}" type="presOf" srcId="{D0EACF5A-4A69-4E39-B97A-3A7370EB9AD2}" destId="{F43C7F9C-0C3A-440E-B35A-F6336117235C}" srcOrd="0" destOrd="0" presId="urn:microsoft.com/office/officeart/2005/8/layout/rings+Icon"/>
    <dgm:cxn modelId="{45EF454D-0F41-4337-AD1F-0ABDBAD07BA7}" srcId="{DE7AE5C8-1E5E-44AE-B430-96ED265E6258}" destId="{2578E2A3-C8F6-483D-9D75-82C0F61E8A62}" srcOrd="2" destOrd="0" parTransId="{6831A136-C5DE-43F4-9442-F54B0D0EBD0A}" sibTransId="{C459FB7E-C935-4A68-B07A-CF8D582D8237}"/>
    <dgm:cxn modelId="{0E089B6E-2C79-4C86-BFA7-79EBF0207C7D}" srcId="{DE7AE5C8-1E5E-44AE-B430-96ED265E6258}" destId="{71DCD8B5-E422-433A-85C1-51B3CDC8DBA3}" srcOrd="3" destOrd="0" parTransId="{37ED8816-2874-45A0-8442-4D6F16BF895C}" sibTransId="{ADEC46F0-621D-4CAE-9D6B-D91D1FECDF20}"/>
    <dgm:cxn modelId="{93E79674-48AE-4FC9-B64F-A1A4EA829BAC}" srcId="{DE7AE5C8-1E5E-44AE-B430-96ED265E6258}" destId="{8F24C80D-76F0-4AD7-B1D6-9DE583FA5717}" srcOrd="0" destOrd="0" parTransId="{1B10CD1B-82FD-4F1A-AD29-87E07F86DF49}" sibTransId="{937CAB78-3AF7-4569-A88E-923598EA3434}"/>
    <dgm:cxn modelId="{14AFD6AD-A1DF-4813-B2E0-904E3081DDC0}" type="presOf" srcId="{71DCD8B5-E422-433A-85C1-51B3CDC8DBA3}" destId="{64B7364B-41F6-4864-BCDC-FE866BC87F71}" srcOrd="0" destOrd="0" presId="urn:microsoft.com/office/officeart/2005/8/layout/rings+Icon"/>
    <dgm:cxn modelId="{A56F6CB3-11F9-4E04-9BB4-871BA63D88E8}" srcId="{DE7AE5C8-1E5E-44AE-B430-96ED265E6258}" destId="{52714F1E-10E5-4A90-A561-05B957FEFAE6}" srcOrd="4" destOrd="0" parTransId="{AEEB6C13-BD15-4552-95FC-6EDE64F82114}" sibTransId="{F0EFD7FA-3DB5-4269-A7D0-FE26D427A5F1}"/>
    <dgm:cxn modelId="{B390E9B9-D0D6-4C58-AA8D-69EA4B793AA6}" srcId="{DE7AE5C8-1E5E-44AE-B430-96ED265E6258}" destId="{D0EACF5A-4A69-4E39-B97A-3A7370EB9AD2}" srcOrd="5" destOrd="0" parTransId="{139AB6A8-E76E-4266-9CE4-8713CA8DC7D2}" sibTransId="{7638151A-ADA1-4D04-BA42-A115B2BBEB80}"/>
    <dgm:cxn modelId="{4C8AF4D0-3667-4CC0-843F-B9EC8B00AE5D}" srcId="{DE7AE5C8-1E5E-44AE-B430-96ED265E6258}" destId="{894B8AE5-1459-4571-8046-22271C91D3DB}" srcOrd="1" destOrd="0" parTransId="{386EF3F8-5490-4967-BEA6-CA6B9E24E069}" sibTransId="{33AE0AB3-A446-4F2B-8F82-3142792CB29C}"/>
    <dgm:cxn modelId="{CA0598E9-9DD1-40C6-9209-9CD74B8B7F96}" type="presOf" srcId="{52714F1E-10E5-4A90-A561-05B957FEFAE6}" destId="{12161D41-912F-4236-97DB-7696402B5650}" srcOrd="0" destOrd="0" presId="urn:microsoft.com/office/officeart/2005/8/layout/rings+Icon"/>
    <dgm:cxn modelId="{6AC5E33F-C807-419D-A53D-A60CEA77FEA3}" type="presParOf" srcId="{AE98679B-CCAA-4AA8-B68B-E8868B496912}" destId="{7897BE4D-A0D1-41DD-92F4-6F86034E998D}" srcOrd="0" destOrd="0" presId="urn:microsoft.com/office/officeart/2005/8/layout/rings+Icon"/>
    <dgm:cxn modelId="{3165F6A9-A8D3-40E8-B12C-762C24B5AD24}" type="presParOf" srcId="{AE98679B-CCAA-4AA8-B68B-E8868B496912}" destId="{2917A7CC-6F42-47A1-8A8F-9203D9C4766E}" srcOrd="1" destOrd="0" presId="urn:microsoft.com/office/officeart/2005/8/layout/rings+Icon"/>
    <dgm:cxn modelId="{AF1A54A5-7CA6-46E7-9D52-D498B8B1BFC8}" type="presParOf" srcId="{AE98679B-CCAA-4AA8-B68B-E8868B496912}" destId="{2037560F-91B5-41D7-AE3B-CD87533423DF}" srcOrd="2" destOrd="0" presId="urn:microsoft.com/office/officeart/2005/8/layout/rings+Icon"/>
    <dgm:cxn modelId="{68E4A8FC-15E8-4EFA-8F64-D683A659395D}" type="presParOf" srcId="{AE98679B-CCAA-4AA8-B68B-E8868B496912}" destId="{64B7364B-41F6-4864-BCDC-FE866BC87F71}" srcOrd="3" destOrd="0" presId="urn:microsoft.com/office/officeart/2005/8/layout/rings+Icon"/>
    <dgm:cxn modelId="{14885E9F-7754-426B-8447-E6A54EFC4E04}" type="presParOf" srcId="{AE98679B-CCAA-4AA8-B68B-E8868B496912}" destId="{12161D41-912F-4236-97DB-7696402B5650}" srcOrd="4" destOrd="0" presId="urn:microsoft.com/office/officeart/2005/8/layout/rings+Icon"/>
    <dgm:cxn modelId="{4F482D62-3114-4F2E-84C7-809FC01D472B}" type="presParOf" srcId="{AE98679B-CCAA-4AA8-B68B-E8868B496912}" destId="{F43C7F9C-0C3A-440E-B35A-F6336117235C}" srcOrd="5" destOrd="0" presId="urn:microsoft.com/office/officeart/2005/8/layout/rings+Icon"/>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F331A1-99AC-4ED8-B2D6-AEEE09D7B8E3}" type="doc">
      <dgm:prSet loTypeId="urn:microsoft.com/office/officeart/2005/8/layout/pyramid2" loCatId="list" qsTypeId="urn:microsoft.com/office/officeart/2005/8/quickstyle/3d2" qsCatId="3D" csTypeId="urn:microsoft.com/office/officeart/2005/8/colors/accent3_2" csCatId="accent3" phldr="1"/>
      <dgm:spPr/>
      <dgm:t>
        <a:bodyPr/>
        <a:lstStyle/>
        <a:p>
          <a:endParaRPr lang="en-US"/>
        </a:p>
      </dgm:t>
    </dgm:pt>
    <dgm:pt modelId="{1C1B4AD0-5878-4C83-8318-6034AD7CADAF}">
      <dgm:prSet custT="1"/>
      <dgm:spPr/>
      <dgm:t>
        <a:bodyPr/>
        <a:lstStyle/>
        <a:p>
          <a:pPr rtl="0"/>
          <a:r>
            <a:rPr lang="en-US" sz="1800" dirty="0"/>
            <a:t>Sharpies /pens</a:t>
          </a:r>
        </a:p>
      </dgm:t>
    </dgm:pt>
    <dgm:pt modelId="{F15FD585-9853-4C16-8F26-073BF11FAF88}" type="parTrans" cxnId="{76EAB26D-823A-42A6-8936-1FF1B197F4A7}">
      <dgm:prSet/>
      <dgm:spPr/>
      <dgm:t>
        <a:bodyPr/>
        <a:lstStyle/>
        <a:p>
          <a:endParaRPr lang="en-US" sz="1800"/>
        </a:p>
      </dgm:t>
    </dgm:pt>
    <dgm:pt modelId="{326C5657-4152-4243-AFDE-AEC887865033}" type="sibTrans" cxnId="{76EAB26D-823A-42A6-8936-1FF1B197F4A7}">
      <dgm:prSet/>
      <dgm:spPr/>
      <dgm:t>
        <a:bodyPr/>
        <a:lstStyle/>
        <a:p>
          <a:endParaRPr lang="en-US" sz="1800"/>
        </a:p>
      </dgm:t>
    </dgm:pt>
    <dgm:pt modelId="{23F9397F-449D-4698-8ED3-EBF64A339D05}">
      <dgm:prSet custT="1"/>
      <dgm:spPr/>
      <dgm:t>
        <a:bodyPr/>
        <a:lstStyle/>
        <a:p>
          <a:pPr rtl="0"/>
          <a:r>
            <a:rPr lang="en-US" sz="1800" dirty="0"/>
            <a:t>Staples</a:t>
          </a:r>
        </a:p>
      </dgm:t>
    </dgm:pt>
    <dgm:pt modelId="{72557DEC-D7A0-475C-A62C-24CE8AB06542}" type="parTrans" cxnId="{9DF1C815-CD40-4FFD-BCB1-BC0F9099C355}">
      <dgm:prSet/>
      <dgm:spPr/>
      <dgm:t>
        <a:bodyPr/>
        <a:lstStyle/>
        <a:p>
          <a:endParaRPr lang="en-US" sz="1800"/>
        </a:p>
      </dgm:t>
    </dgm:pt>
    <dgm:pt modelId="{CD87321E-C6AE-4C6C-B079-F388D7BB5964}" type="sibTrans" cxnId="{9DF1C815-CD40-4FFD-BCB1-BC0F9099C355}">
      <dgm:prSet/>
      <dgm:spPr/>
      <dgm:t>
        <a:bodyPr/>
        <a:lstStyle/>
        <a:p>
          <a:endParaRPr lang="en-US" sz="1800"/>
        </a:p>
      </dgm:t>
    </dgm:pt>
    <dgm:pt modelId="{C93CF316-F661-4415-9715-255D833C526D}">
      <dgm:prSet custT="1"/>
      <dgm:spPr/>
      <dgm:t>
        <a:bodyPr/>
        <a:lstStyle/>
        <a:p>
          <a:pPr rtl="0"/>
          <a:r>
            <a:rPr lang="en-US" sz="1800" dirty="0"/>
            <a:t>Sticky notes</a:t>
          </a:r>
        </a:p>
      </dgm:t>
    </dgm:pt>
    <dgm:pt modelId="{891A2521-F9E3-4AE9-876F-24C9B72B5794}" type="parTrans" cxnId="{051FE84E-75A2-4AAA-A2DA-E06138709CF3}">
      <dgm:prSet/>
      <dgm:spPr/>
      <dgm:t>
        <a:bodyPr/>
        <a:lstStyle/>
        <a:p>
          <a:endParaRPr lang="en-US" sz="1800"/>
        </a:p>
      </dgm:t>
    </dgm:pt>
    <dgm:pt modelId="{198FC609-DF05-4D16-83F2-4A6410442EAE}" type="sibTrans" cxnId="{051FE84E-75A2-4AAA-A2DA-E06138709CF3}">
      <dgm:prSet/>
      <dgm:spPr/>
      <dgm:t>
        <a:bodyPr/>
        <a:lstStyle/>
        <a:p>
          <a:endParaRPr lang="en-US" sz="1800"/>
        </a:p>
      </dgm:t>
    </dgm:pt>
    <dgm:pt modelId="{E5C0D7E0-6819-4A25-96F5-F9A31C48EF1A}">
      <dgm:prSet custT="1"/>
      <dgm:spPr/>
      <dgm:t>
        <a:bodyPr/>
        <a:lstStyle/>
        <a:p>
          <a:pPr rtl="0"/>
          <a:r>
            <a:rPr lang="en-US" sz="1800" b="1" dirty="0"/>
            <a:t>Paper *</a:t>
          </a:r>
          <a:endParaRPr lang="en-US" sz="1800" dirty="0"/>
        </a:p>
      </dgm:t>
    </dgm:pt>
    <dgm:pt modelId="{749AAFDE-32BF-43BF-B798-E9753CFB6DE8}" type="parTrans" cxnId="{9C57E383-6840-4A8B-AE20-E4333A7C6E26}">
      <dgm:prSet/>
      <dgm:spPr/>
      <dgm:t>
        <a:bodyPr/>
        <a:lstStyle/>
        <a:p>
          <a:endParaRPr lang="en-US" sz="1800"/>
        </a:p>
      </dgm:t>
    </dgm:pt>
    <dgm:pt modelId="{30D793DB-05E2-48FA-ACA4-7E4183406786}" type="sibTrans" cxnId="{9C57E383-6840-4A8B-AE20-E4333A7C6E26}">
      <dgm:prSet/>
      <dgm:spPr/>
      <dgm:t>
        <a:bodyPr/>
        <a:lstStyle/>
        <a:p>
          <a:endParaRPr lang="en-US" sz="1800"/>
        </a:p>
      </dgm:t>
    </dgm:pt>
    <dgm:pt modelId="{538861E0-1663-4355-BFC0-18836D520390}">
      <dgm:prSet custT="1"/>
      <dgm:spPr/>
      <dgm:t>
        <a:bodyPr/>
        <a:lstStyle/>
        <a:p>
          <a:pPr rtl="0"/>
          <a:r>
            <a:rPr lang="en-US" sz="1800" b="1" dirty="0"/>
            <a:t>Toner cartridges*</a:t>
          </a:r>
          <a:endParaRPr lang="en-US" sz="1800" dirty="0"/>
        </a:p>
      </dgm:t>
    </dgm:pt>
    <dgm:pt modelId="{BFC6FB90-F3D5-479E-B4FB-DDBE9A2A6D0A}" type="parTrans" cxnId="{BD7C6B11-FAF2-441E-BE7E-D621A3E6C77D}">
      <dgm:prSet/>
      <dgm:spPr/>
      <dgm:t>
        <a:bodyPr/>
        <a:lstStyle/>
        <a:p>
          <a:endParaRPr lang="en-US" sz="1800"/>
        </a:p>
      </dgm:t>
    </dgm:pt>
    <dgm:pt modelId="{26FD1E76-2EC3-4C84-B7A1-E1B697D55926}" type="sibTrans" cxnId="{BD7C6B11-FAF2-441E-BE7E-D621A3E6C77D}">
      <dgm:prSet/>
      <dgm:spPr/>
      <dgm:t>
        <a:bodyPr/>
        <a:lstStyle/>
        <a:p>
          <a:endParaRPr lang="en-US" sz="1800"/>
        </a:p>
      </dgm:t>
    </dgm:pt>
    <dgm:pt modelId="{110E66CB-265F-4BF8-A073-F79A8C10DCF5}">
      <dgm:prSet custT="1"/>
      <dgm:spPr/>
      <dgm:t>
        <a:bodyPr/>
        <a:lstStyle/>
        <a:p>
          <a:pPr rtl="0"/>
          <a:r>
            <a:rPr lang="en-US" sz="1800" b="1" dirty="0"/>
            <a:t>Printer ink *</a:t>
          </a:r>
          <a:endParaRPr lang="en-US" sz="1800" dirty="0"/>
        </a:p>
      </dgm:t>
    </dgm:pt>
    <dgm:pt modelId="{55607532-05A1-4A2C-8CAC-EA51FA9BEC3C}" type="parTrans" cxnId="{5E9E1115-AF43-4240-9DA0-91D271AF1D59}">
      <dgm:prSet/>
      <dgm:spPr/>
      <dgm:t>
        <a:bodyPr/>
        <a:lstStyle/>
        <a:p>
          <a:endParaRPr lang="en-US" sz="1800"/>
        </a:p>
      </dgm:t>
    </dgm:pt>
    <dgm:pt modelId="{54B439A9-DBEB-4FCF-8EA0-D52FABCAF2F1}" type="sibTrans" cxnId="{5E9E1115-AF43-4240-9DA0-91D271AF1D59}">
      <dgm:prSet/>
      <dgm:spPr/>
      <dgm:t>
        <a:bodyPr/>
        <a:lstStyle/>
        <a:p>
          <a:endParaRPr lang="en-US" sz="1800"/>
        </a:p>
      </dgm:t>
    </dgm:pt>
    <dgm:pt modelId="{26E13201-4C97-4FD4-9F8F-D6C3400E1F7E}">
      <dgm:prSet custT="1"/>
      <dgm:spPr/>
      <dgm:t>
        <a:bodyPr/>
        <a:lstStyle/>
        <a:p>
          <a:pPr rtl="0"/>
          <a:r>
            <a:rPr lang="en-US" sz="1800" dirty="0"/>
            <a:t>Binders</a:t>
          </a:r>
        </a:p>
      </dgm:t>
    </dgm:pt>
    <dgm:pt modelId="{2B883842-5093-4999-B8A0-F1AA3BDCE4F0}" type="parTrans" cxnId="{B0DBDF53-2A20-44A8-BF3F-12380F287937}">
      <dgm:prSet/>
      <dgm:spPr/>
      <dgm:t>
        <a:bodyPr/>
        <a:lstStyle/>
        <a:p>
          <a:endParaRPr lang="en-US" sz="1800"/>
        </a:p>
      </dgm:t>
    </dgm:pt>
    <dgm:pt modelId="{CD6A7F92-7C26-44CC-982D-76A933E8894C}" type="sibTrans" cxnId="{B0DBDF53-2A20-44A8-BF3F-12380F287937}">
      <dgm:prSet/>
      <dgm:spPr/>
      <dgm:t>
        <a:bodyPr/>
        <a:lstStyle/>
        <a:p>
          <a:endParaRPr lang="en-US" sz="1800"/>
        </a:p>
      </dgm:t>
    </dgm:pt>
    <dgm:pt modelId="{284D906D-48F8-4877-9F00-5EB5266FF99D}">
      <dgm:prSet custT="1"/>
      <dgm:spPr/>
      <dgm:t>
        <a:bodyPr/>
        <a:lstStyle/>
        <a:p>
          <a:pPr rtl="0"/>
          <a:r>
            <a:rPr lang="en-US" sz="1800" dirty="0"/>
            <a:t>Many more!</a:t>
          </a:r>
        </a:p>
      </dgm:t>
    </dgm:pt>
    <dgm:pt modelId="{9F93140E-7049-4FD1-B99D-955685421275}" type="parTrans" cxnId="{38506BA1-C20A-4E3F-A330-87DD07D6C69B}">
      <dgm:prSet/>
      <dgm:spPr/>
      <dgm:t>
        <a:bodyPr/>
        <a:lstStyle/>
        <a:p>
          <a:endParaRPr lang="en-US" sz="1800"/>
        </a:p>
      </dgm:t>
    </dgm:pt>
    <dgm:pt modelId="{200D466D-7C25-4D46-B364-467EAD6951A8}" type="sibTrans" cxnId="{38506BA1-C20A-4E3F-A330-87DD07D6C69B}">
      <dgm:prSet/>
      <dgm:spPr/>
      <dgm:t>
        <a:bodyPr/>
        <a:lstStyle/>
        <a:p>
          <a:endParaRPr lang="en-US" sz="1800"/>
        </a:p>
      </dgm:t>
    </dgm:pt>
    <dgm:pt modelId="{A40B5065-C469-4155-B098-DFE63466029C}" type="pres">
      <dgm:prSet presAssocID="{41F331A1-99AC-4ED8-B2D6-AEEE09D7B8E3}" presName="compositeShape" presStyleCnt="0">
        <dgm:presLayoutVars>
          <dgm:dir/>
          <dgm:resizeHandles/>
        </dgm:presLayoutVars>
      </dgm:prSet>
      <dgm:spPr/>
    </dgm:pt>
    <dgm:pt modelId="{2FD64E77-7317-4DA2-9122-677CFE3C243C}" type="pres">
      <dgm:prSet presAssocID="{41F331A1-99AC-4ED8-B2D6-AEEE09D7B8E3}" presName="pyramid" presStyleLbl="node1" presStyleIdx="0" presStyleCnt="1"/>
      <dgm:spPr/>
    </dgm:pt>
    <dgm:pt modelId="{3C3BE0EA-5006-468E-A83F-8CCDCE7F0DBC}" type="pres">
      <dgm:prSet presAssocID="{41F331A1-99AC-4ED8-B2D6-AEEE09D7B8E3}" presName="theList" presStyleCnt="0"/>
      <dgm:spPr/>
    </dgm:pt>
    <dgm:pt modelId="{7CAA1DC5-41E0-4253-BFAA-E6433CF08940}" type="pres">
      <dgm:prSet presAssocID="{1C1B4AD0-5878-4C83-8318-6034AD7CADAF}" presName="aNode" presStyleLbl="fgAcc1" presStyleIdx="0" presStyleCnt="8">
        <dgm:presLayoutVars>
          <dgm:bulletEnabled val="1"/>
        </dgm:presLayoutVars>
      </dgm:prSet>
      <dgm:spPr/>
    </dgm:pt>
    <dgm:pt modelId="{605AFEF8-F74C-4346-8D2A-9C17459CD0D7}" type="pres">
      <dgm:prSet presAssocID="{1C1B4AD0-5878-4C83-8318-6034AD7CADAF}" presName="aSpace" presStyleCnt="0"/>
      <dgm:spPr/>
    </dgm:pt>
    <dgm:pt modelId="{A78BD47A-FFB0-4B63-9074-B2ED59ED6226}" type="pres">
      <dgm:prSet presAssocID="{23F9397F-449D-4698-8ED3-EBF64A339D05}" presName="aNode" presStyleLbl="fgAcc1" presStyleIdx="1" presStyleCnt="8">
        <dgm:presLayoutVars>
          <dgm:bulletEnabled val="1"/>
        </dgm:presLayoutVars>
      </dgm:prSet>
      <dgm:spPr/>
    </dgm:pt>
    <dgm:pt modelId="{48B5837B-3B73-4D65-9D72-FD44B6D9F227}" type="pres">
      <dgm:prSet presAssocID="{23F9397F-449D-4698-8ED3-EBF64A339D05}" presName="aSpace" presStyleCnt="0"/>
      <dgm:spPr/>
    </dgm:pt>
    <dgm:pt modelId="{3DC5422F-15F7-47C3-90AA-80F7052545A1}" type="pres">
      <dgm:prSet presAssocID="{C93CF316-F661-4415-9715-255D833C526D}" presName="aNode" presStyleLbl="fgAcc1" presStyleIdx="2" presStyleCnt="8">
        <dgm:presLayoutVars>
          <dgm:bulletEnabled val="1"/>
        </dgm:presLayoutVars>
      </dgm:prSet>
      <dgm:spPr/>
    </dgm:pt>
    <dgm:pt modelId="{D606D354-0146-4082-8350-300A8CF1954B}" type="pres">
      <dgm:prSet presAssocID="{C93CF316-F661-4415-9715-255D833C526D}" presName="aSpace" presStyleCnt="0"/>
      <dgm:spPr/>
    </dgm:pt>
    <dgm:pt modelId="{FA5DE399-C54C-428B-966B-90B6B08195F1}" type="pres">
      <dgm:prSet presAssocID="{E5C0D7E0-6819-4A25-96F5-F9A31C48EF1A}" presName="aNode" presStyleLbl="fgAcc1" presStyleIdx="3" presStyleCnt="8">
        <dgm:presLayoutVars>
          <dgm:bulletEnabled val="1"/>
        </dgm:presLayoutVars>
      </dgm:prSet>
      <dgm:spPr/>
    </dgm:pt>
    <dgm:pt modelId="{1C02E6A0-0735-4FB1-9D15-8A1549DC4C6A}" type="pres">
      <dgm:prSet presAssocID="{E5C0D7E0-6819-4A25-96F5-F9A31C48EF1A}" presName="aSpace" presStyleCnt="0"/>
      <dgm:spPr/>
    </dgm:pt>
    <dgm:pt modelId="{4123E91C-7DC6-4288-97F3-3E1882E2FEC5}" type="pres">
      <dgm:prSet presAssocID="{538861E0-1663-4355-BFC0-18836D520390}" presName="aNode" presStyleLbl="fgAcc1" presStyleIdx="4" presStyleCnt="8">
        <dgm:presLayoutVars>
          <dgm:bulletEnabled val="1"/>
        </dgm:presLayoutVars>
      </dgm:prSet>
      <dgm:spPr/>
    </dgm:pt>
    <dgm:pt modelId="{A57BAAD8-F1D7-4541-9577-116631220348}" type="pres">
      <dgm:prSet presAssocID="{538861E0-1663-4355-BFC0-18836D520390}" presName="aSpace" presStyleCnt="0"/>
      <dgm:spPr/>
    </dgm:pt>
    <dgm:pt modelId="{73446EFB-599A-49CB-8BC1-02EAF66E8BC2}" type="pres">
      <dgm:prSet presAssocID="{110E66CB-265F-4BF8-A073-F79A8C10DCF5}" presName="aNode" presStyleLbl="fgAcc1" presStyleIdx="5" presStyleCnt="8">
        <dgm:presLayoutVars>
          <dgm:bulletEnabled val="1"/>
        </dgm:presLayoutVars>
      </dgm:prSet>
      <dgm:spPr/>
    </dgm:pt>
    <dgm:pt modelId="{91394F46-94EF-4F36-AC1C-6E1D0D03266C}" type="pres">
      <dgm:prSet presAssocID="{110E66CB-265F-4BF8-A073-F79A8C10DCF5}" presName="aSpace" presStyleCnt="0"/>
      <dgm:spPr/>
    </dgm:pt>
    <dgm:pt modelId="{22E4B309-0042-47AD-8994-501828A02B99}" type="pres">
      <dgm:prSet presAssocID="{26E13201-4C97-4FD4-9F8F-D6C3400E1F7E}" presName="aNode" presStyleLbl="fgAcc1" presStyleIdx="6" presStyleCnt="8">
        <dgm:presLayoutVars>
          <dgm:bulletEnabled val="1"/>
        </dgm:presLayoutVars>
      </dgm:prSet>
      <dgm:spPr/>
    </dgm:pt>
    <dgm:pt modelId="{EF90AA31-D722-458E-B99F-8FC919992666}" type="pres">
      <dgm:prSet presAssocID="{26E13201-4C97-4FD4-9F8F-D6C3400E1F7E}" presName="aSpace" presStyleCnt="0"/>
      <dgm:spPr/>
    </dgm:pt>
    <dgm:pt modelId="{E050EF2F-E715-4472-851F-749C335AA07B}" type="pres">
      <dgm:prSet presAssocID="{284D906D-48F8-4877-9F00-5EB5266FF99D}" presName="aNode" presStyleLbl="fgAcc1" presStyleIdx="7" presStyleCnt="8">
        <dgm:presLayoutVars>
          <dgm:bulletEnabled val="1"/>
        </dgm:presLayoutVars>
      </dgm:prSet>
      <dgm:spPr/>
    </dgm:pt>
    <dgm:pt modelId="{3C3A409B-642D-44F1-884D-6066C379D61D}" type="pres">
      <dgm:prSet presAssocID="{284D906D-48F8-4877-9F00-5EB5266FF99D}" presName="aSpace" presStyleCnt="0"/>
      <dgm:spPr/>
    </dgm:pt>
  </dgm:ptLst>
  <dgm:cxnLst>
    <dgm:cxn modelId="{6952EC08-6E72-4EBE-86ED-B363133BB71B}" type="presOf" srcId="{110E66CB-265F-4BF8-A073-F79A8C10DCF5}" destId="{73446EFB-599A-49CB-8BC1-02EAF66E8BC2}" srcOrd="0" destOrd="0" presId="urn:microsoft.com/office/officeart/2005/8/layout/pyramid2"/>
    <dgm:cxn modelId="{BD7C6B11-FAF2-441E-BE7E-D621A3E6C77D}" srcId="{41F331A1-99AC-4ED8-B2D6-AEEE09D7B8E3}" destId="{538861E0-1663-4355-BFC0-18836D520390}" srcOrd="4" destOrd="0" parTransId="{BFC6FB90-F3D5-479E-B4FB-DDBE9A2A6D0A}" sibTransId="{26FD1E76-2EC3-4C84-B7A1-E1B697D55926}"/>
    <dgm:cxn modelId="{5E9E1115-AF43-4240-9DA0-91D271AF1D59}" srcId="{41F331A1-99AC-4ED8-B2D6-AEEE09D7B8E3}" destId="{110E66CB-265F-4BF8-A073-F79A8C10DCF5}" srcOrd="5" destOrd="0" parTransId="{55607532-05A1-4A2C-8CAC-EA51FA9BEC3C}" sibTransId="{54B439A9-DBEB-4FCF-8EA0-D52FABCAF2F1}"/>
    <dgm:cxn modelId="{9DF1C815-CD40-4FFD-BCB1-BC0F9099C355}" srcId="{41F331A1-99AC-4ED8-B2D6-AEEE09D7B8E3}" destId="{23F9397F-449D-4698-8ED3-EBF64A339D05}" srcOrd="1" destOrd="0" parTransId="{72557DEC-D7A0-475C-A62C-24CE8AB06542}" sibTransId="{CD87321E-C6AE-4C6C-B079-F388D7BB5964}"/>
    <dgm:cxn modelId="{29B5A033-0CA1-4F56-BDCF-023BD943B9BF}" type="presOf" srcId="{C93CF316-F661-4415-9715-255D833C526D}" destId="{3DC5422F-15F7-47C3-90AA-80F7052545A1}" srcOrd="0" destOrd="0" presId="urn:microsoft.com/office/officeart/2005/8/layout/pyramid2"/>
    <dgm:cxn modelId="{D36B515E-6666-4F61-B77C-FDE1C6125D3E}" type="presOf" srcId="{538861E0-1663-4355-BFC0-18836D520390}" destId="{4123E91C-7DC6-4288-97F3-3E1882E2FEC5}" srcOrd="0" destOrd="0" presId="urn:microsoft.com/office/officeart/2005/8/layout/pyramid2"/>
    <dgm:cxn modelId="{8C01FF41-F523-4DED-954E-036D5FBA62B0}" type="presOf" srcId="{23F9397F-449D-4698-8ED3-EBF64A339D05}" destId="{A78BD47A-FFB0-4B63-9074-B2ED59ED6226}" srcOrd="0" destOrd="0" presId="urn:microsoft.com/office/officeart/2005/8/layout/pyramid2"/>
    <dgm:cxn modelId="{2DC21865-7838-46F7-898B-7B6A92F15A13}" type="presOf" srcId="{E5C0D7E0-6819-4A25-96F5-F9A31C48EF1A}" destId="{FA5DE399-C54C-428B-966B-90B6B08195F1}" srcOrd="0" destOrd="0" presId="urn:microsoft.com/office/officeart/2005/8/layout/pyramid2"/>
    <dgm:cxn modelId="{2B254449-EB22-4FD8-969D-C108FFA5CAA9}" type="presOf" srcId="{41F331A1-99AC-4ED8-B2D6-AEEE09D7B8E3}" destId="{A40B5065-C469-4155-B098-DFE63466029C}" srcOrd="0" destOrd="0" presId="urn:microsoft.com/office/officeart/2005/8/layout/pyramid2"/>
    <dgm:cxn modelId="{76EAB26D-823A-42A6-8936-1FF1B197F4A7}" srcId="{41F331A1-99AC-4ED8-B2D6-AEEE09D7B8E3}" destId="{1C1B4AD0-5878-4C83-8318-6034AD7CADAF}" srcOrd="0" destOrd="0" parTransId="{F15FD585-9853-4C16-8F26-073BF11FAF88}" sibTransId="{326C5657-4152-4243-AFDE-AEC887865033}"/>
    <dgm:cxn modelId="{051FE84E-75A2-4AAA-A2DA-E06138709CF3}" srcId="{41F331A1-99AC-4ED8-B2D6-AEEE09D7B8E3}" destId="{C93CF316-F661-4415-9715-255D833C526D}" srcOrd="2" destOrd="0" parTransId="{891A2521-F9E3-4AE9-876F-24C9B72B5794}" sibTransId="{198FC609-DF05-4D16-83F2-4A6410442EAE}"/>
    <dgm:cxn modelId="{B0DBDF53-2A20-44A8-BF3F-12380F287937}" srcId="{41F331A1-99AC-4ED8-B2D6-AEEE09D7B8E3}" destId="{26E13201-4C97-4FD4-9F8F-D6C3400E1F7E}" srcOrd="6" destOrd="0" parTransId="{2B883842-5093-4999-B8A0-F1AA3BDCE4F0}" sibTransId="{CD6A7F92-7C26-44CC-982D-76A933E8894C}"/>
    <dgm:cxn modelId="{9C57E383-6840-4A8B-AE20-E4333A7C6E26}" srcId="{41F331A1-99AC-4ED8-B2D6-AEEE09D7B8E3}" destId="{E5C0D7E0-6819-4A25-96F5-F9A31C48EF1A}" srcOrd="3" destOrd="0" parTransId="{749AAFDE-32BF-43BF-B798-E9753CFB6DE8}" sibTransId="{30D793DB-05E2-48FA-ACA4-7E4183406786}"/>
    <dgm:cxn modelId="{E375F29E-7331-463F-8639-5D18F367187C}" type="presOf" srcId="{26E13201-4C97-4FD4-9F8F-D6C3400E1F7E}" destId="{22E4B309-0042-47AD-8994-501828A02B99}" srcOrd="0" destOrd="0" presId="urn:microsoft.com/office/officeart/2005/8/layout/pyramid2"/>
    <dgm:cxn modelId="{38506BA1-C20A-4E3F-A330-87DD07D6C69B}" srcId="{41F331A1-99AC-4ED8-B2D6-AEEE09D7B8E3}" destId="{284D906D-48F8-4877-9F00-5EB5266FF99D}" srcOrd="7" destOrd="0" parTransId="{9F93140E-7049-4FD1-B99D-955685421275}" sibTransId="{200D466D-7C25-4D46-B364-467EAD6951A8}"/>
    <dgm:cxn modelId="{92EDC6AC-7654-4C82-B80B-AF3E8DC0AD7B}" type="presOf" srcId="{284D906D-48F8-4877-9F00-5EB5266FF99D}" destId="{E050EF2F-E715-4472-851F-749C335AA07B}" srcOrd="0" destOrd="0" presId="urn:microsoft.com/office/officeart/2005/8/layout/pyramid2"/>
    <dgm:cxn modelId="{1B73B5B7-4B66-442A-A77C-4701F2E8ED1D}" type="presOf" srcId="{1C1B4AD0-5878-4C83-8318-6034AD7CADAF}" destId="{7CAA1DC5-41E0-4253-BFAA-E6433CF08940}" srcOrd="0" destOrd="0" presId="urn:microsoft.com/office/officeart/2005/8/layout/pyramid2"/>
    <dgm:cxn modelId="{E674B6C6-8DD5-454E-8922-7AA5465F6549}" type="presParOf" srcId="{A40B5065-C469-4155-B098-DFE63466029C}" destId="{2FD64E77-7317-4DA2-9122-677CFE3C243C}" srcOrd="0" destOrd="0" presId="urn:microsoft.com/office/officeart/2005/8/layout/pyramid2"/>
    <dgm:cxn modelId="{338DCAF0-E6F5-456C-A34C-39015DBD08AB}" type="presParOf" srcId="{A40B5065-C469-4155-B098-DFE63466029C}" destId="{3C3BE0EA-5006-468E-A83F-8CCDCE7F0DBC}" srcOrd="1" destOrd="0" presId="urn:microsoft.com/office/officeart/2005/8/layout/pyramid2"/>
    <dgm:cxn modelId="{432A33F5-A843-432D-8269-47C39302E508}" type="presParOf" srcId="{3C3BE0EA-5006-468E-A83F-8CCDCE7F0DBC}" destId="{7CAA1DC5-41E0-4253-BFAA-E6433CF08940}" srcOrd="0" destOrd="0" presId="urn:microsoft.com/office/officeart/2005/8/layout/pyramid2"/>
    <dgm:cxn modelId="{8B1AD2ED-1856-403F-BFF5-E661E92AE39B}" type="presParOf" srcId="{3C3BE0EA-5006-468E-A83F-8CCDCE7F0DBC}" destId="{605AFEF8-F74C-4346-8D2A-9C17459CD0D7}" srcOrd="1" destOrd="0" presId="urn:microsoft.com/office/officeart/2005/8/layout/pyramid2"/>
    <dgm:cxn modelId="{7AA48A53-5502-4C0C-B86A-311C2792B5FE}" type="presParOf" srcId="{3C3BE0EA-5006-468E-A83F-8CCDCE7F0DBC}" destId="{A78BD47A-FFB0-4B63-9074-B2ED59ED6226}" srcOrd="2" destOrd="0" presId="urn:microsoft.com/office/officeart/2005/8/layout/pyramid2"/>
    <dgm:cxn modelId="{A814C8B0-5074-4786-AD63-3D2F11F58C07}" type="presParOf" srcId="{3C3BE0EA-5006-468E-A83F-8CCDCE7F0DBC}" destId="{48B5837B-3B73-4D65-9D72-FD44B6D9F227}" srcOrd="3" destOrd="0" presId="urn:microsoft.com/office/officeart/2005/8/layout/pyramid2"/>
    <dgm:cxn modelId="{A1C78870-C5AC-4A7B-9AAD-65E4E3D15D0D}" type="presParOf" srcId="{3C3BE0EA-5006-468E-A83F-8CCDCE7F0DBC}" destId="{3DC5422F-15F7-47C3-90AA-80F7052545A1}" srcOrd="4" destOrd="0" presId="urn:microsoft.com/office/officeart/2005/8/layout/pyramid2"/>
    <dgm:cxn modelId="{CD413E3C-347E-4297-A145-E7ECDB0EBC8D}" type="presParOf" srcId="{3C3BE0EA-5006-468E-A83F-8CCDCE7F0DBC}" destId="{D606D354-0146-4082-8350-300A8CF1954B}" srcOrd="5" destOrd="0" presId="urn:microsoft.com/office/officeart/2005/8/layout/pyramid2"/>
    <dgm:cxn modelId="{5DD2DD3A-38A1-467C-BEDC-B40D15A3F4D9}" type="presParOf" srcId="{3C3BE0EA-5006-468E-A83F-8CCDCE7F0DBC}" destId="{FA5DE399-C54C-428B-966B-90B6B08195F1}" srcOrd="6" destOrd="0" presId="urn:microsoft.com/office/officeart/2005/8/layout/pyramid2"/>
    <dgm:cxn modelId="{6D6699B5-9999-40BF-B1BE-54A420069E31}" type="presParOf" srcId="{3C3BE0EA-5006-468E-A83F-8CCDCE7F0DBC}" destId="{1C02E6A0-0735-4FB1-9D15-8A1549DC4C6A}" srcOrd="7" destOrd="0" presId="urn:microsoft.com/office/officeart/2005/8/layout/pyramid2"/>
    <dgm:cxn modelId="{1F69F973-9752-4051-896B-DE0969135F47}" type="presParOf" srcId="{3C3BE0EA-5006-468E-A83F-8CCDCE7F0DBC}" destId="{4123E91C-7DC6-4288-97F3-3E1882E2FEC5}" srcOrd="8" destOrd="0" presId="urn:microsoft.com/office/officeart/2005/8/layout/pyramid2"/>
    <dgm:cxn modelId="{0049EF49-A214-4D4C-9F93-A4E2D71D2873}" type="presParOf" srcId="{3C3BE0EA-5006-468E-A83F-8CCDCE7F0DBC}" destId="{A57BAAD8-F1D7-4541-9577-116631220348}" srcOrd="9" destOrd="0" presId="urn:microsoft.com/office/officeart/2005/8/layout/pyramid2"/>
    <dgm:cxn modelId="{EFAA847E-6B46-462C-BBF2-3573E4EF34A6}" type="presParOf" srcId="{3C3BE0EA-5006-468E-A83F-8CCDCE7F0DBC}" destId="{73446EFB-599A-49CB-8BC1-02EAF66E8BC2}" srcOrd="10" destOrd="0" presId="urn:microsoft.com/office/officeart/2005/8/layout/pyramid2"/>
    <dgm:cxn modelId="{D65B5D4C-23C7-43D8-95D3-9B486321C857}" type="presParOf" srcId="{3C3BE0EA-5006-468E-A83F-8CCDCE7F0DBC}" destId="{91394F46-94EF-4F36-AC1C-6E1D0D03266C}" srcOrd="11" destOrd="0" presId="urn:microsoft.com/office/officeart/2005/8/layout/pyramid2"/>
    <dgm:cxn modelId="{59F2CF72-ACBD-492F-B653-51F7F444A4C0}" type="presParOf" srcId="{3C3BE0EA-5006-468E-A83F-8CCDCE7F0DBC}" destId="{22E4B309-0042-47AD-8994-501828A02B99}" srcOrd="12" destOrd="0" presId="urn:microsoft.com/office/officeart/2005/8/layout/pyramid2"/>
    <dgm:cxn modelId="{AA146B83-FD3F-47CC-8103-E91285FE89C4}" type="presParOf" srcId="{3C3BE0EA-5006-468E-A83F-8CCDCE7F0DBC}" destId="{EF90AA31-D722-458E-B99F-8FC919992666}" srcOrd="13" destOrd="0" presId="urn:microsoft.com/office/officeart/2005/8/layout/pyramid2"/>
    <dgm:cxn modelId="{8AE23657-61CD-4AE1-AD65-6A3EE1CE1F26}" type="presParOf" srcId="{3C3BE0EA-5006-468E-A83F-8CCDCE7F0DBC}" destId="{E050EF2F-E715-4472-851F-749C335AA07B}" srcOrd="14" destOrd="0" presId="urn:microsoft.com/office/officeart/2005/8/layout/pyramid2"/>
    <dgm:cxn modelId="{5630C019-7109-4D96-AC2D-8D34EB2CBEF4}" type="presParOf" srcId="{3C3BE0EA-5006-468E-A83F-8CCDCE7F0DBC}" destId="{3C3A409B-642D-44F1-884D-6066C379D61D}" srcOrd="1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1C5C76-3D2D-4F4B-B2B3-1EDBB4A56A42}" type="doc">
      <dgm:prSet loTypeId="urn:microsoft.com/office/officeart/2005/8/layout/vList2" loCatId="list" qsTypeId="urn:microsoft.com/office/officeart/2005/8/quickstyle/3d5" qsCatId="3D" csTypeId="urn:microsoft.com/office/officeart/2005/8/colors/colorful4" csCatId="colorful" phldr="1"/>
      <dgm:spPr/>
      <dgm:t>
        <a:bodyPr/>
        <a:lstStyle/>
        <a:p>
          <a:endParaRPr lang="en-US"/>
        </a:p>
      </dgm:t>
    </dgm:pt>
    <dgm:pt modelId="{2D99026D-2B90-4729-8CDA-0FAB46203059}">
      <dgm:prSet/>
      <dgm:spPr>
        <a:solidFill>
          <a:schemeClr val="bg2">
            <a:lumMod val="50000"/>
          </a:schemeClr>
        </a:solidFill>
      </dgm:spPr>
      <dgm:t>
        <a:bodyPr/>
        <a:lstStyle/>
        <a:p>
          <a:pPr rtl="0"/>
          <a:r>
            <a:rPr lang="en-US" dirty="0"/>
            <a:t>sharpies </a:t>
          </a:r>
        </a:p>
      </dgm:t>
    </dgm:pt>
    <dgm:pt modelId="{3499DEE5-B975-4497-BCCC-6F57415A8D3B}" type="parTrans" cxnId="{308AA85C-1FDB-4543-BD5A-BE92B6FF23C9}">
      <dgm:prSet/>
      <dgm:spPr/>
      <dgm:t>
        <a:bodyPr/>
        <a:lstStyle/>
        <a:p>
          <a:endParaRPr lang="en-US"/>
        </a:p>
      </dgm:t>
    </dgm:pt>
    <dgm:pt modelId="{B030DAFB-B452-415C-B497-190CC56A21B7}" type="sibTrans" cxnId="{308AA85C-1FDB-4543-BD5A-BE92B6FF23C9}">
      <dgm:prSet/>
      <dgm:spPr/>
      <dgm:t>
        <a:bodyPr/>
        <a:lstStyle/>
        <a:p>
          <a:endParaRPr lang="en-US"/>
        </a:p>
      </dgm:t>
    </dgm:pt>
    <dgm:pt modelId="{B7AEA55E-0763-4A6F-90E0-1A07E77C2E82}">
      <dgm:prSet/>
      <dgm:spPr>
        <a:solidFill>
          <a:schemeClr val="bg2">
            <a:lumMod val="75000"/>
          </a:schemeClr>
        </a:solidFill>
      </dgm:spPr>
      <dgm:t>
        <a:bodyPr/>
        <a:lstStyle/>
        <a:p>
          <a:pPr rtl="0"/>
          <a:r>
            <a:rPr lang="en-US"/>
            <a:t>staples</a:t>
          </a:r>
        </a:p>
      </dgm:t>
    </dgm:pt>
    <dgm:pt modelId="{5469B01F-6658-4470-B334-9D8F4723B269}" type="parTrans" cxnId="{0709087C-2F53-4126-93B2-39CFD1CCD79C}">
      <dgm:prSet/>
      <dgm:spPr/>
      <dgm:t>
        <a:bodyPr/>
        <a:lstStyle/>
        <a:p>
          <a:endParaRPr lang="en-US"/>
        </a:p>
      </dgm:t>
    </dgm:pt>
    <dgm:pt modelId="{6627DE39-D342-47FA-BE3D-6FAC799914FC}" type="sibTrans" cxnId="{0709087C-2F53-4126-93B2-39CFD1CCD79C}">
      <dgm:prSet/>
      <dgm:spPr/>
      <dgm:t>
        <a:bodyPr/>
        <a:lstStyle/>
        <a:p>
          <a:endParaRPr lang="en-US"/>
        </a:p>
      </dgm:t>
    </dgm:pt>
    <dgm:pt modelId="{A64096FF-270A-46F0-A01A-708B1F4701B2}">
      <dgm:prSet/>
      <dgm:spPr>
        <a:solidFill>
          <a:schemeClr val="bg2">
            <a:lumMod val="60000"/>
            <a:lumOff val="40000"/>
          </a:schemeClr>
        </a:solidFill>
      </dgm:spPr>
      <dgm:t>
        <a:bodyPr/>
        <a:lstStyle/>
        <a:p>
          <a:pPr rtl="0"/>
          <a:r>
            <a:rPr lang="en-US" dirty="0"/>
            <a:t>sticky notes</a:t>
          </a:r>
        </a:p>
      </dgm:t>
    </dgm:pt>
    <dgm:pt modelId="{8DEB7C9A-206D-438A-9869-88846BE4A8C1}" type="parTrans" cxnId="{508ED34D-A78F-467E-AA5D-89F648B751E1}">
      <dgm:prSet/>
      <dgm:spPr/>
      <dgm:t>
        <a:bodyPr/>
        <a:lstStyle/>
        <a:p>
          <a:endParaRPr lang="en-US"/>
        </a:p>
      </dgm:t>
    </dgm:pt>
    <dgm:pt modelId="{8D7D5815-966D-40D7-89AB-01150F5DC74B}" type="sibTrans" cxnId="{508ED34D-A78F-467E-AA5D-89F648B751E1}">
      <dgm:prSet/>
      <dgm:spPr/>
      <dgm:t>
        <a:bodyPr/>
        <a:lstStyle/>
        <a:p>
          <a:endParaRPr lang="en-US"/>
        </a:p>
      </dgm:t>
    </dgm:pt>
    <dgm:pt modelId="{61C18EBD-82FC-4BCC-B899-2ECF96F68D34}">
      <dgm:prSet/>
      <dgm:spPr>
        <a:solidFill>
          <a:schemeClr val="bg2">
            <a:lumMod val="40000"/>
            <a:lumOff val="60000"/>
          </a:schemeClr>
        </a:solidFill>
      </dgm:spPr>
      <dgm:t>
        <a:bodyPr/>
        <a:lstStyle/>
        <a:p>
          <a:pPr rtl="0"/>
          <a:r>
            <a:rPr lang="en-US" b="1" dirty="0"/>
            <a:t>paper</a:t>
          </a:r>
          <a:endParaRPr lang="en-US" dirty="0"/>
        </a:p>
      </dgm:t>
    </dgm:pt>
    <dgm:pt modelId="{563E8CB0-B59C-474F-9283-87A47C5336F7}" type="parTrans" cxnId="{970D88FC-56B9-445D-8DC9-E2BC1958A8FF}">
      <dgm:prSet/>
      <dgm:spPr/>
      <dgm:t>
        <a:bodyPr/>
        <a:lstStyle/>
        <a:p>
          <a:endParaRPr lang="en-US"/>
        </a:p>
      </dgm:t>
    </dgm:pt>
    <dgm:pt modelId="{E2929F1D-EFB1-42D6-89E1-80C27A543A0F}" type="sibTrans" cxnId="{970D88FC-56B9-445D-8DC9-E2BC1958A8FF}">
      <dgm:prSet/>
      <dgm:spPr/>
      <dgm:t>
        <a:bodyPr/>
        <a:lstStyle/>
        <a:p>
          <a:endParaRPr lang="en-US"/>
        </a:p>
      </dgm:t>
    </dgm:pt>
    <dgm:pt modelId="{250A42D7-EDBE-497E-A2A0-9DEA5FC7E943}">
      <dgm:prSet/>
      <dgm:spPr>
        <a:solidFill>
          <a:schemeClr val="bg2">
            <a:lumMod val="20000"/>
            <a:lumOff val="80000"/>
          </a:schemeClr>
        </a:solidFill>
      </dgm:spPr>
      <dgm:t>
        <a:bodyPr/>
        <a:lstStyle/>
        <a:p>
          <a:pPr rtl="0"/>
          <a:r>
            <a:rPr lang="en-US" b="1" dirty="0"/>
            <a:t>toner cartridges</a:t>
          </a:r>
          <a:endParaRPr lang="en-US" dirty="0"/>
        </a:p>
      </dgm:t>
    </dgm:pt>
    <dgm:pt modelId="{17814F24-DE40-4E07-8BC4-84097C831FBC}" type="parTrans" cxnId="{49C54D16-611A-4144-B7F7-CEB645C35714}">
      <dgm:prSet/>
      <dgm:spPr/>
      <dgm:t>
        <a:bodyPr/>
        <a:lstStyle/>
        <a:p>
          <a:endParaRPr lang="en-US"/>
        </a:p>
      </dgm:t>
    </dgm:pt>
    <dgm:pt modelId="{A88B00FF-3F5B-427B-8BEB-76859C808809}" type="sibTrans" cxnId="{49C54D16-611A-4144-B7F7-CEB645C35714}">
      <dgm:prSet/>
      <dgm:spPr/>
      <dgm:t>
        <a:bodyPr/>
        <a:lstStyle/>
        <a:p>
          <a:endParaRPr lang="en-US"/>
        </a:p>
      </dgm:t>
    </dgm:pt>
    <dgm:pt modelId="{6E8AA2B5-0CA1-4D92-8FF0-324596A22412}">
      <dgm:prSet/>
      <dgm:spPr>
        <a:solidFill>
          <a:schemeClr val="bg2">
            <a:lumMod val="40000"/>
            <a:lumOff val="60000"/>
          </a:schemeClr>
        </a:solidFill>
      </dgm:spPr>
      <dgm:t>
        <a:bodyPr/>
        <a:lstStyle/>
        <a:p>
          <a:pPr rtl="0"/>
          <a:r>
            <a:rPr lang="en-US" b="1" dirty="0"/>
            <a:t>printer ink</a:t>
          </a:r>
          <a:endParaRPr lang="en-US" dirty="0"/>
        </a:p>
      </dgm:t>
    </dgm:pt>
    <dgm:pt modelId="{26B0255D-D5B6-48AC-BDF7-54D11E6E1D46}" type="parTrans" cxnId="{B8409024-DC1F-49A1-866C-D50B2111D415}">
      <dgm:prSet/>
      <dgm:spPr/>
      <dgm:t>
        <a:bodyPr/>
        <a:lstStyle/>
        <a:p>
          <a:endParaRPr lang="en-US"/>
        </a:p>
      </dgm:t>
    </dgm:pt>
    <dgm:pt modelId="{1DEAEDA0-CA2E-40C2-89C6-CCE2F55F9688}" type="sibTrans" cxnId="{B8409024-DC1F-49A1-866C-D50B2111D415}">
      <dgm:prSet/>
      <dgm:spPr/>
      <dgm:t>
        <a:bodyPr/>
        <a:lstStyle/>
        <a:p>
          <a:endParaRPr lang="en-US"/>
        </a:p>
      </dgm:t>
    </dgm:pt>
    <dgm:pt modelId="{2C8D5A2F-9B9B-4791-A2B0-B5AB5A65814E}">
      <dgm:prSet/>
      <dgm:spPr>
        <a:solidFill>
          <a:schemeClr val="bg2">
            <a:lumMod val="60000"/>
            <a:lumOff val="40000"/>
          </a:schemeClr>
        </a:solidFill>
      </dgm:spPr>
      <dgm:t>
        <a:bodyPr/>
        <a:lstStyle/>
        <a:p>
          <a:pPr rtl="0"/>
          <a:r>
            <a:rPr lang="en-US"/>
            <a:t>binders</a:t>
          </a:r>
        </a:p>
      </dgm:t>
    </dgm:pt>
    <dgm:pt modelId="{879889FF-70FB-46C7-A642-EE250D271397}" type="parTrans" cxnId="{DBC1DD51-B801-4556-8AC0-956CCCE5DB50}">
      <dgm:prSet/>
      <dgm:spPr/>
      <dgm:t>
        <a:bodyPr/>
        <a:lstStyle/>
        <a:p>
          <a:endParaRPr lang="en-US"/>
        </a:p>
      </dgm:t>
    </dgm:pt>
    <dgm:pt modelId="{F8137919-CC15-471E-B94F-FA9E8E1262BF}" type="sibTrans" cxnId="{DBC1DD51-B801-4556-8AC0-956CCCE5DB50}">
      <dgm:prSet/>
      <dgm:spPr/>
      <dgm:t>
        <a:bodyPr/>
        <a:lstStyle/>
        <a:p>
          <a:endParaRPr lang="en-US"/>
        </a:p>
      </dgm:t>
    </dgm:pt>
    <dgm:pt modelId="{59487538-334D-47B1-99E3-201F2745B614}">
      <dgm:prSet/>
      <dgm:spPr>
        <a:solidFill>
          <a:schemeClr val="bg2">
            <a:lumMod val="50000"/>
          </a:schemeClr>
        </a:solidFill>
      </dgm:spPr>
      <dgm:t>
        <a:bodyPr/>
        <a:lstStyle/>
        <a:p>
          <a:pPr rtl="0"/>
          <a:r>
            <a:rPr lang="en-US"/>
            <a:t>Many more!</a:t>
          </a:r>
        </a:p>
      </dgm:t>
    </dgm:pt>
    <dgm:pt modelId="{AFAEAE7B-69EC-40B2-A4C7-640249F4D4FC}" type="parTrans" cxnId="{A611C7EE-70C5-423F-BBDC-D293AF4C7C17}">
      <dgm:prSet/>
      <dgm:spPr/>
      <dgm:t>
        <a:bodyPr/>
        <a:lstStyle/>
        <a:p>
          <a:endParaRPr lang="en-US"/>
        </a:p>
      </dgm:t>
    </dgm:pt>
    <dgm:pt modelId="{41E96280-5EAB-4E9F-9A2D-5F8ED93F06D9}" type="sibTrans" cxnId="{A611C7EE-70C5-423F-BBDC-D293AF4C7C17}">
      <dgm:prSet/>
      <dgm:spPr/>
      <dgm:t>
        <a:bodyPr/>
        <a:lstStyle/>
        <a:p>
          <a:endParaRPr lang="en-US"/>
        </a:p>
      </dgm:t>
    </dgm:pt>
    <dgm:pt modelId="{052DB57B-59D9-4152-B0B0-782147533B28}" type="pres">
      <dgm:prSet presAssocID="{551C5C76-3D2D-4F4B-B2B3-1EDBB4A56A42}" presName="linear" presStyleCnt="0">
        <dgm:presLayoutVars>
          <dgm:animLvl val="lvl"/>
          <dgm:resizeHandles val="exact"/>
        </dgm:presLayoutVars>
      </dgm:prSet>
      <dgm:spPr/>
    </dgm:pt>
    <dgm:pt modelId="{DB29B005-C2BC-41C2-A3FE-16A4B75B1001}" type="pres">
      <dgm:prSet presAssocID="{2D99026D-2B90-4729-8CDA-0FAB46203059}" presName="parentText" presStyleLbl="node1" presStyleIdx="0" presStyleCnt="8">
        <dgm:presLayoutVars>
          <dgm:chMax val="0"/>
          <dgm:bulletEnabled val="1"/>
        </dgm:presLayoutVars>
      </dgm:prSet>
      <dgm:spPr/>
    </dgm:pt>
    <dgm:pt modelId="{8EE4B324-819B-4595-ABBE-E5244B0C66A4}" type="pres">
      <dgm:prSet presAssocID="{B030DAFB-B452-415C-B497-190CC56A21B7}" presName="spacer" presStyleCnt="0"/>
      <dgm:spPr/>
    </dgm:pt>
    <dgm:pt modelId="{78BC0453-E08A-45F6-B879-EAEEC9A4C333}" type="pres">
      <dgm:prSet presAssocID="{B7AEA55E-0763-4A6F-90E0-1A07E77C2E82}" presName="parentText" presStyleLbl="node1" presStyleIdx="1" presStyleCnt="8">
        <dgm:presLayoutVars>
          <dgm:chMax val="0"/>
          <dgm:bulletEnabled val="1"/>
        </dgm:presLayoutVars>
      </dgm:prSet>
      <dgm:spPr/>
    </dgm:pt>
    <dgm:pt modelId="{79128713-40B6-44F9-9CCC-46EDC5122ACE}" type="pres">
      <dgm:prSet presAssocID="{6627DE39-D342-47FA-BE3D-6FAC799914FC}" presName="spacer" presStyleCnt="0"/>
      <dgm:spPr/>
    </dgm:pt>
    <dgm:pt modelId="{F67028A2-6533-4E4A-815D-37D7F1FBA2BD}" type="pres">
      <dgm:prSet presAssocID="{A64096FF-270A-46F0-A01A-708B1F4701B2}" presName="parentText" presStyleLbl="node1" presStyleIdx="2" presStyleCnt="8">
        <dgm:presLayoutVars>
          <dgm:chMax val="0"/>
          <dgm:bulletEnabled val="1"/>
        </dgm:presLayoutVars>
      </dgm:prSet>
      <dgm:spPr/>
    </dgm:pt>
    <dgm:pt modelId="{7F6C52F4-29AA-4037-95D4-34F0DD205C90}" type="pres">
      <dgm:prSet presAssocID="{8D7D5815-966D-40D7-89AB-01150F5DC74B}" presName="spacer" presStyleCnt="0"/>
      <dgm:spPr/>
    </dgm:pt>
    <dgm:pt modelId="{9DD25EFD-C824-4279-A61F-D99874B2B1C6}" type="pres">
      <dgm:prSet presAssocID="{61C18EBD-82FC-4BCC-B899-2ECF96F68D34}" presName="parentText" presStyleLbl="node1" presStyleIdx="3" presStyleCnt="8">
        <dgm:presLayoutVars>
          <dgm:chMax val="0"/>
          <dgm:bulletEnabled val="1"/>
        </dgm:presLayoutVars>
      </dgm:prSet>
      <dgm:spPr/>
    </dgm:pt>
    <dgm:pt modelId="{2A8299DE-FBCB-4AB6-807A-C8708374D6AC}" type="pres">
      <dgm:prSet presAssocID="{E2929F1D-EFB1-42D6-89E1-80C27A543A0F}" presName="spacer" presStyleCnt="0"/>
      <dgm:spPr/>
    </dgm:pt>
    <dgm:pt modelId="{B317387A-04B7-44F9-A0CD-A3733E922DDC}" type="pres">
      <dgm:prSet presAssocID="{250A42D7-EDBE-497E-A2A0-9DEA5FC7E943}" presName="parentText" presStyleLbl="node1" presStyleIdx="4" presStyleCnt="8">
        <dgm:presLayoutVars>
          <dgm:chMax val="0"/>
          <dgm:bulletEnabled val="1"/>
        </dgm:presLayoutVars>
      </dgm:prSet>
      <dgm:spPr/>
    </dgm:pt>
    <dgm:pt modelId="{2D93FBE0-B180-45EF-A907-7D18AD3774F3}" type="pres">
      <dgm:prSet presAssocID="{A88B00FF-3F5B-427B-8BEB-76859C808809}" presName="spacer" presStyleCnt="0"/>
      <dgm:spPr/>
    </dgm:pt>
    <dgm:pt modelId="{F5E929D0-07C1-48CC-9CA1-D605212F5A7E}" type="pres">
      <dgm:prSet presAssocID="{6E8AA2B5-0CA1-4D92-8FF0-324596A22412}" presName="parentText" presStyleLbl="node1" presStyleIdx="5" presStyleCnt="8">
        <dgm:presLayoutVars>
          <dgm:chMax val="0"/>
          <dgm:bulletEnabled val="1"/>
        </dgm:presLayoutVars>
      </dgm:prSet>
      <dgm:spPr/>
    </dgm:pt>
    <dgm:pt modelId="{2399A533-2E44-481E-9059-74C2DCF73CAE}" type="pres">
      <dgm:prSet presAssocID="{1DEAEDA0-CA2E-40C2-89C6-CCE2F55F9688}" presName="spacer" presStyleCnt="0"/>
      <dgm:spPr/>
    </dgm:pt>
    <dgm:pt modelId="{E5508ECC-44FB-433F-8645-68673CBFCEDE}" type="pres">
      <dgm:prSet presAssocID="{2C8D5A2F-9B9B-4791-A2B0-B5AB5A65814E}" presName="parentText" presStyleLbl="node1" presStyleIdx="6" presStyleCnt="8">
        <dgm:presLayoutVars>
          <dgm:chMax val="0"/>
          <dgm:bulletEnabled val="1"/>
        </dgm:presLayoutVars>
      </dgm:prSet>
      <dgm:spPr/>
    </dgm:pt>
    <dgm:pt modelId="{5905FD4C-BAEB-45E2-9B4F-8D69E325C5ED}" type="pres">
      <dgm:prSet presAssocID="{F8137919-CC15-471E-B94F-FA9E8E1262BF}" presName="spacer" presStyleCnt="0"/>
      <dgm:spPr/>
    </dgm:pt>
    <dgm:pt modelId="{23D478A3-6D41-4A0D-8D66-1487B204353C}" type="pres">
      <dgm:prSet presAssocID="{59487538-334D-47B1-99E3-201F2745B614}" presName="parentText" presStyleLbl="node1" presStyleIdx="7" presStyleCnt="8">
        <dgm:presLayoutVars>
          <dgm:chMax val="0"/>
          <dgm:bulletEnabled val="1"/>
        </dgm:presLayoutVars>
      </dgm:prSet>
      <dgm:spPr/>
    </dgm:pt>
  </dgm:ptLst>
  <dgm:cxnLst>
    <dgm:cxn modelId="{49C54D16-611A-4144-B7F7-CEB645C35714}" srcId="{551C5C76-3D2D-4F4B-B2B3-1EDBB4A56A42}" destId="{250A42D7-EDBE-497E-A2A0-9DEA5FC7E943}" srcOrd="4" destOrd="0" parTransId="{17814F24-DE40-4E07-8BC4-84097C831FBC}" sibTransId="{A88B00FF-3F5B-427B-8BEB-76859C808809}"/>
    <dgm:cxn modelId="{839C8A21-A68D-4088-A588-D150B3A900AD}" type="presOf" srcId="{551C5C76-3D2D-4F4B-B2B3-1EDBB4A56A42}" destId="{052DB57B-59D9-4152-B0B0-782147533B28}" srcOrd="0" destOrd="0" presId="urn:microsoft.com/office/officeart/2005/8/layout/vList2"/>
    <dgm:cxn modelId="{B8409024-DC1F-49A1-866C-D50B2111D415}" srcId="{551C5C76-3D2D-4F4B-B2B3-1EDBB4A56A42}" destId="{6E8AA2B5-0CA1-4D92-8FF0-324596A22412}" srcOrd="5" destOrd="0" parTransId="{26B0255D-D5B6-48AC-BDF7-54D11E6E1D46}" sibTransId="{1DEAEDA0-CA2E-40C2-89C6-CCE2F55F9688}"/>
    <dgm:cxn modelId="{308AA85C-1FDB-4543-BD5A-BE92B6FF23C9}" srcId="{551C5C76-3D2D-4F4B-B2B3-1EDBB4A56A42}" destId="{2D99026D-2B90-4729-8CDA-0FAB46203059}" srcOrd="0" destOrd="0" parTransId="{3499DEE5-B975-4497-BCCC-6F57415A8D3B}" sibTransId="{B030DAFB-B452-415C-B497-190CC56A21B7}"/>
    <dgm:cxn modelId="{FA4D316D-BBF1-4668-87F5-2CD573E4C376}" type="presOf" srcId="{61C18EBD-82FC-4BCC-B899-2ECF96F68D34}" destId="{9DD25EFD-C824-4279-A61F-D99874B2B1C6}" srcOrd="0" destOrd="0" presId="urn:microsoft.com/office/officeart/2005/8/layout/vList2"/>
    <dgm:cxn modelId="{508ED34D-A78F-467E-AA5D-89F648B751E1}" srcId="{551C5C76-3D2D-4F4B-B2B3-1EDBB4A56A42}" destId="{A64096FF-270A-46F0-A01A-708B1F4701B2}" srcOrd="2" destOrd="0" parTransId="{8DEB7C9A-206D-438A-9869-88846BE4A8C1}" sibTransId="{8D7D5815-966D-40D7-89AB-01150F5DC74B}"/>
    <dgm:cxn modelId="{DBC1DD51-B801-4556-8AC0-956CCCE5DB50}" srcId="{551C5C76-3D2D-4F4B-B2B3-1EDBB4A56A42}" destId="{2C8D5A2F-9B9B-4791-A2B0-B5AB5A65814E}" srcOrd="6" destOrd="0" parTransId="{879889FF-70FB-46C7-A642-EE250D271397}" sibTransId="{F8137919-CC15-471E-B94F-FA9E8E1262BF}"/>
    <dgm:cxn modelId="{0709087C-2F53-4126-93B2-39CFD1CCD79C}" srcId="{551C5C76-3D2D-4F4B-B2B3-1EDBB4A56A42}" destId="{B7AEA55E-0763-4A6F-90E0-1A07E77C2E82}" srcOrd="1" destOrd="0" parTransId="{5469B01F-6658-4470-B334-9D8F4723B269}" sibTransId="{6627DE39-D342-47FA-BE3D-6FAC799914FC}"/>
    <dgm:cxn modelId="{6F7E2197-C437-4D5A-BB03-9BE676A8B857}" type="presOf" srcId="{A64096FF-270A-46F0-A01A-708B1F4701B2}" destId="{F67028A2-6533-4E4A-815D-37D7F1FBA2BD}" srcOrd="0" destOrd="0" presId="urn:microsoft.com/office/officeart/2005/8/layout/vList2"/>
    <dgm:cxn modelId="{881DD2A8-2A14-416D-9843-C684E804B4D1}" type="presOf" srcId="{2C8D5A2F-9B9B-4791-A2B0-B5AB5A65814E}" destId="{E5508ECC-44FB-433F-8645-68673CBFCEDE}" srcOrd="0" destOrd="0" presId="urn:microsoft.com/office/officeart/2005/8/layout/vList2"/>
    <dgm:cxn modelId="{22F26BC0-5963-4AA6-B516-754109BC15B4}" type="presOf" srcId="{B7AEA55E-0763-4A6F-90E0-1A07E77C2E82}" destId="{78BC0453-E08A-45F6-B879-EAEEC9A4C333}" srcOrd="0" destOrd="0" presId="urn:microsoft.com/office/officeart/2005/8/layout/vList2"/>
    <dgm:cxn modelId="{EA8557C7-803F-41CF-9078-EAE73A075DE7}" type="presOf" srcId="{59487538-334D-47B1-99E3-201F2745B614}" destId="{23D478A3-6D41-4A0D-8D66-1487B204353C}" srcOrd="0" destOrd="0" presId="urn:microsoft.com/office/officeart/2005/8/layout/vList2"/>
    <dgm:cxn modelId="{4D26FCCF-A696-440E-B5E2-13E0DA103172}" type="presOf" srcId="{2D99026D-2B90-4729-8CDA-0FAB46203059}" destId="{DB29B005-C2BC-41C2-A3FE-16A4B75B1001}" srcOrd="0" destOrd="0" presId="urn:microsoft.com/office/officeart/2005/8/layout/vList2"/>
    <dgm:cxn modelId="{3F9F89DF-9763-4C6E-8169-E70B7D575722}" type="presOf" srcId="{250A42D7-EDBE-497E-A2A0-9DEA5FC7E943}" destId="{B317387A-04B7-44F9-A0CD-A3733E922DDC}" srcOrd="0" destOrd="0" presId="urn:microsoft.com/office/officeart/2005/8/layout/vList2"/>
    <dgm:cxn modelId="{05FD5AEE-C533-4EDA-816F-36B79984C26E}" type="presOf" srcId="{6E8AA2B5-0CA1-4D92-8FF0-324596A22412}" destId="{F5E929D0-07C1-48CC-9CA1-D605212F5A7E}" srcOrd="0" destOrd="0" presId="urn:microsoft.com/office/officeart/2005/8/layout/vList2"/>
    <dgm:cxn modelId="{A611C7EE-70C5-423F-BBDC-D293AF4C7C17}" srcId="{551C5C76-3D2D-4F4B-B2B3-1EDBB4A56A42}" destId="{59487538-334D-47B1-99E3-201F2745B614}" srcOrd="7" destOrd="0" parTransId="{AFAEAE7B-69EC-40B2-A4C7-640249F4D4FC}" sibTransId="{41E96280-5EAB-4E9F-9A2D-5F8ED93F06D9}"/>
    <dgm:cxn modelId="{970D88FC-56B9-445D-8DC9-E2BC1958A8FF}" srcId="{551C5C76-3D2D-4F4B-B2B3-1EDBB4A56A42}" destId="{61C18EBD-82FC-4BCC-B899-2ECF96F68D34}" srcOrd="3" destOrd="0" parTransId="{563E8CB0-B59C-474F-9283-87A47C5336F7}" sibTransId="{E2929F1D-EFB1-42D6-89E1-80C27A543A0F}"/>
    <dgm:cxn modelId="{AE7F342D-79F8-4960-89B9-C424C25B5069}" type="presParOf" srcId="{052DB57B-59D9-4152-B0B0-782147533B28}" destId="{DB29B005-C2BC-41C2-A3FE-16A4B75B1001}" srcOrd="0" destOrd="0" presId="urn:microsoft.com/office/officeart/2005/8/layout/vList2"/>
    <dgm:cxn modelId="{A5C495B5-3A81-4DF8-9B8E-093FE15ABFA8}" type="presParOf" srcId="{052DB57B-59D9-4152-B0B0-782147533B28}" destId="{8EE4B324-819B-4595-ABBE-E5244B0C66A4}" srcOrd="1" destOrd="0" presId="urn:microsoft.com/office/officeart/2005/8/layout/vList2"/>
    <dgm:cxn modelId="{E58052DF-41F1-4625-9D5D-B7FF96A76D6F}" type="presParOf" srcId="{052DB57B-59D9-4152-B0B0-782147533B28}" destId="{78BC0453-E08A-45F6-B879-EAEEC9A4C333}" srcOrd="2" destOrd="0" presId="urn:microsoft.com/office/officeart/2005/8/layout/vList2"/>
    <dgm:cxn modelId="{4D16AA6D-6E87-4B69-8A16-E76ED86F9CCF}" type="presParOf" srcId="{052DB57B-59D9-4152-B0B0-782147533B28}" destId="{79128713-40B6-44F9-9CCC-46EDC5122ACE}" srcOrd="3" destOrd="0" presId="urn:microsoft.com/office/officeart/2005/8/layout/vList2"/>
    <dgm:cxn modelId="{6A384F89-EF42-4E28-B814-9D987656113C}" type="presParOf" srcId="{052DB57B-59D9-4152-B0B0-782147533B28}" destId="{F67028A2-6533-4E4A-815D-37D7F1FBA2BD}" srcOrd="4" destOrd="0" presId="urn:microsoft.com/office/officeart/2005/8/layout/vList2"/>
    <dgm:cxn modelId="{E2299080-5225-409A-B637-12A32248DED0}" type="presParOf" srcId="{052DB57B-59D9-4152-B0B0-782147533B28}" destId="{7F6C52F4-29AA-4037-95D4-34F0DD205C90}" srcOrd="5" destOrd="0" presId="urn:microsoft.com/office/officeart/2005/8/layout/vList2"/>
    <dgm:cxn modelId="{205A08C1-53F9-4A94-AA73-11E800DA1C1C}" type="presParOf" srcId="{052DB57B-59D9-4152-B0B0-782147533B28}" destId="{9DD25EFD-C824-4279-A61F-D99874B2B1C6}" srcOrd="6" destOrd="0" presId="urn:microsoft.com/office/officeart/2005/8/layout/vList2"/>
    <dgm:cxn modelId="{A5F25E15-3D39-4584-9725-30F331FF87A8}" type="presParOf" srcId="{052DB57B-59D9-4152-B0B0-782147533B28}" destId="{2A8299DE-FBCB-4AB6-807A-C8708374D6AC}" srcOrd="7" destOrd="0" presId="urn:microsoft.com/office/officeart/2005/8/layout/vList2"/>
    <dgm:cxn modelId="{41903C8C-FAD1-4169-AE5B-693B02D0E39F}" type="presParOf" srcId="{052DB57B-59D9-4152-B0B0-782147533B28}" destId="{B317387A-04B7-44F9-A0CD-A3733E922DDC}" srcOrd="8" destOrd="0" presId="urn:microsoft.com/office/officeart/2005/8/layout/vList2"/>
    <dgm:cxn modelId="{F4CDC6E4-7D47-443B-87CC-1ED0FB8D7577}" type="presParOf" srcId="{052DB57B-59D9-4152-B0B0-782147533B28}" destId="{2D93FBE0-B180-45EF-A907-7D18AD3774F3}" srcOrd="9" destOrd="0" presId="urn:microsoft.com/office/officeart/2005/8/layout/vList2"/>
    <dgm:cxn modelId="{CBFF48F0-0A6A-4EA6-BDA7-E3B78D2F83CF}" type="presParOf" srcId="{052DB57B-59D9-4152-B0B0-782147533B28}" destId="{F5E929D0-07C1-48CC-9CA1-D605212F5A7E}" srcOrd="10" destOrd="0" presId="urn:microsoft.com/office/officeart/2005/8/layout/vList2"/>
    <dgm:cxn modelId="{553B1352-7B8A-4485-AADE-6C87D186501B}" type="presParOf" srcId="{052DB57B-59D9-4152-B0B0-782147533B28}" destId="{2399A533-2E44-481E-9059-74C2DCF73CAE}" srcOrd="11" destOrd="0" presId="urn:microsoft.com/office/officeart/2005/8/layout/vList2"/>
    <dgm:cxn modelId="{27752775-C96E-464A-AB90-CF57D458D7C1}" type="presParOf" srcId="{052DB57B-59D9-4152-B0B0-782147533B28}" destId="{E5508ECC-44FB-433F-8645-68673CBFCEDE}" srcOrd="12" destOrd="0" presId="urn:microsoft.com/office/officeart/2005/8/layout/vList2"/>
    <dgm:cxn modelId="{E9099D02-2084-4DD9-91A8-8020C396F095}" type="presParOf" srcId="{052DB57B-59D9-4152-B0B0-782147533B28}" destId="{5905FD4C-BAEB-45E2-9B4F-8D69E325C5ED}" srcOrd="13" destOrd="0" presId="urn:microsoft.com/office/officeart/2005/8/layout/vList2"/>
    <dgm:cxn modelId="{E1F7520B-9C55-4CE7-92A8-2F76BCB38E6F}" type="presParOf" srcId="{052DB57B-59D9-4152-B0B0-782147533B28}" destId="{23D478A3-6D41-4A0D-8D66-1487B204353C}" srcOrd="1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76C411-3EF0-4248-B623-FE30BB43999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7FE1BF70-4326-469D-8ED0-CE07E109B399}">
      <dgm:prSet custT="1"/>
      <dgm:spPr/>
      <dgm:t>
        <a:bodyPr/>
        <a:lstStyle/>
        <a:p>
          <a:pPr rtl="0"/>
          <a:r>
            <a:rPr lang="en-US" sz="1400" dirty="0"/>
            <a:t>Alcoholic</a:t>
          </a:r>
        </a:p>
        <a:p>
          <a:pPr rtl="0"/>
          <a:r>
            <a:rPr lang="en-US" sz="1400" dirty="0"/>
            <a:t>beverages</a:t>
          </a:r>
        </a:p>
      </dgm:t>
    </dgm:pt>
    <dgm:pt modelId="{0B98F436-46EA-4E97-965B-B221FF21B611}" type="parTrans" cxnId="{46A0B57C-5E3F-483A-9233-F744AC8DB041}">
      <dgm:prSet/>
      <dgm:spPr/>
      <dgm:t>
        <a:bodyPr/>
        <a:lstStyle/>
        <a:p>
          <a:endParaRPr lang="en-US"/>
        </a:p>
      </dgm:t>
    </dgm:pt>
    <dgm:pt modelId="{CAB0831D-FB53-4FF6-92D6-12F26B0C6A2D}" type="sibTrans" cxnId="{46A0B57C-5E3F-483A-9233-F744AC8DB041}">
      <dgm:prSet/>
      <dgm:spPr/>
      <dgm:t>
        <a:bodyPr/>
        <a:lstStyle/>
        <a:p>
          <a:endParaRPr lang="en-US"/>
        </a:p>
      </dgm:t>
    </dgm:pt>
    <dgm:pt modelId="{01831AE5-F624-40ED-A44C-470D6765D58F}">
      <dgm:prSet custT="1"/>
      <dgm:spPr/>
      <dgm:t>
        <a:bodyPr/>
        <a:lstStyle/>
        <a:p>
          <a:pPr rtl="0"/>
          <a:r>
            <a:rPr lang="en-US" sz="1400" dirty="0"/>
            <a:t>Entertain-</a:t>
          </a:r>
          <a:r>
            <a:rPr lang="en-US" sz="1400" dirty="0" err="1"/>
            <a:t>ment</a:t>
          </a:r>
          <a:r>
            <a:rPr lang="en-US" sz="1400" dirty="0"/>
            <a:t> </a:t>
          </a:r>
        </a:p>
        <a:p>
          <a:pPr rtl="0"/>
          <a:r>
            <a:rPr lang="en-US" sz="1050" dirty="0"/>
            <a:t>(lab gatherings, non-technical meetings) </a:t>
          </a:r>
        </a:p>
      </dgm:t>
    </dgm:pt>
    <dgm:pt modelId="{88F5FDFE-E70D-4B71-952D-6AE9A7927738}" type="parTrans" cxnId="{02D5D75A-FCFA-4EDA-84C6-251A4924E500}">
      <dgm:prSet/>
      <dgm:spPr/>
      <dgm:t>
        <a:bodyPr/>
        <a:lstStyle/>
        <a:p>
          <a:endParaRPr lang="en-US"/>
        </a:p>
      </dgm:t>
    </dgm:pt>
    <dgm:pt modelId="{93CAC9EE-B9E4-4C92-BD26-B86EFCA45949}" type="sibTrans" cxnId="{02D5D75A-FCFA-4EDA-84C6-251A4924E500}">
      <dgm:prSet/>
      <dgm:spPr/>
      <dgm:t>
        <a:bodyPr/>
        <a:lstStyle/>
        <a:p>
          <a:endParaRPr lang="en-US"/>
        </a:p>
      </dgm:t>
    </dgm:pt>
    <dgm:pt modelId="{D0DFD51D-0E30-45D6-B50F-CC54B5039A13}">
      <dgm:prSet custT="1"/>
      <dgm:spPr/>
      <dgm:t>
        <a:bodyPr/>
        <a:lstStyle/>
        <a:p>
          <a:pPr rtl="0"/>
          <a:r>
            <a:rPr lang="en-US" sz="1200" dirty="0"/>
            <a:t>Fines/penal-ties/fees (late payments to vendors)</a:t>
          </a:r>
        </a:p>
      </dgm:t>
    </dgm:pt>
    <dgm:pt modelId="{74B4F988-FA2A-4C90-870A-349405AB4743}" type="parTrans" cxnId="{61E25CC6-E116-4C84-9917-5F467CCA326E}">
      <dgm:prSet/>
      <dgm:spPr/>
      <dgm:t>
        <a:bodyPr/>
        <a:lstStyle/>
        <a:p>
          <a:endParaRPr lang="en-US"/>
        </a:p>
      </dgm:t>
    </dgm:pt>
    <dgm:pt modelId="{739444A0-BC1F-4C03-8049-365DC73624BC}" type="sibTrans" cxnId="{61E25CC6-E116-4C84-9917-5F467CCA326E}">
      <dgm:prSet/>
      <dgm:spPr/>
      <dgm:t>
        <a:bodyPr/>
        <a:lstStyle/>
        <a:p>
          <a:endParaRPr lang="en-US"/>
        </a:p>
      </dgm:t>
    </dgm:pt>
    <dgm:pt modelId="{D6AE59A3-5F8B-4AB0-B553-C146D13E3599}">
      <dgm:prSet custT="1"/>
      <dgm:spPr/>
      <dgm:t>
        <a:bodyPr/>
        <a:lstStyle/>
        <a:p>
          <a:pPr rtl="0"/>
          <a:r>
            <a:rPr lang="en-US" sz="1600" dirty="0"/>
            <a:t>lobbying</a:t>
          </a:r>
        </a:p>
      </dgm:t>
    </dgm:pt>
    <dgm:pt modelId="{B991BF8E-801D-499C-B041-6C8B8858C7A3}" type="parTrans" cxnId="{A7146C71-3888-4987-AD22-6A2B028AF75F}">
      <dgm:prSet/>
      <dgm:spPr/>
      <dgm:t>
        <a:bodyPr/>
        <a:lstStyle/>
        <a:p>
          <a:endParaRPr lang="en-US"/>
        </a:p>
      </dgm:t>
    </dgm:pt>
    <dgm:pt modelId="{75006611-C830-4165-8D14-0CB57DE6BD6C}" type="sibTrans" cxnId="{A7146C71-3888-4987-AD22-6A2B028AF75F}">
      <dgm:prSet/>
      <dgm:spPr/>
      <dgm:t>
        <a:bodyPr/>
        <a:lstStyle/>
        <a:p>
          <a:endParaRPr lang="en-US"/>
        </a:p>
      </dgm:t>
    </dgm:pt>
    <dgm:pt modelId="{3EEF2F88-64B8-4D1B-B1AB-29FC45E21403}">
      <dgm:prSet/>
      <dgm:spPr/>
      <dgm:t>
        <a:bodyPr/>
        <a:lstStyle/>
        <a:p>
          <a:pPr rtl="0"/>
          <a:r>
            <a:rPr lang="en-US" b="1" dirty="0">
              <a:solidFill>
                <a:srgbClr val="FF0000"/>
              </a:solidFill>
            </a:rPr>
            <a:t>losses on other sponsored projects</a:t>
          </a:r>
          <a:endParaRPr lang="en-US" dirty="0">
            <a:solidFill>
              <a:srgbClr val="FF0000"/>
            </a:solidFill>
          </a:endParaRPr>
        </a:p>
      </dgm:t>
    </dgm:pt>
    <dgm:pt modelId="{02DD92B7-3265-49C1-B753-677FFCA9914D}" type="parTrans" cxnId="{6C2602AF-6745-4C36-AFCF-D02E290EA88E}">
      <dgm:prSet/>
      <dgm:spPr/>
      <dgm:t>
        <a:bodyPr/>
        <a:lstStyle/>
        <a:p>
          <a:endParaRPr lang="en-US"/>
        </a:p>
      </dgm:t>
    </dgm:pt>
    <dgm:pt modelId="{55CA949A-7B42-4387-ACAA-A2F63723D3E9}" type="sibTrans" cxnId="{6C2602AF-6745-4C36-AFCF-D02E290EA88E}">
      <dgm:prSet/>
      <dgm:spPr/>
      <dgm:t>
        <a:bodyPr/>
        <a:lstStyle/>
        <a:p>
          <a:endParaRPr lang="en-US"/>
        </a:p>
      </dgm:t>
    </dgm:pt>
    <dgm:pt modelId="{9FBFFBEF-9813-4E60-AF9D-F9F4D7BF1516}">
      <dgm:prSet/>
      <dgm:spPr/>
      <dgm:t>
        <a:bodyPr/>
        <a:lstStyle/>
        <a:p>
          <a:pPr rtl="0"/>
          <a:r>
            <a:rPr lang="en-US"/>
            <a:t>memberships in civic, community organizations and country clubs</a:t>
          </a:r>
        </a:p>
      </dgm:t>
    </dgm:pt>
    <dgm:pt modelId="{FE376F0E-EDBD-4412-A506-76DE4D898C1D}" type="parTrans" cxnId="{436C2449-D511-438F-9DC6-5067DBA60CD7}">
      <dgm:prSet/>
      <dgm:spPr/>
      <dgm:t>
        <a:bodyPr/>
        <a:lstStyle/>
        <a:p>
          <a:endParaRPr lang="en-US"/>
        </a:p>
      </dgm:t>
    </dgm:pt>
    <dgm:pt modelId="{8EED6730-F7F0-4F1B-9400-C3F3E501F4BB}" type="sibTrans" cxnId="{436C2449-D511-438F-9DC6-5067DBA60CD7}">
      <dgm:prSet/>
      <dgm:spPr/>
      <dgm:t>
        <a:bodyPr/>
        <a:lstStyle/>
        <a:p>
          <a:endParaRPr lang="en-US"/>
        </a:p>
      </dgm:t>
    </dgm:pt>
    <dgm:pt modelId="{6B79232B-B2C1-4CC1-B755-F3EF206C00C9}">
      <dgm:prSet custT="1"/>
      <dgm:spPr/>
      <dgm:t>
        <a:bodyPr/>
        <a:lstStyle/>
        <a:p>
          <a:pPr rtl="0"/>
          <a:r>
            <a:rPr lang="en-US" sz="1600" dirty="0"/>
            <a:t>public relations</a:t>
          </a:r>
        </a:p>
      </dgm:t>
    </dgm:pt>
    <dgm:pt modelId="{E0C6CA14-0067-43C3-A97C-CB7DD6F951B4}" type="parTrans" cxnId="{1FC2F9C6-9DEE-4A8C-86BA-4D5C31F2148B}">
      <dgm:prSet/>
      <dgm:spPr/>
      <dgm:t>
        <a:bodyPr/>
        <a:lstStyle/>
        <a:p>
          <a:endParaRPr lang="en-US"/>
        </a:p>
      </dgm:t>
    </dgm:pt>
    <dgm:pt modelId="{59271A55-F0B4-4C5A-BB49-50CA7588E090}" type="sibTrans" cxnId="{1FC2F9C6-9DEE-4A8C-86BA-4D5C31F2148B}">
      <dgm:prSet/>
      <dgm:spPr/>
      <dgm:t>
        <a:bodyPr/>
        <a:lstStyle/>
        <a:p>
          <a:endParaRPr lang="en-US"/>
        </a:p>
      </dgm:t>
    </dgm:pt>
    <dgm:pt modelId="{4C9F91A3-E8E5-49BE-B7D6-4F8ADCDCDED4}" type="pres">
      <dgm:prSet presAssocID="{0676C411-3EF0-4248-B623-FE30BB43999A}" presName="Name0" presStyleCnt="0">
        <dgm:presLayoutVars>
          <dgm:dir/>
          <dgm:resizeHandles val="exact"/>
        </dgm:presLayoutVars>
      </dgm:prSet>
      <dgm:spPr/>
    </dgm:pt>
    <dgm:pt modelId="{D204D2E3-ED93-4044-B44E-4DE0EABF263F}" type="pres">
      <dgm:prSet presAssocID="{0676C411-3EF0-4248-B623-FE30BB43999A}" presName="bkgdShp" presStyleLbl="alignAccFollowNode1" presStyleIdx="0" presStyleCnt="1"/>
      <dgm:spPr/>
    </dgm:pt>
    <dgm:pt modelId="{792ABDB9-3044-49DF-B6FF-634DBEDF8FF8}" type="pres">
      <dgm:prSet presAssocID="{0676C411-3EF0-4248-B623-FE30BB43999A}" presName="linComp" presStyleCnt="0"/>
      <dgm:spPr/>
    </dgm:pt>
    <dgm:pt modelId="{38829992-B442-48ED-92E3-C14DCB03698A}" type="pres">
      <dgm:prSet presAssocID="{7FE1BF70-4326-469D-8ED0-CE07E109B399}" presName="compNode" presStyleCnt="0"/>
      <dgm:spPr/>
    </dgm:pt>
    <dgm:pt modelId="{57B2694E-ACC3-4544-B512-8D9DC6224FC7}" type="pres">
      <dgm:prSet presAssocID="{7FE1BF70-4326-469D-8ED0-CE07E109B399}" presName="node" presStyleLbl="node1" presStyleIdx="0" presStyleCnt="7">
        <dgm:presLayoutVars>
          <dgm:bulletEnabled val="1"/>
        </dgm:presLayoutVars>
      </dgm:prSet>
      <dgm:spPr/>
    </dgm:pt>
    <dgm:pt modelId="{F3AA25D6-9736-49B9-B551-A9998EF5B029}" type="pres">
      <dgm:prSet presAssocID="{7FE1BF70-4326-469D-8ED0-CE07E109B399}" presName="invisiNode" presStyleLbl="node1" presStyleIdx="0" presStyleCnt="7"/>
      <dgm:spPr/>
    </dgm:pt>
    <dgm:pt modelId="{E06F657F-F6B9-4F98-90EB-F5FD7C096D20}" type="pres">
      <dgm:prSet presAssocID="{7FE1BF70-4326-469D-8ED0-CE07E109B399}"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0" b="-40000"/>
          </a:stretch>
        </a:blipFill>
      </dgm:spPr>
    </dgm:pt>
    <dgm:pt modelId="{3A3C2AE8-3E44-4E4A-ACF5-943297168C41}" type="pres">
      <dgm:prSet presAssocID="{CAB0831D-FB53-4FF6-92D6-12F26B0C6A2D}" presName="sibTrans" presStyleLbl="sibTrans2D1" presStyleIdx="0" presStyleCnt="0"/>
      <dgm:spPr/>
    </dgm:pt>
    <dgm:pt modelId="{71A33393-B308-4CE6-AE4E-4D40B16EC7ED}" type="pres">
      <dgm:prSet presAssocID="{01831AE5-F624-40ED-A44C-470D6765D58F}" presName="compNode" presStyleCnt="0"/>
      <dgm:spPr/>
    </dgm:pt>
    <dgm:pt modelId="{6D1AE05E-3B2A-4F17-9ECC-451E0D699BE5}" type="pres">
      <dgm:prSet presAssocID="{01831AE5-F624-40ED-A44C-470D6765D58F}" presName="node" presStyleLbl="node1" presStyleIdx="1" presStyleCnt="7">
        <dgm:presLayoutVars>
          <dgm:bulletEnabled val="1"/>
        </dgm:presLayoutVars>
      </dgm:prSet>
      <dgm:spPr/>
    </dgm:pt>
    <dgm:pt modelId="{34289235-7E17-47C7-9FF8-5D964AB5CDFB}" type="pres">
      <dgm:prSet presAssocID="{01831AE5-F624-40ED-A44C-470D6765D58F}" presName="invisiNode" presStyleLbl="node1" presStyleIdx="1" presStyleCnt="7"/>
      <dgm:spPr/>
    </dgm:pt>
    <dgm:pt modelId="{2662203B-8D67-4AA6-99C9-DB5AE779474B}" type="pres">
      <dgm:prSet presAssocID="{01831AE5-F624-40ED-A44C-470D6765D58F}" presName="imagNode"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6000" b="-26000"/>
          </a:stretch>
        </a:blipFill>
      </dgm:spPr>
    </dgm:pt>
    <dgm:pt modelId="{ABC7A7DE-C226-4E6C-A327-3DA2BBBF3724}" type="pres">
      <dgm:prSet presAssocID="{93CAC9EE-B9E4-4C92-BD26-B86EFCA45949}" presName="sibTrans" presStyleLbl="sibTrans2D1" presStyleIdx="0" presStyleCnt="0"/>
      <dgm:spPr/>
    </dgm:pt>
    <dgm:pt modelId="{683763A9-DD42-4D86-A554-9A54749171C4}" type="pres">
      <dgm:prSet presAssocID="{D0DFD51D-0E30-45D6-B50F-CC54B5039A13}" presName="compNode" presStyleCnt="0"/>
      <dgm:spPr/>
    </dgm:pt>
    <dgm:pt modelId="{0873C0FD-C902-49F2-8DCD-10FD28819D8C}" type="pres">
      <dgm:prSet presAssocID="{D0DFD51D-0E30-45D6-B50F-CC54B5039A13}" presName="node" presStyleLbl="node1" presStyleIdx="2" presStyleCnt="7">
        <dgm:presLayoutVars>
          <dgm:bulletEnabled val="1"/>
        </dgm:presLayoutVars>
      </dgm:prSet>
      <dgm:spPr/>
    </dgm:pt>
    <dgm:pt modelId="{C5432217-A4E9-4430-910F-D9266028DDCA}" type="pres">
      <dgm:prSet presAssocID="{D0DFD51D-0E30-45D6-B50F-CC54B5039A13}" presName="invisiNode" presStyleLbl="node1" presStyleIdx="2" presStyleCnt="7"/>
      <dgm:spPr/>
    </dgm:pt>
    <dgm:pt modelId="{DE876753-C5C5-4A9A-851B-D2F4E989D3C5}" type="pres">
      <dgm:prSet presAssocID="{D0DFD51D-0E30-45D6-B50F-CC54B5039A13}"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pt>
    <dgm:pt modelId="{5CE4CCC8-B378-4A64-A125-F52486F8D45A}" type="pres">
      <dgm:prSet presAssocID="{739444A0-BC1F-4C03-8049-365DC73624BC}" presName="sibTrans" presStyleLbl="sibTrans2D1" presStyleIdx="0" presStyleCnt="0"/>
      <dgm:spPr/>
    </dgm:pt>
    <dgm:pt modelId="{9868CB47-ED28-4327-A0DE-727FDCBFEB24}" type="pres">
      <dgm:prSet presAssocID="{D6AE59A3-5F8B-4AB0-B553-C146D13E3599}" presName="compNode" presStyleCnt="0"/>
      <dgm:spPr/>
    </dgm:pt>
    <dgm:pt modelId="{45DC41AD-0143-4D4E-902C-18DE0D26199A}" type="pres">
      <dgm:prSet presAssocID="{D6AE59A3-5F8B-4AB0-B553-C146D13E3599}" presName="node" presStyleLbl="node1" presStyleIdx="3" presStyleCnt="7">
        <dgm:presLayoutVars>
          <dgm:bulletEnabled val="1"/>
        </dgm:presLayoutVars>
      </dgm:prSet>
      <dgm:spPr/>
    </dgm:pt>
    <dgm:pt modelId="{73F6F0B4-B17A-4BDB-A6FC-F42303FF9B7E}" type="pres">
      <dgm:prSet presAssocID="{D6AE59A3-5F8B-4AB0-B553-C146D13E3599}" presName="invisiNode" presStyleLbl="node1" presStyleIdx="3" presStyleCnt="7"/>
      <dgm:spPr/>
    </dgm:pt>
    <dgm:pt modelId="{8F48C65B-5888-4359-AE29-40C1CAD11508}" type="pres">
      <dgm:prSet presAssocID="{D6AE59A3-5F8B-4AB0-B553-C146D13E3599}"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BFD46156-0BE7-45AE-A8CE-AC26419481D3}" type="pres">
      <dgm:prSet presAssocID="{75006611-C830-4165-8D14-0CB57DE6BD6C}" presName="sibTrans" presStyleLbl="sibTrans2D1" presStyleIdx="0" presStyleCnt="0"/>
      <dgm:spPr/>
    </dgm:pt>
    <dgm:pt modelId="{1CA56EA5-3FD3-47F9-B26B-F9EDA4F88DD3}" type="pres">
      <dgm:prSet presAssocID="{3EEF2F88-64B8-4D1B-B1AB-29FC45E21403}" presName="compNode" presStyleCnt="0"/>
      <dgm:spPr/>
    </dgm:pt>
    <dgm:pt modelId="{F90E8F30-E562-487C-9511-6322EDFADA9E}" type="pres">
      <dgm:prSet presAssocID="{3EEF2F88-64B8-4D1B-B1AB-29FC45E21403}" presName="node" presStyleLbl="node1" presStyleIdx="4" presStyleCnt="7">
        <dgm:presLayoutVars>
          <dgm:bulletEnabled val="1"/>
        </dgm:presLayoutVars>
      </dgm:prSet>
      <dgm:spPr/>
    </dgm:pt>
    <dgm:pt modelId="{674E4CA3-1D50-4115-AF3F-0EFFE9B9562C}" type="pres">
      <dgm:prSet presAssocID="{3EEF2F88-64B8-4D1B-B1AB-29FC45E21403}" presName="invisiNode" presStyleLbl="node1" presStyleIdx="4" presStyleCnt="7"/>
      <dgm:spPr/>
    </dgm:pt>
    <dgm:pt modelId="{3D44923B-A63B-4F39-86D9-4B88BC54195F}" type="pres">
      <dgm:prSet presAssocID="{3EEF2F88-64B8-4D1B-B1AB-29FC45E21403}" presName="imagNode"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dgm:spPr>
    </dgm:pt>
    <dgm:pt modelId="{07FB55B4-5F13-4D1E-B755-A550A619E319}" type="pres">
      <dgm:prSet presAssocID="{55CA949A-7B42-4387-ACAA-A2F63723D3E9}" presName="sibTrans" presStyleLbl="sibTrans2D1" presStyleIdx="0" presStyleCnt="0"/>
      <dgm:spPr/>
    </dgm:pt>
    <dgm:pt modelId="{73ACD600-B0F2-4018-9B92-0F661A59F965}" type="pres">
      <dgm:prSet presAssocID="{9FBFFBEF-9813-4E60-AF9D-F9F4D7BF1516}" presName="compNode" presStyleCnt="0"/>
      <dgm:spPr/>
    </dgm:pt>
    <dgm:pt modelId="{871921DE-1669-4333-94A6-F71AEB3A10F3}" type="pres">
      <dgm:prSet presAssocID="{9FBFFBEF-9813-4E60-AF9D-F9F4D7BF1516}" presName="node" presStyleLbl="node1" presStyleIdx="5" presStyleCnt="7">
        <dgm:presLayoutVars>
          <dgm:bulletEnabled val="1"/>
        </dgm:presLayoutVars>
      </dgm:prSet>
      <dgm:spPr/>
    </dgm:pt>
    <dgm:pt modelId="{DAFE885D-736A-4E6B-8473-CA3BC42549F4}" type="pres">
      <dgm:prSet presAssocID="{9FBFFBEF-9813-4E60-AF9D-F9F4D7BF1516}" presName="invisiNode" presStyleLbl="node1" presStyleIdx="5" presStyleCnt="7"/>
      <dgm:spPr/>
    </dgm:pt>
    <dgm:pt modelId="{57BEA353-761C-42A8-B4BF-C577F65B79BD}" type="pres">
      <dgm:prSet presAssocID="{9FBFFBEF-9813-4E60-AF9D-F9F4D7BF1516}" presName="imagNode"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dgm:spPr>
    </dgm:pt>
    <dgm:pt modelId="{FC5B2079-B1B2-4420-A665-CC3AD8175749}" type="pres">
      <dgm:prSet presAssocID="{8EED6730-F7F0-4F1B-9400-C3F3E501F4BB}" presName="sibTrans" presStyleLbl="sibTrans2D1" presStyleIdx="0" presStyleCnt="0"/>
      <dgm:spPr/>
    </dgm:pt>
    <dgm:pt modelId="{934C7436-036F-4D69-9327-F6FC416BAAEE}" type="pres">
      <dgm:prSet presAssocID="{6B79232B-B2C1-4CC1-B755-F3EF206C00C9}" presName="compNode" presStyleCnt="0"/>
      <dgm:spPr/>
    </dgm:pt>
    <dgm:pt modelId="{E93CED33-DCEC-4743-AC82-710A4C7EA0D1}" type="pres">
      <dgm:prSet presAssocID="{6B79232B-B2C1-4CC1-B755-F3EF206C00C9}" presName="node" presStyleLbl="node1" presStyleIdx="6" presStyleCnt="7">
        <dgm:presLayoutVars>
          <dgm:bulletEnabled val="1"/>
        </dgm:presLayoutVars>
      </dgm:prSet>
      <dgm:spPr/>
    </dgm:pt>
    <dgm:pt modelId="{F2267D3B-5EBA-4232-B027-D9F688C1EDC6}" type="pres">
      <dgm:prSet presAssocID="{6B79232B-B2C1-4CC1-B755-F3EF206C00C9}" presName="invisiNode" presStyleLbl="node1" presStyleIdx="6" presStyleCnt="7"/>
      <dgm:spPr/>
    </dgm:pt>
    <dgm:pt modelId="{6EA713A6-B746-4A46-A010-9EA39DBC4F08}" type="pres">
      <dgm:prSet presAssocID="{6B79232B-B2C1-4CC1-B755-F3EF206C00C9}" presName="imagNode"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41000" b="-41000"/>
          </a:stretch>
        </a:blipFill>
      </dgm:spPr>
    </dgm:pt>
  </dgm:ptLst>
  <dgm:cxnLst>
    <dgm:cxn modelId="{B1087708-DD3C-4039-9D71-071D030CFF0D}" type="presOf" srcId="{3EEF2F88-64B8-4D1B-B1AB-29FC45E21403}" destId="{F90E8F30-E562-487C-9511-6322EDFADA9E}" srcOrd="0" destOrd="0" presId="urn:microsoft.com/office/officeart/2005/8/layout/pList2"/>
    <dgm:cxn modelId="{D7E8D209-1B31-4CB7-AC3B-81B3476B26B1}" type="presOf" srcId="{CAB0831D-FB53-4FF6-92D6-12F26B0C6A2D}" destId="{3A3C2AE8-3E44-4E4A-ACF5-943297168C41}" srcOrd="0" destOrd="0" presId="urn:microsoft.com/office/officeart/2005/8/layout/pList2"/>
    <dgm:cxn modelId="{D9D01D13-23FC-474A-835E-CC3AD43F0042}" type="presOf" srcId="{D6AE59A3-5F8B-4AB0-B553-C146D13E3599}" destId="{45DC41AD-0143-4D4E-902C-18DE0D26199A}" srcOrd="0" destOrd="0" presId="urn:microsoft.com/office/officeart/2005/8/layout/pList2"/>
    <dgm:cxn modelId="{7DD4F840-A23F-469E-856F-BA36EA3B1DA0}" type="presOf" srcId="{7FE1BF70-4326-469D-8ED0-CE07E109B399}" destId="{57B2694E-ACC3-4544-B512-8D9DC6224FC7}" srcOrd="0" destOrd="0" presId="urn:microsoft.com/office/officeart/2005/8/layout/pList2"/>
    <dgm:cxn modelId="{5BCBAD61-67D7-481E-B27D-338595A3B6DB}" type="presOf" srcId="{01831AE5-F624-40ED-A44C-470D6765D58F}" destId="{6D1AE05E-3B2A-4F17-9ECC-451E0D699BE5}" srcOrd="0" destOrd="0" presId="urn:microsoft.com/office/officeart/2005/8/layout/pList2"/>
    <dgm:cxn modelId="{436C2449-D511-438F-9DC6-5067DBA60CD7}" srcId="{0676C411-3EF0-4248-B623-FE30BB43999A}" destId="{9FBFFBEF-9813-4E60-AF9D-F9F4D7BF1516}" srcOrd="5" destOrd="0" parTransId="{FE376F0E-EDBD-4412-A506-76DE4D898C1D}" sibTransId="{8EED6730-F7F0-4F1B-9400-C3F3E501F4BB}"/>
    <dgm:cxn modelId="{A050334F-C560-4871-9281-7C8176DC8DB1}" type="presOf" srcId="{D0DFD51D-0E30-45D6-B50F-CC54B5039A13}" destId="{0873C0FD-C902-49F2-8DCD-10FD28819D8C}" srcOrd="0" destOrd="0" presId="urn:microsoft.com/office/officeart/2005/8/layout/pList2"/>
    <dgm:cxn modelId="{A7146C71-3888-4987-AD22-6A2B028AF75F}" srcId="{0676C411-3EF0-4248-B623-FE30BB43999A}" destId="{D6AE59A3-5F8B-4AB0-B553-C146D13E3599}" srcOrd="3" destOrd="0" parTransId="{B991BF8E-801D-499C-B041-6C8B8858C7A3}" sibTransId="{75006611-C830-4165-8D14-0CB57DE6BD6C}"/>
    <dgm:cxn modelId="{4843F078-996E-420B-B8F3-87B35DAEDBF6}" type="presOf" srcId="{75006611-C830-4165-8D14-0CB57DE6BD6C}" destId="{BFD46156-0BE7-45AE-A8CE-AC26419481D3}" srcOrd="0" destOrd="0" presId="urn:microsoft.com/office/officeart/2005/8/layout/pList2"/>
    <dgm:cxn modelId="{02D5D75A-FCFA-4EDA-84C6-251A4924E500}" srcId="{0676C411-3EF0-4248-B623-FE30BB43999A}" destId="{01831AE5-F624-40ED-A44C-470D6765D58F}" srcOrd="1" destOrd="0" parTransId="{88F5FDFE-E70D-4B71-952D-6AE9A7927738}" sibTransId="{93CAC9EE-B9E4-4C92-BD26-B86EFCA45949}"/>
    <dgm:cxn modelId="{46A0B57C-5E3F-483A-9233-F744AC8DB041}" srcId="{0676C411-3EF0-4248-B623-FE30BB43999A}" destId="{7FE1BF70-4326-469D-8ED0-CE07E109B399}" srcOrd="0" destOrd="0" parTransId="{0B98F436-46EA-4E97-965B-B221FF21B611}" sibTransId="{CAB0831D-FB53-4FF6-92D6-12F26B0C6A2D}"/>
    <dgm:cxn modelId="{CED99285-BBB6-4468-AA41-E2D71DDA189C}" type="presOf" srcId="{93CAC9EE-B9E4-4C92-BD26-B86EFCA45949}" destId="{ABC7A7DE-C226-4E6C-A327-3DA2BBBF3724}" srcOrd="0" destOrd="0" presId="urn:microsoft.com/office/officeart/2005/8/layout/pList2"/>
    <dgm:cxn modelId="{D758CF9D-62C2-4D45-A872-FF11D76398AE}" type="presOf" srcId="{9FBFFBEF-9813-4E60-AF9D-F9F4D7BF1516}" destId="{871921DE-1669-4333-94A6-F71AEB3A10F3}" srcOrd="0" destOrd="0" presId="urn:microsoft.com/office/officeart/2005/8/layout/pList2"/>
    <dgm:cxn modelId="{9FFEC2A5-0351-4690-914C-93AC6E616845}" type="presOf" srcId="{739444A0-BC1F-4C03-8049-365DC73624BC}" destId="{5CE4CCC8-B378-4A64-A125-F52486F8D45A}" srcOrd="0" destOrd="0" presId="urn:microsoft.com/office/officeart/2005/8/layout/pList2"/>
    <dgm:cxn modelId="{6C2602AF-6745-4C36-AFCF-D02E290EA88E}" srcId="{0676C411-3EF0-4248-B623-FE30BB43999A}" destId="{3EEF2F88-64B8-4D1B-B1AB-29FC45E21403}" srcOrd="4" destOrd="0" parTransId="{02DD92B7-3265-49C1-B753-677FFCA9914D}" sibTransId="{55CA949A-7B42-4387-ACAA-A2F63723D3E9}"/>
    <dgm:cxn modelId="{4669F3B9-5320-487F-986C-8B9BA54FFCCA}" type="presOf" srcId="{6B79232B-B2C1-4CC1-B755-F3EF206C00C9}" destId="{E93CED33-DCEC-4743-AC82-710A4C7EA0D1}" srcOrd="0" destOrd="0" presId="urn:microsoft.com/office/officeart/2005/8/layout/pList2"/>
    <dgm:cxn modelId="{553061C0-5986-4400-B8D9-90A11BCB056A}" type="presOf" srcId="{8EED6730-F7F0-4F1B-9400-C3F3E501F4BB}" destId="{FC5B2079-B1B2-4420-A665-CC3AD8175749}" srcOrd="0" destOrd="0" presId="urn:microsoft.com/office/officeart/2005/8/layout/pList2"/>
    <dgm:cxn modelId="{61E25CC6-E116-4C84-9917-5F467CCA326E}" srcId="{0676C411-3EF0-4248-B623-FE30BB43999A}" destId="{D0DFD51D-0E30-45D6-B50F-CC54B5039A13}" srcOrd="2" destOrd="0" parTransId="{74B4F988-FA2A-4C90-870A-349405AB4743}" sibTransId="{739444A0-BC1F-4C03-8049-365DC73624BC}"/>
    <dgm:cxn modelId="{1FC2F9C6-9DEE-4A8C-86BA-4D5C31F2148B}" srcId="{0676C411-3EF0-4248-B623-FE30BB43999A}" destId="{6B79232B-B2C1-4CC1-B755-F3EF206C00C9}" srcOrd="6" destOrd="0" parTransId="{E0C6CA14-0067-43C3-A97C-CB7DD6F951B4}" sibTransId="{59271A55-F0B4-4C5A-BB49-50CA7588E090}"/>
    <dgm:cxn modelId="{28A34EE6-6780-423D-A325-0E2D07B2B627}" type="presOf" srcId="{0676C411-3EF0-4248-B623-FE30BB43999A}" destId="{4C9F91A3-E8E5-49BE-B7D6-4F8ADCDCDED4}" srcOrd="0" destOrd="0" presId="urn:microsoft.com/office/officeart/2005/8/layout/pList2"/>
    <dgm:cxn modelId="{DFF2F8E8-15D6-4EB1-954B-08AF38445305}" type="presOf" srcId="{55CA949A-7B42-4387-ACAA-A2F63723D3E9}" destId="{07FB55B4-5F13-4D1E-B755-A550A619E319}" srcOrd="0" destOrd="0" presId="urn:microsoft.com/office/officeart/2005/8/layout/pList2"/>
    <dgm:cxn modelId="{9664B3FD-FE05-4382-AF0D-E2A61034BE6E}" type="presParOf" srcId="{4C9F91A3-E8E5-49BE-B7D6-4F8ADCDCDED4}" destId="{D204D2E3-ED93-4044-B44E-4DE0EABF263F}" srcOrd="0" destOrd="0" presId="urn:microsoft.com/office/officeart/2005/8/layout/pList2"/>
    <dgm:cxn modelId="{F981612B-88D6-41EA-9DAE-EDF6518C3C5D}" type="presParOf" srcId="{4C9F91A3-E8E5-49BE-B7D6-4F8ADCDCDED4}" destId="{792ABDB9-3044-49DF-B6FF-634DBEDF8FF8}" srcOrd="1" destOrd="0" presId="urn:microsoft.com/office/officeart/2005/8/layout/pList2"/>
    <dgm:cxn modelId="{8313E403-B5C6-43B3-9E92-AEAAAE582980}" type="presParOf" srcId="{792ABDB9-3044-49DF-B6FF-634DBEDF8FF8}" destId="{38829992-B442-48ED-92E3-C14DCB03698A}" srcOrd="0" destOrd="0" presId="urn:microsoft.com/office/officeart/2005/8/layout/pList2"/>
    <dgm:cxn modelId="{8B3C5FC6-6336-4AC6-B817-B74FC394DB13}" type="presParOf" srcId="{38829992-B442-48ED-92E3-C14DCB03698A}" destId="{57B2694E-ACC3-4544-B512-8D9DC6224FC7}" srcOrd="0" destOrd="0" presId="urn:microsoft.com/office/officeart/2005/8/layout/pList2"/>
    <dgm:cxn modelId="{01501E9B-1DD6-491A-8BE0-EF3C4DB05567}" type="presParOf" srcId="{38829992-B442-48ED-92E3-C14DCB03698A}" destId="{F3AA25D6-9736-49B9-B551-A9998EF5B029}" srcOrd="1" destOrd="0" presId="urn:microsoft.com/office/officeart/2005/8/layout/pList2"/>
    <dgm:cxn modelId="{5B0D9CBB-CE5F-44D6-B187-A65CEDA01A68}" type="presParOf" srcId="{38829992-B442-48ED-92E3-C14DCB03698A}" destId="{E06F657F-F6B9-4F98-90EB-F5FD7C096D20}" srcOrd="2" destOrd="0" presId="urn:microsoft.com/office/officeart/2005/8/layout/pList2"/>
    <dgm:cxn modelId="{4033A968-CA69-45F7-A076-2BC5D0DF2C30}" type="presParOf" srcId="{792ABDB9-3044-49DF-B6FF-634DBEDF8FF8}" destId="{3A3C2AE8-3E44-4E4A-ACF5-943297168C41}" srcOrd="1" destOrd="0" presId="urn:microsoft.com/office/officeart/2005/8/layout/pList2"/>
    <dgm:cxn modelId="{9E97746D-951C-4F03-885E-8E9276E6EDD2}" type="presParOf" srcId="{792ABDB9-3044-49DF-B6FF-634DBEDF8FF8}" destId="{71A33393-B308-4CE6-AE4E-4D40B16EC7ED}" srcOrd="2" destOrd="0" presId="urn:microsoft.com/office/officeart/2005/8/layout/pList2"/>
    <dgm:cxn modelId="{23A3393A-08DB-457E-9056-5064E86D26A4}" type="presParOf" srcId="{71A33393-B308-4CE6-AE4E-4D40B16EC7ED}" destId="{6D1AE05E-3B2A-4F17-9ECC-451E0D699BE5}" srcOrd="0" destOrd="0" presId="urn:microsoft.com/office/officeart/2005/8/layout/pList2"/>
    <dgm:cxn modelId="{DD8DDFD6-213D-47E9-9C90-4AF79A034247}" type="presParOf" srcId="{71A33393-B308-4CE6-AE4E-4D40B16EC7ED}" destId="{34289235-7E17-47C7-9FF8-5D964AB5CDFB}" srcOrd="1" destOrd="0" presId="urn:microsoft.com/office/officeart/2005/8/layout/pList2"/>
    <dgm:cxn modelId="{F40747FC-A061-440B-9558-1F2CC66716E6}" type="presParOf" srcId="{71A33393-B308-4CE6-AE4E-4D40B16EC7ED}" destId="{2662203B-8D67-4AA6-99C9-DB5AE779474B}" srcOrd="2" destOrd="0" presId="urn:microsoft.com/office/officeart/2005/8/layout/pList2"/>
    <dgm:cxn modelId="{CBC00158-1D49-4DFD-9644-B0809C944D65}" type="presParOf" srcId="{792ABDB9-3044-49DF-B6FF-634DBEDF8FF8}" destId="{ABC7A7DE-C226-4E6C-A327-3DA2BBBF3724}" srcOrd="3" destOrd="0" presId="urn:microsoft.com/office/officeart/2005/8/layout/pList2"/>
    <dgm:cxn modelId="{3176CBAD-2746-4C82-8DD3-34ED4555B743}" type="presParOf" srcId="{792ABDB9-3044-49DF-B6FF-634DBEDF8FF8}" destId="{683763A9-DD42-4D86-A554-9A54749171C4}" srcOrd="4" destOrd="0" presId="urn:microsoft.com/office/officeart/2005/8/layout/pList2"/>
    <dgm:cxn modelId="{7005D221-80B4-4217-90FF-204A78E56A3F}" type="presParOf" srcId="{683763A9-DD42-4D86-A554-9A54749171C4}" destId="{0873C0FD-C902-49F2-8DCD-10FD28819D8C}" srcOrd="0" destOrd="0" presId="urn:microsoft.com/office/officeart/2005/8/layout/pList2"/>
    <dgm:cxn modelId="{FABAFB35-8FCC-4209-B4BB-F1408B119FC7}" type="presParOf" srcId="{683763A9-DD42-4D86-A554-9A54749171C4}" destId="{C5432217-A4E9-4430-910F-D9266028DDCA}" srcOrd="1" destOrd="0" presId="urn:microsoft.com/office/officeart/2005/8/layout/pList2"/>
    <dgm:cxn modelId="{D5EF923D-251F-4F1F-9DC3-36E1200FE7B5}" type="presParOf" srcId="{683763A9-DD42-4D86-A554-9A54749171C4}" destId="{DE876753-C5C5-4A9A-851B-D2F4E989D3C5}" srcOrd="2" destOrd="0" presId="urn:microsoft.com/office/officeart/2005/8/layout/pList2"/>
    <dgm:cxn modelId="{128C66BF-0DBC-490B-9B2A-C3EF001197AF}" type="presParOf" srcId="{792ABDB9-3044-49DF-B6FF-634DBEDF8FF8}" destId="{5CE4CCC8-B378-4A64-A125-F52486F8D45A}" srcOrd="5" destOrd="0" presId="urn:microsoft.com/office/officeart/2005/8/layout/pList2"/>
    <dgm:cxn modelId="{34814204-1F4B-4C06-A0F2-9B1DC32D0B17}" type="presParOf" srcId="{792ABDB9-3044-49DF-B6FF-634DBEDF8FF8}" destId="{9868CB47-ED28-4327-A0DE-727FDCBFEB24}" srcOrd="6" destOrd="0" presId="urn:microsoft.com/office/officeart/2005/8/layout/pList2"/>
    <dgm:cxn modelId="{58F78477-755F-49C7-AEDD-6D81B51AFA9D}" type="presParOf" srcId="{9868CB47-ED28-4327-A0DE-727FDCBFEB24}" destId="{45DC41AD-0143-4D4E-902C-18DE0D26199A}" srcOrd="0" destOrd="0" presId="urn:microsoft.com/office/officeart/2005/8/layout/pList2"/>
    <dgm:cxn modelId="{204980D1-A878-40DA-94DE-C731591B7E8F}" type="presParOf" srcId="{9868CB47-ED28-4327-A0DE-727FDCBFEB24}" destId="{73F6F0B4-B17A-4BDB-A6FC-F42303FF9B7E}" srcOrd="1" destOrd="0" presId="urn:microsoft.com/office/officeart/2005/8/layout/pList2"/>
    <dgm:cxn modelId="{F8B7B407-5FDA-4892-989C-ABC6D81E8CC6}" type="presParOf" srcId="{9868CB47-ED28-4327-A0DE-727FDCBFEB24}" destId="{8F48C65B-5888-4359-AE29-40C1CAD11508}" srcOrd="2" destOrd="0" presId="urn:microsoft.com/office/officeart/2005/8/layout/pList2"/>
    <dgm:cxn modelId="{E80489C1-F993-4E5E-AC5D-0ACF0B3E8D6B}" type="presParOf" srcId="{792ABDB9-3044-49DF-B6FF-634DBEDF8FF8}" destId="{BFD46156-0BE7-45AE-A8CE-AC26419481D3}" srcOrd="7" destOrd="0" presId="urn:microsoft.com/office/officeart/2005/8/layout/pList2"/>
    <dgm:cxn modelId="{6ADEEAA7-D6F3-4BE1-BE12-1C5B5D601E51}" type="presParOf" srcId="{792ABDB9-3044-49DF-B6FF-634DBEDF8FF8}" destId="{1CA56EA5-3FD3-47F9-B26B-F9EDA4F88DD3}" srcOrd="8" destOrd="0" presId="urn:microsoft.com/office/officeart/2005/8/layout/pList2"/>
    <dgm:cxn modelId="{D0FD0639-D323-40AE-BC95-2374CC8FDCE1}" type="presParOf" srcId="{1CA56EA5-3FD3-47F9-B26B-F9EDA4F88DD3}" destId="{F90E8F30-E562-487C-9511-6322EDFADA9E}" srcOrd="0" destOrd="0" presId="urn:microsoft.com/office/officeart/2005/8/layout/pList2"/>
    <dgm:cxn modelId="{1269B815-9B04-4001-8AD3-7AD09466261D}" type="presParOf" srcId="{1CA56EA5-3FD3-47F9-B26B-F9EDA4F88DD3}" destId="{674E4CA3-1D50-4115-AF3F-0EFFE9B9562C}" srcOrd="1" destOrd="0" presId="urn:microsoft.com/office/officeart/2005/8/layout/pList2"/>
    <dgm:cxn modelId="{4DC7E629-1C67-47E1-9CD3-FB1AE0E5E1D3}" type="presParOf" srcId="{1CA56EA5-3FD3-47F9-B26B-F9EDA4F88DD3}" destId="{3D44923B-A63B-4F39-86D9-4B88BC54195F}" srcOrd="2" destOrd="0" presId="urn:microsoft.com/office/officeart/2005/8/layout/pList2"/>
    <dgm:cxn modelId="{5B07F5C3-459A-4303-B951-989020F21C82}" type="presParOf" srcId="{792ABDB9-3044-49DF-B6FF-634DBEDF8FF8}" destId="{07FB55B4-5F13-4D1E-B755-A550A619E319}" srcOrd="9" destOrd="0" presId="urn:microsoft.com/office/officeart/2005/8/layout/pList2"/>
    <dgm:cxn modelId="{1859BEEC-2DC1-4B10-A33E-98A3D17A6C5B}" type="presParOf" srcId="{792ABDB9-3044-49DF-B6FF-634DBEDF8FF8}" destId="{73ACD600-B0F2-4018-9B92-0F661A59F965}" srcOrd="10" destOrd="0" presId="urn:microsoft.com/office/officeart/2005/8/layout/pList2"/>
    <dgm:cxn modelId="{4874D988-E4B0-4013-B5CE-E6E0FDEEC3A9}" type="presParOf" srcId="{73ACD600-B0F2-4018-9B92-0F661A59F965}" destId="{871921DE-1669-4333-94A6-F71AEB3A10F3}" srcOrd="0" destOrd="0" presId="urn:microsoft.com/office/officeart/2005/8/layout/pList2"/>
    <dgm:cxn modelId="{BAE00CBD-DE5D-4D8E-A98A-04E26EC222EF}" type="presParOf" srcId="{73ACD600-B0F2-4018-9B92-0F661A59F965}" destId="{DAFE885D-736A-4E6B-8473-CA3BC42549F4}" srcOrd="1" destOrd="0" presId="urn:microsoft.com/office/officeart/2005/8/layout/pList2"/>
    <dgm:cxn modelId="{0FD0F3E9-E12D-408A-B514-A549EBEA0B2B}" type="presParOf" srcId="{73ACD600-B0F2-4018-9B92-0F661A59F965}" destId="{57BEA353-761C-42A8-B4BF-C577F65B79BD}" srcOrd="2" destOrd="0" presId="urn:microsoft.com/office/officeart/2005/8/layout/pList2"/>
    <dgm:cxn modelId="{BD580178-5038-4C19-BD75-857E2BAE1619}" type="presParOf" srcId="{792ABDB9-3044-49DF-B6FF-634DBEDF8FF8}" destId="{FC5B2079-B1B2-4420-A665-CC3AD8175749}" srcOrd="11" destOrd="0" presId="urn:microsoft.com/office/officeart/2005/8/layout/pList2"/>
    <dgm:cxn modelId="{5949FBDB-2610-4D43-99E7-A32D44A37481}" type="presParOf" srcId="{792ABDB9-3044-49DF-B6FF-634DBEDF8FF8}" destId="{934C7436-036F-4D69-9327-F6FC416BAAEE}" srcOrd="12" destOrd="0" presId="urn:microsoft.com/office/officeart/2005/8/layout/pList2"/>
    <dgm:cxn modelId="{6FAF6DE2-CA85-41AA-8133-EE0F40D0C474}" type="presParOf" srcId="{934C7436-036F-4D69-9327-F6FC416BAAEE}" destId="{E93CED33-DCEC-4743-AC82-710A4C7EA0D1}" srcOrd="0" destOrd="0" presId="urn:microsoft.com/office/officeart/2005/8/layout/pList2"/>
    <dgm:cxn modelId="{D02C69A6-47D7-44BC-935F-844C9D7F3E41}" type="presParOf" srcId="{934C7436-036F-4D69-9327-F6FC416BAAEE}" destId="{F2267D3B-5EBA-4232-B027-D9F688C1EDC6}" srcOrd="1" destOrd="0" presId="urn:microsoft.com/office/officeart/2005/8/layout/pList2"/>
    <dgm:cxn modelId="{53A9EC22-1634-4361-8ADF-9578101FD986}" type="presParOf" srcId="{934C7436-036F-4D69-9327-F6FC416BAAEE}" destId="{6EA713A6-B746-4A46-A010-9EA39DBC4F0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D824C2-59FF-4B14-BFE3-4CD90F1BF147}" type="doc">
      <dgm:prSet loTypeId="urn:microsoft.com/office/officeart/2005/8/layout/vList2" loCatId="list" qsTypeId="urn:microsoft.com/office/officeart/2009/2/quickstyle/3d8" qsCatId="3D" csTypeId="urn:microsoft.com/office/officeart/2005/8/colors/accent3_3" csCatId="accent3" phldr="1"/>
      <dgm:spPr/>
      <dgm:t>
        <a:bodyPr/>
        <a:lstStyle/>
        <a:p>
          <a:endParaRPr lang="en-US"/>
        </a:p>
      </dgm:t>
    </dgm:pt>
    <dgm:pt modelId="{02ADBEFA-DB04-4385-B318-A96AAC57EA15}">
      <dgm:prSet custT="1"/>
      <dgm:spPr/>
      <dgm:t>
        <a:bodyPr/>
        <a:lstStyle/>
        <a:p>
          <a:pPr rtl="0"/>
          <a:r>
            <a:rPr lang="en-US" sz="2400" dirty="0"/>
            <a:t>Insufficient F&amp;A cost recovery funds to support cost </a:t>
          </a:r>
        </a:p>
      </dgm:t>
    </dgm:pt>
    <dgm:pt modelId="{F6CA9D57-0D89-4D95-8949-16A75844DCE8}" type="parTrans" cxnId="{6503B136-D981-4885-8E59-423260D90B0C}">
      <dgm:prSet/>
      <dgm:spPr/>
      <dgm:t>
        <a:bodyPr/>
        <a:lstStyle/>
        <a:p>
          <a:endParaRPr lang="en-US" sz="2000"/>
        </a:p>
      </dgm:t>
    </dgm:pt>
    <dgm:pt modelId="{CA0A0375-A131-4ACE-8B02-6A2CEEE42FD8}" type="sibTrans" cxnId="{6503B136-D981-4885-8E59-423260D90B0C}">
      <dgm:prSet/>
      <dgm:spPr/>
      <dgm:t>
        <a:bodyPr/>
        <a:lstStyle/>
        <a:p>
          <a:endParaRPr lang="en-US" sz="2000"/>
        </a:p>
      </dgm:t>
    </dgm:pt>
    <dgm:pt modelId="{E7577CE5-1E92-4BA5-96E5-8746BEE32C85}">
      <dgm:prSet custT="1"/>
      <dgm:spPr/>
      <dgm:t>
        <a:bodyPr/>
        <a:lstStyle/>
        <a:p>
          <a:pPr rtl="0"/>
          <a:r>
            <a:rPr lang="en-US" sz="2400" dirty="0"/>
            <a:t>Sponsor won’t pay F&amp;A costs</a:t>
          </a:r>
        </a:p>
      </dgm:t>
    </dgm:pt>
    <dgm:pt modelId="{D9DABD31-00E4-4CCE-8927-097F093A3C3A}" type="parTrans" cxnId="{0A6D74E7-6958-490A-B25B-CDE390C2B8B3}">
      <dgm:prSet/>
      <dgm:spPr/>
      <dgm:t>
        <a:bodyPr/>
        <a:lstStyle/>
        <a:p>
          <a:endParaRPr lang="en-US" sz="2000"/>
        </a:p>
      </dgm:t>
    </dgm:pt>
    <dgm:pt modelId="{93955AB7-B4F8-4B28-9627-12E59C7C5DF6}" type="sibTrans" cxnId="{0A6D74E7-6958-490A-B25B-CDE390C2B8B3}">
      <dgm:prSet/>
      <dgm:spPr/>
      <dgm:t>
        <a:bodyPr/>
        <a:lstStyle/>
        <a:p>
          <a:endParaRPr lang="en-US" sz="2000"/>
        </a:p>
      </dgm:t>
    </dgm:pt>
    <dgm:pt modelId="{E5D5EB6C-236E-4373-B791-95BC0C6CD1E2}">
      <dgm:prSet custT="1"/>
      <dgm:spPr/>
      <dgm:t>
        <a:bodyPr/>
        <a:lstStyle/>
        <a:p>
          <a:pPr rtl="0"/>
          <a:r>
            <a:rPr lang="en-US" sz="2400" dirty="0"/>
            <a:t>We are the sub and the prime allowed it</a:t>
          </a:r>
          <a:r>
            <a:rPr lang="en-US" sz="2000" dirty="0"/>
            <a:t> (e.g. State projects)</a:t>
          </a:r>
        </a:p>
      </dgm:t>
    </dgm:pt>
    <dgm:pt modelId="{21CD6498-1570-415B-B378-CE3211D8B983}" type="parTrans" cxnId="{031F0C94-A723-43D9-ABB3-7CC9AEEE3D9F}">
      <dgm:prSet/>
      <dgm:spPr/>
      <dgm:t>
        <a:bodyPr/>
        <a:lstStyle/>
        <a:p>
          <a:endParaRPr lang="en-US" sz="2000"/>
        </a:p>
      </dgm:t>
    </dgm:pt>
    <dgm:pt modelId="{D645F043-F5D5-424B-AF2E-DBA96BC283F4}" type="sibTrans" cxnId="{031F0C94-A723-43D9-ABB3-7CC9AEEE3D9F}">
      <dgm:prSet/>
      <dgm:spPr/>
      <dgm:t>
        <a:bodyPr/>
        <a:lstStyle/>
        <a:p>
          <a:endParaRPr lang="en-US" sz="2000"/>
        </a:p>
      </dgm:t>
    </dgm:pt>
    <dgm:pt modelId="{1AB3A85D-A505-4ECE-B190-6D93B56E3617}">
      <dgm:prSet custT="1"/>
      <dgm:spPr/>
      <dgm:t>
        <a:bodyPr/>
        <a:lstStyle/>
        <a:p>
          <a:pPr rtl="0"/>
          <a:r>
            <a:rPr lang="en-US" sz="2000" dirty="0"/>
            <a:t>Sponsor approval of the budget. Sponsors do NOT review for CAS – this is an institutional responsibility.</a:t>
          </a:r>
        </a:p>
      </dgm:t>
    </dgm:pt>
    <dgm:pt modelId="{847A60D2-107E-4FFF-8696-49D4DD5463C2}" type="parTrans" cxnId="{0FA587D5-11CD-498E-AF4B-582C5112744F}">
      <dgm:prSet/>
      <dgm:spPr/>
      <dgm:t>
        <a:bodyPr/>
        <a:lstStyle/>
        <a:p>
          <a:endParaRPr lang="en-US" sz="2000"/>
        </a:p>
      </dgm:t>
    </dgm:pt>
    <dgm:pt modelId="{F6E001BD-8A21-4C36-A914-C6A2F0DE88E5}" type="sibTrans" cxnId="{0FA587D5-11CD-498E-AF4B-582C5112744F}">
      <dgm:prSet/>
      <dgm:spPr/>
      <dgm:t>
        <a:bodyPr/>
        <a:lstStyle/>
        <a:p>
          <a:endParaRPr lang="en-US" sz="2000"/>
        </a:p>
      </dgm:t>
    </dgm:pt>
    <dgm:pt modelId="{AE57CEE6-97DD-46E1-8090-2261F6734B5D}">
      <dgm:prSet custT="1"/>
      <dgm:spPr/>
      <dgm:t>
        <a:bodyPr/>
        <a:lstStyle/>
        <a:p>
          <a:pPr rtl="0"/>
          <a:r>
            <a:rPr lang="en-US" sz="2000" dirty="0"/>
            <a:t>Technical officer approved it. – They do not have the authority to exempt us from CAS</a:t>
          </a:r>
        </a:p>
      </dgm:t>
    </dgm:pt>
    <dgm:pt modelId="{336B6EE4-0090-4F73-A6ED-FE81F2256D73}" type="parTrans" cxnId="{0F56DF2F-CB6F-4E97-B7AE-D164711C1D5F}">
      <dgm:prSet/>
      <dgm:spPr/>
      <dgm:t>
        <a:bodyPr/>
        <a:lstStyle/>
        <a:p>
          <a:endParaRPr lang="en-US" sz="2000"/>
        </a:p>
      </dgm:t>
    </dgm:pt>
    <dgm:pt modelId="{7EE9B93E-B2AD-4D0B-8D31-361B6238F82B}" type="sibTrans" cxnId="{0F56DF2F-CB6F-4E97-B7AE-D164711C1D5F}">
      <dgm:prSet/>
      <dgm:spPr/>
      <dgm:t>
        <a:bodyPr/>
        <a:lstStyle/>
        <a:p>
          <a:endParaRPr lang="en-US" sz="2000"/>
        </a:p>
      </dgm:t>
    </dgm:pt>
    <dgm:pt modelId="{2D448A08-B1B4-46D9-8FE3-2BDC7A4EE97B}" type="pres">
      <dgm:prSet presAssocID="{78D824C2-59FF-4B14-BFE3-4CD90F1BF147}" presName="linear" presStyleCnt="0">
        <dgm:presLayoutVars>
          <dgm:animLvl val="lvl"/>
          <dgm:resizeHandles val="exact"/>
        </dgm:presLayoutVars>
      </dgm:prSet>
      <dgm:spPr/>
    </dgm:pt>
    <dgm:pt modelId="{856E8DAF-686D-4A04-A004-25F03350A169}" type="pres">
      <dgm:prSet presAssocID="{02ADBEFA-DB04-4385-B318-A96AAC57EA15}" presName="parentText" presStyleLbl="node1" presStyleIdx="0" presStyleCnt="5">
        <dgm:presLayoutVars>
          <dgm:chMax val="0"/>
          <dgm:bulletEnabled val="1"/>
        </dgm:presLayoutVars>
      </dgm:prSet>
      <dgm:spPr/>
    </dgm:pt>
    <dgm:pt modelId="{C3236B3B-2A4D-44E8-8439-58654E538404}" type="pres">
      <dgm:prSet presAssocID="{CA0A0375-A131-4ACE-8B02-6A2CEEE42FD8}" presName="spacer" presStyleCnt="0"/>
      <dgm:spPr/>
    </dgm:pt>
    <dgm:pt modelId="{A5BA499D-015B-4B45-9E53-A588687B5B32}" type="pres">
      <dgm:prSet presAssocID="{E7577CE5-1E92-4BA5-96E5-8746BEE32C85}" presName="parentText" presStyleLbl="node1" presStyleIdx="1" presStyleCnt="5">
        <dgm:presLayoutVars>
          <dgm:chMax val="0"/>
          <dgm:bulletEnabled val="1"/>
        </dgm:presLayoutVars>
      </dgm:prSet>
      <dgm:spPr/>
    </dgm:pt>
    <dgm:pt modelId="{99C5CB48-B2A2-46C7-B697-E42949A0823D}" type="pres">
      <dgm:prSet presAssocID="{93955AB7-B4F8-4B28-9627-12E59C7C5DF6}" presName="spacer" presStyleCnt="0"/>
      <dgm:spPr/>
    </dgm:pt>
    <dgm:pt modelId="{367C5EEE-39BF-4E87-918C-A42AFD0B23D7}" type="pres">
      <dgm:prSet presAssocID="{E5D5EB6C-236E-4373-B791-95BC0C6CD1E2}" presName="parentText" presStyleLbl="node1" presStyleIdx="2" presStyleCnt="5">
        <dgm:presLayoutVars>
          <dgm:chMax val="0"/>
          <dgm:bulletEnabled val="1"/>
        </dgm:presLayoutVars>
      </dgm:prSet>
      <dgm:spPr/>
    </dgm:pt>
    <dgm:pt modelId="{FD00D9A9-D562-420D-9CA8-27318C1E35C0}" type="pres">
      <dgm:prSet presAssocID="{D645F043-F5D5-424B-AF2E-DBA96BC283F4}" presName="spacer" presStyleCnt="0"/>
      <dgm:spPr/>
    </dgm:pt>
    <dgm:pt modelId="{C0039929-2AE3-41FA-A0AF-0912C9D1A248}" type="pres">
      <dgm:prSet presAssocID="{1AB3A85D-A505-4ECE-B190-6D93B56E3617}" presName="parentText" presStyleLbl="node1" presStyleIdx="3" presStyleCnt="5">
        <dgm:presLayoutVars>
          <dgm:chMax val="0"/>
          <dgm:bulletEnabled val="1"/>
        </dgm:presLayoutVars>
      </dgm:prSet>
      <dgm:spPr/>
    </dgm:pt>
    <dgm:pt modelId="{5C4A2EF3-287F-4D16-B67D-A3F0AAFD0E48}" type="pres">
      <dgm:prSet presAssocID="{F6E001BD-8A21-4C36-A914-C6A2F0DE88E5}" presName="spacer" presStyleCnt="0"/>
      <dgm:spPr/>
    </dgm:pt>
    <dgm:pt modelId="{6C482B56-685D-45CF-B3E8-299C711BF01E}" type="pres">
      <dgm:prSet presAssocID="{AE57CEE6-97DD-46E1-8090-2261F6734B5D}" presName="parentText" presStyleLbl="node1" presStyleIdx="4" presStyleCnt="5" custScaleY="72800">
        <dgm:presLayoutVars>
          <dgm:chMax val="0"/>
          <dgm:bulletEnabled val="1"/>
        </dgm:presLayoutVars>
      </dgm:prSet>
      <dgm:spPr/>
    </dgm:pt>
  </dgm:ptLst>
  <dgm:cxnLst>
    <dgm:cxn modelId="{6C73400A-CDFD-4B2A-B772-E7E357E32194}" type="presOf" srcId="{AE57CEE6-97DD-46E1-8090-2261F6734B5D}" destId="{6C482B56-685D-45CF-B3E8-299C711BF01E}" srcOrd="0" destOrd="0" presId="urn:microsoft.com/office/officeart/2005/8/layout/vList2"/>
    <dgm:cxn modelId="{0F56DF2F-CB6F-4E97-B7AE-D164711C1D5F}" srcId="{78D824C2-59FF-4B14-BFE3-4CD90F1BF147}" destId="{AE57CEE6-97DD-46E1-8090-2261F6734B5D}" srcOrd="4" destOrd="0" parTransId="{336B6EE4-0090-4F73-A6ED-FE81F2256D73}" sibTransId="{7EE9B93E-B2AD-4D0B-8D31-361B6238F82B}"/>
    <dgm:cxn modelId="{A0BF4332-8686-49A6-8D06-A53C4344A0F7}" type="presOf" srcId="{1AB3A85D-A505-4ECE-B190-6D93B56E3617}" destId="{C0039929-2AE3-41FA-A0AF-0912C9D1A248}" srcOrd="0" destOrd="0" presId="urn:microsoft.com/office/officeart/2005/8/layout/vList2"/>
    <dgm:cxn modelId="{6503B136-D981-4885-8E59-423260D90B0C}" srcId="{78D824C2-59FF-4B14-BFE3-4CD90F1BF147}" destId="{02ADBEFA-DB04-4385-B318-A96AAC57EA15}" srcOrd="0" destOrd="0" parTransId="{F6CA9D57-0D89-4D95-8949-16A75844DCE8}" sibTransId="{CA0A0375-A131-4ACE-8B02-6A2CEEE42FD8}"/>
    <dgm:cxn modelId="{D438EE6B-1F41-46B7-A61C-99E2447BC1ED}" type="presOf" srcId="{E5D5EB6C-236E-4373-B791-95BC0C6CD1E2}" destId="{367C5EEE-39BF-4E87-918C-A42AFD0B23D7}" srcOrd="0" destOrd="0" presId="urn:microsoft.com/office/officeart/2005/8/layout/vList2"/>
    <dgm:cxn modelId="{9218C871-971A-44FE-A8D9-CCBCF21DBCC0}" type="presOf" srcId="{02ADBEFA-DB04-4385-B318-A96AAC57EA15}" destId="{856E8DAF-686D-4A04-A004-25F03350A169}" srcOrd="0" destOrd="0" presId="urn:microsoft.com/office/officeart/2005/8/layout/vList2"/>
    <dgm:cxn modelId="{031F0C94-A723-43D9-ABB3-7CC9AEEE3D9F}" srcId="{78D824C2-59FF-4B14-BFE3-4CD90F1BF147}" destId="{E5D5EB6C-236E-4373-B791-95BC0C6CD1E2}" srcOrd="2" destOrd="0" parTransId="{21CD6498-1570-415B-B378-CE3211D8B983}" sibTransId="{D645F043-F5D5-424B-AF2E-DBA96BC283F4}"/>
    <dgm:cxn modelId="{5C29F097-2EF6-4C27-964A-9C08EF584C6F}" type="presOf" srcId="{78D824C2-59FF-4B14-BFE3-4CD90F1BF147}" destId="{2D448A08-B1B4-46D9-8FE3-2BDC7A4EE97B}" srcOrd="0" destOrd="0" presId="urn:microsoft.com/office/officeart/2005/8/layout/vList2"/>
    <dgm:cxn modelId="{6ACD30AC-86F3-4C48-B022-F7C892974794}" type="presOf" srcId="{E7577CE5-1E92-4BA5-96E5-8746BEE32C85}" destId="{A5BA499D-015B-4B45-9E53-A588687B5B32}" srcOrd="0" destOrd="0" presId="urn:microsoft.com/office/officeart/2005/8/layout/vList2"/>
    <dgm:cxn modelId="{0FA587D5-11CD-498E-AF4B-582C5112744F}" srcId="{78D824C2-59FF-4B14-BFE3-4CD90F1BF147}" destId="{1AB3A85D-A505-4ECE-B190-6D93B56E3617}" srcOrd="3" destOrd="0" parTransId="{847A60D2-107E-4FFF-8696-49D4DD5463C2}" sibTransId="{F6E001BD-8A21-4C36-A914-C6A2F0DE88E5}"/>
    <dgm:cxn modelId="{0A6D74E7-6958-490A-B25B-CDE390C2B8B3}" srcId="{78D824C2-59FF-4B14-BFE3-4CD90F1BF147}" destId="{E7577CE5-1E92-4BA5-96E5-8746BEE32C85}" srcOrd="1" destOrd="0" parTransId="{D9DABD31-00E4-4CCE-8927-097F093A3C3A}" sibTransId="{93955AB7-B4F8-4B28-9627-12E59C7C5DF6}"/>
    <dgm:cxn modelId="{813A4A82-7DE0-4BFB-BB7A-CC200B6F9920}" type="presParOf" srcId="{2D448A08-B1B4-46D9-8FE3-2BDC7A4EE97B}" destId="{856E8DAF-686D-4A04-A004-25F03350A169}" srcOrd="0" destOrd="0" presId="urn:microsoft.com/office/officeart/2005/8/layout/vList2"/>
    <dgm:cxn modelId="{D698D241-4E3A-4E44-9BA2-8D7D336668B4}" type="presParOf" srcId="{2D448A08-B1B4-46D9-8FE3-2BDC7A4EE97B}" destId="{C3236B3B-2A4D-44E8-8439-58654E538404}" srcOrd="1" destOrd="0" presId="urn:microsoft.com/office/officeart/2005/8/layout/vList2"/>
    <dgm:cxn modelId="{330693A5-18F2-468E-8262-6C8DB72E5787}" type="presParOf" srcId="{2D448A08-B1B4-46D9-8FE3-2BDC7A4EE97B}" destId="{A5BA499D-015B-4B45-9E53-A588687B5B32}" srcOrd="2" destOrd="0" presId="urn:microsoft.com/office/officeart/2005/8/layout/vList2"/>
    <dgm:cxn modelId="{53E6C82F-00B8-4D51-9F42-90F2426284AB}" type="presParOf" srcId="{2D448A08-B1B4-46D9-8FE3-2BDC7A4EE97B}" destId="{99C5CB48-B2A2-46C7-B697-E42949A0823D}" srcOrd="3" destOrd="0" presId="urn:microsoft.com/office/officeart/2005/8/layout/vList2"/>
    <dgm:cxn modelId="{DD20B047-03B4-4BA1-B3DF-21D8FC22B13F}" type="presParOf" srcId="{2D448A08-B1B4-46D9-8FE3-2BDC7A4EE97B}" destId="{367C5EEE-39BF-4E87-918C-A42AFD0B23D7}" srcOrd="4" destOrd="0" presId="urn:microsoft.com/office/officeart/2005/8/layout/vList2"/>
    <dgm:cxn modelId="{D959C7F6-63AB-4689-B4F5-BF3C3A788D36}" type="presParOf" srcId="{2D448A08-B1B4-46D9-8FE3-2BDC7A4EE97B}" destId="{FD00D9A9-D562-420D-9CA8-27318C1E35C0}" srcOrd="5" destOrd="0" presId="urn:microsoft.com/office/officeart/2005/8/layout/vList2"/>
    <dgm:cxn modelId="{8CF3671B-FFD6-48A7-8130-D2F8EAE8CA56}" type="presParOf" srcId="{2D448A08-B1B4-46D9-8FE3-2BDC7A4EE97B}" destId="{C0039929-2AE3-41FA-A0AF-0912C9D1A248}" srcOrd="6" destOrd="0" presId="urn:microsoft.com/office/officeart/2005/8/layout/vList2"/>
    <dgm:cxn modelId="{23A48B39-0A6E-4C2C-B098-BA2BA2F2A250}" type="presParOf" srcId="{2D448A08-B1B4-46D9-8FE3-2BDC7A4EE97B}" destId="{5C4A2EF3-287F-4D16-B67D-A3F0AAFD0E48}" srcOrd="7" destOrd="0" presId="urn:microsoft.com/office/officeart/2005/8/layout/vList2"/>
    <dgm:cxn modelId="{FA569DFC-E4E2-4FB7-A926-58CC0F1C9972}" type="presParOf" srcId="{2D448A08-B1B4-46D9-8FE3-2BDC7A4EE97B}" destId="{6C482B56-685D-45CF-B3E8-299C711BF01E}"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9A3D02-D6A1-429F-A14E-60E7342BE459}" type="doc">
      <dgm:prSet loTypeId="urn:microsoft.com/office/officeart/2008/layout/VerticalCircleList" loCatId="list" qsTypeId="urn:microsoft.com/office/officeart/2005/8/quickstyle/simple5" qsCatId="simple" csTypeId="urn:microsoft.com/office/officeart/2005/8/colors/accent2_5" csCatId="accent2" phldr="1"/>
      <dgm:spPr/>
      <dgm:t>
        <a:bodyPr/>
        <a:lstStyle/>
        <a:p>
          <a:endParaRPr lang="en-US"/>
        </a:p>
      </dgm:t>
    </dgm:pt>
    <dgm:pt modelId="{3F7D4280-DE0C-4514-AD79-8385E577D963}">
      <dgm:prSet/>
      <dgm:spPr/>
      <dgm:t>
        <a:bodyPr/>
        <a:lstStyle/>
        <a:p>
          <a:pPr algn="l" rtl="0"/>
          <a:r>
            <a:rPr lang="en-US" dirty="0"/>
            <a:t>Insufficient F&amp;A cost recovery funds to support cost </a:t>
          </a:r>
        </a:p>
      </dgm:t>
    </dgm:pt>
    <dgm:pt modelId="{C5AF0F8B-2F8F-46A2-813C-F095F484B9DA}" type="parTrans" cxnId="{F4DE4D7A-EE01-4063-AAB2-A6349311CAC8}">
      <dgm:prSet/>
      <dgm:spPr/>
      <dgm:t>
        <a:bodyPr/>
        <a:lstStyle/>
        <a:p>
          <a:pPr algn="l"/>
          <a:endParaRPr lang="en-US"/>
        </a:p>
      </dgm:t>
    </dgm:pt>
    <dgm:pt modelId="{DD3CF5EE-DF6F-4C17-B47B-3E9D22128A07}" type="sibTrans" cxnId="{F4DE4D7A-EE01-4063-AAB2-A6349311CAC8}">
      <dgm:prSet/>
      <dgm:spPr/>
      <dgm:t>
        <a:bodyPr/>
        <a:lstStyle/>
        <a:p>
          <a:pPr algn="l"/>
          <a:endParaRPr lang="en-US"/>
        </a:p>
      </dgm:t>
    </dgm:pt>
    <dgm:pt modelId="{8AEF8D34-D490-46EC-AF99-DB72E7B69835}">
      <dgm:prSet/>
      <dgm:spPr/>
      <dgm:t>
        <a:bodyPr/>
        <a:lstStyle/>
        <a:p>
          <a:pPr algn="l" rtl="0"/>
          <a:r>
            <a:rPr lang="en-US"/>
            <a:t>Sponsor won’t pay F&amp;A costs</a:t>
          </a:r>
        </a:p>
      </dgm:t>
    </dgm:pt>
    <dgm:pt modelId="{BB332292-31FE-4832-B54A-FDF21F5B3865}" type="parTrans" cxnId="{8D760C80-3168-4988-B980-08CEA99CF29F}">
      <dgm:prSet/>
      <dgm:spPr/>
      <dgm:t>
        <a:bodyPr/>
        <a:lstStyle/>
        <a:p>
          <a:pPr algn="l"/>
          <a:endParaRPr lang="en-US"/>
        </a:p>
      </dgm:t>
    </dgm:pt>
    <dgm:pt modelId="{512EF3DE-E7A1-48A9-BAC8-B3F664B1D6FB}" type="sibTrans" cxnId="{8D760C80-3168-4988-B980-08CEA99CF29F}">
      <dgm:prSet/>
      <dgm:spPr/>
      <dgm:t>
        <a:bodyPr/>
        <a:lstStyle/>
        <a:p>
          <a:pPr algn="l"/>
          <a:endParaRPr lang="en-US"/>
        </a:p>
      </dgm:t>
    </dgm:pt>
    <dgm:pt modelId="{832DC0CE-05B7-408A-8FF7-8CA7B40ADEB1}">
      <dgm:prSet/>
      <dgm:spPr/>
      <dgm:t>
        <a:bodyPr/>
        <a:lstStyle/>
        <a:p>
          <a:pPr algn="l" rtl="0"/>
          <a:r>
            <a:rPr lang="en-US" dirty="0"/>
            <a:t>We are the sub and the prime allowed it (e.g. State projects)</a:t>
          </a:r>
        </a:p>
      </dgm:t>
    </dgm:pt>
    <dgm:pt modelId="{8EC209AF-284E-4095-9FF4-4A5B9324699F}" type="parTrans" cxnId="{FBA72341-FCBA-45DE-B22B-1AF89D5FC93C}">
      <dgm:prSet/>
      <dgm:spPr/>
      <dgm:t>
        <a:bodyPr/>
        <a:lstStyle/>
        <a:p>
          <a:pPr algn="l"/>
          <a:endParaRPr lang="en-US"/>
        </a:p>
      </dgm:t>
    </dgm:pt>
    <dgm:pt modelId="{FDD37F4C-7BA5-450E-8EE2-7D2EB31D4F6B}" type="sibTrans" cxnId="{FBA72341-FCBA-45DE-B22B-1AF89D5FC93C}">
      <dgm:prSet/>
      <dgm:spPr/>
      <dgm:t>
        <a:bodyPr/>
        <a:lstStyle/>
        <a:p>
          <a:pPr algn="l"/>
          <a:endParaRPr lang="en-US"/>
        </a:p>
      </dgm:t>
    </dgm:pt>
    <dgm:pt modelId="{F4B2EF99-68AC-4D6E-83B2-390BB4022971}">
      <dgm:prSet/>
      <dgm:spPr/>
      <dgm:t>
        <a:bodyPr/>
        <a:lstStyle/>
        <a:p>
          <a:pPr algn="l" rtl="0"/>
          <a:r>
            <a:rPr lang="en-US" dirty="0"/>
            <a:t>“But the sponsor approved it”</a:t>
          </a:r>
        </a:p>
      </dgm:t>
    </dgm:pt>
    <dgm:pt modelId="{2AA277AB-A4F9-4536-A65D-24D4276356A4}" type="parTrans" cxnId="{739DD7DA-025E-4EFB-8BA9-6A0921971EAB}">
      <dgm:prSet/>
      <dgm:spPr/>
      <dgm:t>
        <a:bodyPr/>
        <a:lstStyle/>
        <a:p>
          <a:pPr algn="l"/>
          <a:endParaRPr lang="en-US"/>
        </a:p>
      </dgm:t>
    </dgm:pt>
    <dgm:pt modelId="{344ED22A-20D7-44F3-B1E7-1FBC1B74DEC3}" type="sibTrans" cxnId="{739DD7DA-025E-4EFB-8BA9-6A0921971EAB}">
      <dgm:prSet/>
      <dgm:spPr/>
      <dgm:t>
        <a:bodyPr/>
        <a:lstStyle/>
        <a:p>
          <a:pPr algn="l"/>
          <a:endParaRPr lang="en-US"/>
        </a:p>
      </dgm:t>
    </dgm:pt>
    <dgm:pt modelId="{DF13A46D-4B76-444F-B835-B68601E2681B}">
      <dgm:prSet/>
      <dgm:spPr/>
      <dgm:t>
        <a:bodyPr/>
        <a:lstStyle/>
        <a:p>
          <a:pPr algn="l" rtl="0"/>
          <a:r>
            <a:rPr lang="en-US" dirty="0"/>
            <a:t>Sponsor is willing to pay questioned costs as direct</a:t>
          </a:r>
        </a:p>
      </dgm:t>
    </dgm:pt>
    <dgm:pt modelId="{89776D34-FBBD-4443-9BB9-01FCA43A680C}" type="parTrans" cxnId="{0E0FE969-9A18-46DB-9C5D-76FC72A41D52}">
      <dgm:prSet/>
      <dgm:spPr/>
      <dgm:t>
        <a:bodyPr/>
        <a:lstStyle/>
        <a:p>
          <a:pPr algn="l"/>
          <a:endParaRPr lang="en-US"/>
        </a:p>
      </dgm:t>
    </dgm:pt>
    <dgm:pt modelId="{4ED2BA9C-9C2F-4C87-875D-5AD79D59924A}" type="sibTrans" cxnId="{0E0FE969-9A18-46DB-9C5D-76FC72A41D52}">
      <dgm:prSet/>
      <dgm:spPr/>
      <dgm:t>
        <a:bodyPr/>
        <a:lstStyle/>
        <a:p>
          <a:pPr algn="l"/>
          <a:endParaRPr lang="en-US"/>
        </a:p>
      </dgm:t>
    </dgm:pt>
    <dgm:pt modelId="{210653F7-A68A-4A0D-921C-4C05C9203501}">
      <dgm:prSet/>
      <dgm:spPr/>
      <dgm:t>
        <a:bodyPr/>
        <a:lstStyle/>
        <a:p>
          <a:pPr algn="l" rtl="0"/>
          <a:r>
            <a:rPr lang="en-US" dirty="0"/>
            <a:t>We did it that way before!</a:t>
          </a:r>
        </a:p>
      </dgm:t>
    </dgm:pt>
    <dgm:pt modelId="{19CFD3F2-2E82-4CEC-BBA6-5C4EB1BE66F2}" type="parTrans" cxnId="{D332C1D4-07B4-48A0-812A-15D0A03BE85D}">
      <dgm:prSet/>
      <dgm:spPr/>
      <dgm:t>
        <a:bodyPr/>
        <a:lstStyle/>
        <a:p>
          <a:endParaRPr lang="en-US"/>
        </a:p>
      </dgm:t>
    </dgm:pt>
    <dgm:pt modelId="{7B945CDE-911D-4629-9F1A-AE07236B9ACD}" type="sibTrans" cxnId="{D332C1D4-07B4-48A0-812A-15D0A03BE85D}">
      <dgm:prSet/>
      <dgm:spPr/>
      <dgm:t>
        <a:bodyPr/>
        <a:lstStyle/>
        <a:p>
          <a:endParaRPr lang="en-US"/>
        </a:p>
      </dgm:t>
    </dgm:pt>
    <dgm:pt modelId="{4E1262DA-A498-4FC0-81D7-C39BA1498E67}" type="pres">
      <dgm:prSet presAssocID="{E69A3D02-D6A1-429F-A14E-60E7342BE459}" presName="Name0" presStyleCnt="0">
        <dgm:presLayoutVars>
          <dgm:dir/>
        </dgm:presLayoutVars>
      </dgm:prSet>
      <dgm:spPr/>
    </dgm:pt>
    <dgm:pt modelId="{D4E719D6-ED26-471E-8499-2046BC8A4562}" type="pres">
      <dgm:prSet presAssocID="{3F7D4280-DE0C-4514-AD79-8385E577D963}" presName="noChildren" presStyleCnt="0"/>
      <dgm:spPr/>
    </dgm:pt>
    <dgm:pt modelId="{0A76C744-4E19-40F2-850B-72D514942EC7}" type="pres">
      <dgm:prSet presAssocID="{3F7D4280-DE0C-4514-AD79-8385E577D963}" presName="gap" presStyleCnt="0"/>
      <dgm:spPr/>
    </dgm:pt>
    <dgm:pt modelId="{08C11FA4-A9C1-4345-8EF4-C3A389E175D0}" type="pres">
      <dgm:prSet presAssocID="{3F7D4280-DE0C-4514-AD79-8385E577D963}" presName="medCircle2" presStyleLbl="vennNode1" presStyleIdx="0" presStyleCnt="6"/>
      <dgm:spPr>
        <a:gradFill rotWithShape="0">
          <a:gsLst>
            <a:gs pos="0">
              <a:schemeClr val="bg2">
                <a:lumMod val="50000"/>
              </a:schemeClr>
            </a:gs>
            <a:gs pos="80000">
              <a:schemeClr val="accent2">
                <a:shade val="80000"/>
                <a:alpha val="50000"/>
                <a:hueOff val="0"/>
                <a:satOff val="0"/>
                <a:lumOff val="0"/>
                <a:alphaOff val="0"/>
                <a:shade val="93000"/>
                <a:satMod val="130000"/>
              </a:schemeClr>
            </a:gs>
            <a:gs pos="100000">
              <a:schemeClr val="accent2">
                <a:shade val="80000"/>
                <a:alpha val="50000"/>
                <a:hueOff val="0"/>
                <a:satOff val="0"/>
                <a:lumOff val="0"/>
                <a:alphaOff val="0"/>
                <a:shade val="94000"/>
                <a:satMod val="135000"/>
              </a:schemeClr>
            </a:gs>
          </a:gsLst>
        </a:gradFill>
      </dgm:spPr>
    </dgm:pt>
    <dgm:pt modelId="{9A5C7FEA-01C0-4653-9D73-1C0ABC8F85F1}" type="pres">
      <dgm:prSet presAssocID="{3F7D4280-DE0C-4514-AD79-8385E577D963}" presName="txLvlOnly1" presStyleLbl="revTx" presStyleIdx="0" presStyleCnt="6"/>
      <dgm:spPr/>
    </dgm:pt>
    <dgm:pt modelId="{CFCF7486-B100-49AA-89DD-24383972D28B}" type="pres">
      <dgm:prSet presAssocID="{8AEF8D34-D490-46EC-AF99-DB72E7B69835}" presName="noChildren" presStyleCnt="0"/>
      <dgm:spPr/>
    </dgm:pt>
    <dgm:pt modelId="{768AB45B-C901-48B5-A4EF-A6799BACF9FD}" type="pres">
      <dgm:prSet presAssocID="{8AEF8D34-D490-46EC-AF99-DB72E7B69835}" presName="gap" presStyleCnt="0"/>
      <dgm:spPr/>
    </dgm:pt>
    <dgm:pt modelId="{2F924D5D-2904-4E71-AA1D-703ABC63C984}" type="pres">
      <dgm:prSet presAssocID="{8AEF8D34-D490-46EC-AF99-DB72E7B69835}" presName="medCircle2" presStyleLbl="vennNode1" presStyleIdx="1" presStyleCnt="6"/>
      <dgm:spPr>
        <a:gradFill rotWithShape="0">
          <a:gsLst>
            <a:gs pos="0">
              <a:srgbClr val="C00000"/>
            </a:gs>
            <a:gs pos="80000">
              <a:schemeClr val="accent2">
                <a:shade val="80000"/>
                <a:alpha val="50000"/>
                <a:hueOff val="0"/>
                <a:satOff val="0"/>
                <a:lumOff val="1177"/>
                <a:alphaOff val="-6000"/>
                <a:shade val="93000"/>
                <a:satMod val="130000"/>
              </a:schemeClr>
            </a:gs>
            <a:gs pos="100000">
              <a:schemeClr val="accent2">
                <a:shade val="80000"/>
                <a:alpha val="50000"/>
                <a:hueOff val="0"/>
                <a:satOff val="0"/>
                <a:lumOff val="1177"/>
                <a:alphaOff val="-6000"/>
                <a:shade val="94000"/>
                <a:satMod val="135000"/>
              </a:schemeClr>
            </a:gs>
          </a:gsLst>
        </a:gradFill>
      </dgm:spPr>
    </dgm:pt>
    <dgm:pt modelId="{BFD20865-3720-4A5A-974A-4980F37FC532}" type="pres">
      <dgm:prSet presAssocID="{8AEF8D34-D490-46EC-AF99-DB72E7B69835}" presName="txLvlOnly1" presStyleLbl="revTx" presStyleIdx="1" presStyleCnt="6"/>
      <dgm:spPr/>
    </dgm:pt>
    <dgm:pt modelId="{3147D54B-3123-4F11-976C-CAE8FCB61A6F}" type="pres">
      <dgm:prSet presAssocID="{832DC0CE-05B7-408A-8FF7-8CA7B40ADEB1}" presName="noChildren" presStyleCnt="0"/>
      <dgm:spPr/>
    </dgm:pt>
    <dgm:pt modelId="{40AF37E0-56CF-4D28-88C0-00153FECA7A4}" type="pres">
      <dgm:prSet presAssocID="{832DC0CE-05B7-408A-8FF7-8CA7B40ADEB1}" presName="gap" presStyleCnt="0"/>
      <dgm:spPr/>
    </dgm:pt>
    <dgm:pt modelId="{1D24BE87-C032-417F-A501-9B79678EB0BE}" type="pres">
      <dgm:prSet presAssocID="{832DC0CE-05B7-408A-8FF7-8CA7B40ADEB1}" presName="medCircle2" presStyleLbl="vennNode1" presStyleIdx="2" presStyleCnt="6"/>
      <dgm:spPr>
        <a:gradFill rotWithShape="0">
          <a:gsLst>
            <a:gs pos="0">
              <a:srgbClr val="7F84E7"/>
            </a:gs>
            <a:gs pos="80000">
              <a:schemeClr val="accent2">
                <a:shade val="80000"/>
                <a:alpha val="50000"/>
                <a:hueOff val="0"/>
                <a:satOff val="0"/>
                <a:lumOff val="2354"/>
                <a:alphaOff val="-12000"/>
                <a:shade val="93000"/>
                <a:satMod val="130000"/>
              </a:schemeClr>
            </a:gs>
            <a:gs pos="100000">
              <a:schemeClr val="accent2">
                <a:shade val="80000"/>
                <a:alpha val="50000"/>
                <a:hueOff val="0"/>
                <a:satOff val="0"/>
                <a:lumOff val="2354"/>
                <a:alphaOff val="-12000"/>
                <a:shade val="94000"/>
                <a:satMod val="135000"/>
              </a:schemeClr>
            </a:gs>
          </a:gsLst>
        </a:gradFill>
      </dgm:spPr>
    </dgm:pt>
    <dgm:pt modelId="{37390129-FC47-4F78-A8CF-76ABAAF5D819}" type="pres">
      <dgm:prSet presAssocID="{832DC0CE-05B7-408A-8FF7-8CA7B40ADEB1}" presName="txLvlOnly1" presStyleLbl="revTx" presStyleIdx="2" presStyleCnt="6"/>
      <dgm:spPr/>
    </dgm:pt>
    <dgm:pt modelId="{2F25C428-5B7A-423E-90F5-8473CFCA0F6D}" type="pres">
      <dgm:prSet presAssocID="{F4B2EF99-68AC-4D6E-83B2-390BB4022971}" presName="noChildren" presStyleCnt="0"/>
      <dgm:spPr/>
    </dgm:pt>
    <dgm:pt modelId="{E1768D3A-9064-497B-866E-E42B01AB4B00}" type="pres">
      <dgm:prSet presAssocID="{F4B2EF99-68AC-4D6E-83B2-390BB4022971}" presName="gap" presStyleCnt="0"/>
      <dgm:spPr/>
    </dgm:pt>
    <dgm:pt modelId="{8C52AEB4-9058-412D-85A2-AB7252B0C217}" type="pres">
      <dgm:prSet presAssocID="{F4B2EF99-68AC-4D6E-83B2-390BB4022971}" presName="medCircle2" presStyleLbl="vennNode1" presStyleIdx="3" presStyleCnt="6"/>
      <dgm:spPr>
        <a:gradFill rotWithShape="0">
          <a:gsLst>
            <a:gs pos="0">
              <a:srgbClr val="00B0F0"/>
            </a:gs>
            <a:gs pos="80000">
              <a:schemeClr val="accent2">
                <a:shade val="80000"/>
                <a:alpha val="50000"/>
                <a:hueOff val="0"/>
                <a:satOff val="0"/>
                <a:lumOff val="3531"/>
                <a:alphaOff val="-18000"/>
                <a:shade val="93000"/>
                <a:satMod val="130000"/>
              </a:schemeClr>
            </a:gs>
            <a:gs pos="100000">
              <a:schemeClr val="accent2">
                <a:shade val="80000"/>
                <a:alpha val="50000"/>
                <a:hueOff val="0"/>
                <a:satOff val="0"/>
                <a:lumOff val="3531"/>
                <a:alphaOff val="-18000"/>
                <a:shade val="94000"/>
                <a:satMod val="135000"/>
              </a:schemeClr>
            </a:gs>
          </a:gsLst>
        </a:gradFill>
      </dgm:spPr>
    </dgm:pt>
    <dgm:pt modelId="{6907B5FE-2826-4671-B7D5-DA84A8E651B0}" type="pres">
      <dgm:prSet presAssocID="{F4B2EF99-68AC-4D6E-83B2-390BB4022971}" presName="txLvlOnly1" presStyleLbl="revTx" presStyleIdx="3" presStyleCnt="6"/>
      <dgm:spPr/>
    </dgm:pt>
    <dgm:pt modelId="{BA932ACF-D4A1-46F5-BE5A-E36AC04441ED}" type="pres">
      <dgm:prSet presAssocID="{DF13A46D-4B76-444F-B835-B68601E2681B}" presName="noChildren" presStyleCnt="0"/>
      <dgm:spPr/>
    </dgm:pt>
    <dgm:pt modelId="{5249316A-B7FB-425F-B662-DD930F57BCF5}" type="pres">
      <dgm:prSet presAssocID="{DF13A46D-4B76-444F-B835-B68601E2681B}" presName="gap" presStyleCnt="0"/>
      <dgm:spPr/>
    </dgm:pt>
    <dgm:pt modelId="{B9F920FE-A3A1-4EC1-9764-14E01695A6DE}" type="pres">
      <dgm:prSet presAssocID="{DF13A46D-4B76-444F-B835-B68601E2681B}" presName="medCircle2" presStyleLbl="vennNode1" presStyleIdx="4" presStyleCnt="6"/>
      <dgm:spPr>
        <a:gradFill rotWithShape="0">
          <a:gsLst>
            <a:gs pos="0">
              <a:srgbClr val="F0F517"/>
            </a:gs>
            <a:gs pos="80000">
              <a:schemeClr val="accent2">
                <a:shade val="80000"/>
                <a:alpha val="50000"/>
                <a:hueOff val="0"/>
                <a:satOff val="0"/>
                <a:lumOff val="4708"/>
                <a:alphaOff val="-24000"/>
                <a:shade val="93000"/>
                <a:satMod val="130000"/>
              </a:schemeClr>
            </a:gs>
            <a:gs pos="100000">
              <a:schemeClr val="accent2">
                <a:shade val="80000"/>
                <a:alpha val="50000"/>
                <a:hueOff val="0"/>
                <a:satOff val="0"/>
                <a:lumOff val="4708"/>
                <a:alphaOff val="-24000"/>
                <a:shade val="94000"/>
                <a:satMod val="135000"/>
              </a:schemeClr>
            </a:gs>
          </a:gsLst>
        </a:gradFill>
      </dgm:spPr>
    </dgm:pt>
    <dgm:pt modelId="{092A99AE-288F-4E34-85C7-AE188044B3AE}" type="pres">
      <dgm:prSet presAssocID="{DF13A46D-4B76-444F-B835-B68601E2681B}" presName="txLvlOnly1" presStyleLbl="revTx" presStyleIdx="4" presStyleCnt="6"/>
      <dgm:spPr/>
    </dgm:pt>
    <dgm:pt modelId="{BDD9D101-35F3-44E9-AC5F-042C22F81F4C}" type="pres">
      <dgm:prSet presAssocID="{210653F7-A68A-4A0D-921C-4C05C9203501}" presName="noChildren" presStyleCnt="0"/>
      <dgm:spPr/>
    </dgm:pt>
    <dgm:pt modelId="{79DFDB29-081D-4F7B-8430-29997275C15B}" type="pres">
      <dgm:prSet presAssocID="{210653F7-A68A-4A0D-921C-4C05C9203501}" presName="gap" presStyleCnt="0"/>
      <dgm:spPr/>
    </dgm:pt>
    <dgm:pt modelId="{9F3A12D6-5328-42AB-8614-D951BEF008F4}" type="pres">
      <dgm:prSet presAssocID="{210653F7-A68A-4A0D-921C-4C05C9203501}" presName="medCircle2" presStyleLbl="vennNode1" presStyleIdx="5" presStyleCnt="6"/>
      <dgm:spPr>
        <a:gradFill rotWithShape="0">
          <a:gsLst>
            <a:gs pos="0">
              <a:srgbClr val="92D050"/>
            </a:gs>
            <a:gs pos="80000">
              <a:schemeClr val="accent2">
                <a:shade val="80000"/>
                <a:alpha val="50000"/>
                <a:hueOff val="0"/>
                <a:satOff val="0"/>
                <a:lumOff val="5885"/>
                <a:alphaOff val="-30000"/>
                <a:shade val="93000"/>
                <a:satMod val="130000"/>
              </a:schemeClr>
            </a:gs>
            <a:gs pos="100000">
              <a:schemeClr val="accent2">
                <a:shade val="80000"/>
                <a:alpha val="50000"/>
                <a:hueOff val="0"/>
                <a:satOff val="0"/>
                <a:lumOff val="5885"/>
                <a:alphaOff val="-30000"/>
                <a:shade val="94000"/>
                <a:satMod val="135000"/>
              </a:schemeClr>
            </a:gs>
          </a:gsLst>
        </a:gradFill>
      </dgm:spPr>
    </dgm:pt>
    <dgm:pt modelId="{6E24E09E-67B8-4E76-B2D7-1C572B925ECB}" type="pres">
      <dgm:prSet presAssocID="{210653F7-A68A-4A0D-921C-4C05C9203501}" presName="txLvlOnly1" presStyleLbl="revTx" presStyleIdx="5" presStyleCnt="6"/>
      <dgm:spPr/>
    </dgm:pt>
  </dgm:ptLst>
  <dgm:cxnLst>
    <dgm:cxn modelId="{FBA72341-FCBA-45DE-B22B-1AF89D5FC93C}" srcId="{E69A3D02-D6A1-429F-A14E-60E7342BE459}" destId="{832DC0CE-05B7-408A-8FF7-8CA7B40ADEB1}" srcOrd="2" destOrd="0" parTransId="{8EC209AF-284E-4095-9FF4-4A5B9324699F}" sibTransId="{FDD37F4C-7BA5-450E-8EE2-7D2EB31D4F6B}"/>
    <dgm:cxn modelId="{0E0FE969-9A18-46DB-9C5D-76FC72A41D52}" srcId="{E69A3D02-D6A1-429F-A14E-60E7342BE459}" destId="{DF13A46D-4B76-444F-B835-B68601E2681B}" srcOrd="4" destOrd="0" parTransId="{89776D34-FBBD-4443-9BB9-01FCA43A680C}" sibTransId="{4ED2BA9C-9C2F-4C87-875D-5AD79D59924A}"/>
    <dgm:cxn modelId="{F4DE4D7A-EE01-4063-AAB2-A6349311CAC8}" srcId="{E69A3D02-D6A1-429F-A14E-60E7342BE459}" destId="{3F7D4280-DE0C-4514-AD79-8385E577D963}" srcOrd="0" destOrd="0" parTransId="{C5AF0F8B-2F8F-46A2-813C-F095F484B9DA}" sibTransId="{DD3CF5EE-DF6F-4C17-B47B-3E9D22128A07}"/>
    <dgm:cxn modelId="{8D760C80-3168-4988-B980-08CEA99CF29F}" srcId="{E69A3D02-D6A1-429F-A14E-60E7342BE459}" destId="{8AEF8D34-D490-46EC-AF99-DB72E7B69835}" srcOrd="1" destOrd="0" parTransId="{BB332292-31FE-4832-B54A-FDF21F5B3865}" sibTransId="{512EF3DE-E7A1-48A9-BAC8-B3F664B1D6FB}"/>
    <dgm:cxn modelId="{BB503883-4981-481D-8B33-75CADE361BEF}" type="presOf" srcId="{E69A3D02-D6A1-429F-A14E-60E7342BE459}" destId="{4E1262DA-A498-4FC0-81D7-C39BA1498E67}" srcOrd="0" destOrd="0" presId="urn:microsoft.com/office/officeart/2008/layout/VerticalCircleList"/>
    <dgm:cxn modelId="{0AFC6B98-6D73-4DD5-BFB4-FE3185BE9ED3}" type="presOf" srcId="{DF13A46D-4B76-444F-B835-B68601E2681B}" destId="{092A99AE-288F-4E34-85C7-AE188044B3AE}" srcOrd="0" destOrd="0" presId="urn:microsoft.com/office/officeart/2008/layout/VerticalCircleList"/>
    <dgm:cxn modelId="{E3B9BFA7-D363-4885-872E-6DAA845BE50E}" type="presOf" srcId="{8AEF8D34-D490-46EC-AF99-DB72E7B69835}" destId="{BFD20865-3720-4A5A-974A-4980F37FC532}" srcOrd="0" destOrd="0" presId="urn:microsoft.com/office/officeart/2008/layout/VerticalCircleList"/>
    <dgm:cxn modelId="{7BB58CBF-F7C4-4AFB-A94D-AE6BE1F4AD05}" type="presOf" srcId="{832DC0CE-05B7-408A-8FF7-8CA7B40ADEB1}" destId="{37390129-FC47-4F78-A8CF-76ABAAF5D819}" srcOrd="0" destOrd="0" presId="urn:microsoft.com/office/officeart/2008/layout/VerticalCircleList"/>
    <dgm:cxn modelId="{D332C1D4-07B4-48A0-812A-15D0A03BE85D}" srcId="{E69A3D02-D6A1-429F-A14E-60E7342BE459}" destId="{210653F7-A68A-4A0D-921C-4C05C9203501}" srcOrd="5" destOrd="0" parTransId="{19CFD3F2-2E82-4CEC-BBA6-5C4EB1BE66F2}" sibTransId="{7B945CDE-911D-4629-9F1A-AE07236B9ACD}"/>
    <dgm:cxn modelId="{D8B779D9-835D-445A-9DE9-B321233A125F}" type="presOf" srcId="{F4B2EF99-68AC-4D6E-83B2-390BB4022971}" destId="{6907B5FE-2826-4671-B7D5-DA84A8E651B0}" srcOrd="0" destOrd="0" presId="urn:microsoft.com/office/officeart/2008/layout/VerticalCircleList"/>
    <dgm:cxn modelId="{739DD7DA-025E-4EFB-8BA9-6A0921971EAB}" srcId="{E69A3D02-D6A1-429F-A14E-60E7342BE459}" destId="{F4B2EF99-68AC-4D6E-83B2-390BB4022971}" srcOrd="3" destOrd="0" parTransId="{2AA277AB-A4F9-4536-A65D-24D4276356A4}" sibTransId="{344ED22A-20D7-44F3-B1E7-1FBC1B74DEC3}"/>
    <dgm:cxn modelId="{A39C82E5-8E9B-417F-BF11-A91832A2956F}" type="presOf" srcId="{3F7D4280-DE0C-4514-AD79-8385E577D963}" destId="{9A5C7FEA-01C0-4653-9D73-1C0ABC8F85F1}" srcOrd="0" destOrd="0" presId="urn:microsoft.com/office/officeart/2008/layout/VerticalCircleList"/>
    <dgm:cxn modelId="{2B8831FE-F5C9-4EC3-9865-2593CEEA2666}" type="presOf" srcId="{210653F7-A68A-4A0D-921C-4C05C9203501}" destId="{6E24E09E-67B8-4E76-B2D7-1C572B925ECB}" srcOrd="0" destOrd="0" presId="urn:microsoft.com/office/officeart/2008/layout/VerticalCircleList"/>
    <dgm:cxn modelId="{5CDD519F-9AA8-4B41-95CB-E9B4EA0D8E81}" type="presParOf" srcId="{4E1262DA-A498-4FC0-81D7-C39BA1498E67}" destId="{D4E719D6-ED26-471E-8499-2046BC8A4562}" srcOrd="0" destOrd="0" presId="urn:microsoft.com/office/officeart/2008/layout/VerticalCircleList"/>
    <dgm:cxn modelId="{0FA4B70B-08CB-46A2-B225-22894B901458}" type="presParOf" srcId="{D4E719D6-ED26-471E-8499-2046BC8A4562}" destId="{0A76C744-4E19-40F2-850B-72D514942EC7}" srcOrd="0" destOrd="0" presId="urn:microsoft.com/office/officeart/2008/layout/VerticalCircleList"/>
    <dgm:cxn modelId="{F557141B-7277-4FDB-B9E4-6847432E4C68}" type="presParOf" srcId="{D4E719D6-ED26-471E-8499-2046BC8A4562}" destId="{08C11FA4-A9C1-4345-8EF4-C3A389E175D0}" srcOrd="1" destOrd="0" presId="urn:microsoft.com/office/officeart/2008/layout/VerticalCircleList"/>
    <dgm:cxn modelId="{314C5AF9-B2AD-4F89-9FDE-455F9453F83E}" type="presParOf" srcId="{D4E719D6-ED26-471E-8499-2046BC8A4562}" destId="{9A5C7FEA-01C0-4653-9D73-1C0ABC8F85F1}" srcOrd="2" destOrd="0" presId="urn:microsoft.com/office/officeart/2008/layout/VerticalCircleList"/>
    <dgm:cxn modelId="{6F60105C-79E2-4158-8AA8-ECFAFD9358F6}" type="presParOf" srcId="{4E1262DA-A498-4FC0-81D7-C39BA1498E67}" destId="{CFCF7486-B100-49AA-89DD-24383972D28B}" srcOrd="1" destOrd="0" presId="urn:microsoft.com/office/officeart/2008/layout/VerticalCircleList"/>
    <dgm:cxn modelId="{95A17439-96BB-491B-8FAA-881E385F8A00}" type="presParOf" srcId="{CFCF7486-B100-49AA-89DD-24383972D28B}" destId="{768AB45B-C901-48B5-A4EF-A6799BACF9FD}" srcOrd="0" destOrd="0" presId="urn:microsoft.com/office/officeart/2008/layout/VerticalCircleList"/>
    <dgm:cxn modelId="{9A3B44F2-6E98-4BD2-90CC-19E8287ECB6B}" type="presParOf" srcId="{CFCF7486-B100-49AA-89DD-24383972D28B}" destId="{2F924D5D-2904-4E71-AA1D-703ABC63C984}" srcOrd="1" destOrd="0" presId="urn:microsoft.com/office/officeart/2008/layout/VerticalCircleList"/>
    <dgm:cxn modelId="{2C422DC4-22A6-448F-B670-A148F0D7963D}" type="presParOf" srcId="{CFCF7486-B100-49AA-89DD-24383972D28B}" destId="{BFD20865-3720-4A5A-974A-4980F37FC532}" srcOrd="2" destOrd="0" presId="urn:microsoft.com/office/officeart/2008/layout/VerticalCircleList"/>
    <dgm:cxn modelId="{D840578D-1299-493C-B896-C73DBFCD58D2}" type="presParOf" srcId="{4E1262DA-A498-4FC0-81D7-C39BA1498E67}" destId="{3147D54B-3123-4F11-976C-CAE8FCB61A6F}" srcOrd="2" destOrd="0" presId="urn:microsoft.com/office/officeart/2008/layout/VerticalCircleList"/>
    <dgm:cxn modelId="{25C5D7D5-C944-489D-AA9A-71BF1AF3D758}" type="presParOf" srcId="{3147D54B-3123-4F11-976C-CAE8FCB61A6F}" destId="{40AF37E0-56CF-4D28-88C0-00153FECA7A4}" srcOrd="0" destOrd="0" presId="urn:microsoft.com/office/officeart/2008/layout/VerticalCircleList"/>
    <dgm:cxn modelId="{63ACC69F-8254-469E-ADF5-90608094C080}" type="presParOf" srcId="{3147D54B-3123-4F11-976C-CAE8FCB61A6F}" destId="{1D24BE87-C032-417F-A501-9B79678EB0BE}" srcOrd="1" destOrd="0" presId="urn:microsoft.com/office/officeart/2008/layout/VerticalCircleList"/>
    <dgm:cxn modelId="{D4D4504E-8050-437E-8422-B5DB631BC816}" type="presParOf" srcId="{3147D54B-3123-4F11-976C-CAE8FCB61A6F}" destId="{37390129-FC47-4F78-A8CF-76ABAAF5D819}" srcOrd="2" destOrd="0" presId="urn:microsoft.com/office/officeart/2008/layout/VerticalCircleList"/>
    <dgm:cxn modelId="{ABFAB7F5-143B-4787-BDF7-9A66CB6A10CF}" type="presParOf" srcId="{4E1262DA-A498-4FC0-81D7-C39BA1498E67}" destId="{2F25C428-5B7A-423E-90F5-8473CFCA0F6D}" srcOrd="3" destOrd="0" presId="urn:microsoft.com/office/officeart/2008/layout/VerticalCircleList"/>
    <dgm:cxn modelId="{C5A83D4C-AB49-48C4-83B1-7316F3DDA147}" type="presParOf" srcId="{2F25C428-5B7A-423E-90F5-8473CFCA0F6D}" destId="{E1768D3A-9064-497B-866E-E42B01AB4B00}" srcOrd="0" destOrd="0" presId="urn:microsoft.com/office/officeart/2008/layout/VerticalCircleList"/>
    <dgm:cxn modelId="{4F11264B-2FE1-4FAB-AD74-4C3B4A973892}" type="presParOf" srcId="{2F25C428-5B7A-423E-90F5-8473CFCA0F6D}" destId="{8C52AEB4-9058-412D-85A2-AB7252B0C217}" srcOrd="1" destOrd="0" presId="urn:microsoft.com/office/officeart/2008/layout/VerticalCircleList"/>
    <dgm:cxn modelId="{2D8766B0-392A-47B8-B037-5DC262411EE3}" type="presParOf" srcId="{2F25C428-5B7A-423E-90F5-8473CFCA0F6D}" destId="{6907B5FE-2826-4671-B7D5-DA84A8E651B0}" srcOrd="2" destOrd="0" presId="urn:microsoft.com/office/officeart/2008/layout/VerticalCircleList"/>
    <dgm:cxn modelId="{DEB6FA02-7089-43DC-9A2D-BEF7BAE09958}" type="presParOf" srcId="{4E1262DA-A498-4FC0-81D7-C39BA1498E67}" destId="{BA932ACF-D4A1-46F5-BE5A-E36AC04441ED}" srcOrd="4" destOrd="0" presId="urn:microsoft.com/office/officeart/2008/layout/VerticalCircleList"/>
    <dgm:cxn modelId="{FF2AA518-78B0-4EEA-B056-D139EC260374}" type="presParOf" srcId="{BA932ACF-D4A1-46F5-BE5A-E36AC04441ED}" destId="{5249316A-B7FB-425F-B662-DD930F57BCF5}" srcOrd="0" destOrd="0" presId="urn:microsoft.com/office/officeart/2008/layout/VerticalCircleList"/>
    <dgm:cxn modelId="{028496AE-3FEB-48F3-98BA-95936CBE56AF}" type="presParOf" srcId="{BA932ACF-D4A1-46F5-BE5A-E36AC04441ED}" destId="{B9F920FE-A3A1-4EC1-9764-14E01695A6DE}" srcOrd="1" destOrd="0" presId="urn:microsoft.com/office/officeart/2008/layout/VerticalCircleList"/>
    <dgm:cxn modelId="{88039591-3C27-494D-A9F2-918F571254C3}" type="presParOf" srcId="{BA932ACF-D4A1-46F5-BE5A-E36AC04441ED}" destId="{092A99AE-288F-4E34-85C7-AE188044B3AE}" srcOrd="2" destOrd="0" presId="urn:microsoft.com/office/officeart/2008/layout/VerticalCircleList"/>
    <dgm:cxn modelId="{56FD94E2-6701-4561-9080-2D74372B835A}" type="presParOf" srcId="{4E1262DA-A498-4FC0-81D7-C39BA1498E67}" destId="{BDD9D101-35F3-44E9-AC5F-042C22F81F4C}" srcOrd="5" destOrd="0" presId="urn:microsoft.com/office/officeart/2008/layout/VerticalCircleList"/>
    <dgm:cxn modelId="{1114B486-7A46-4492-B643-66A9E4692390}" type="presParOf" srcId="{BDD9D101-35F3-44E9-AC5F-042C22F81F4C}" destId="{79DFDB29-081D-4F7B-8430-29997275C15B}" srcOrd="0" destOrd="0" presId="urn:microsoft.com/office/officeart/2008/layout/VerticalCircleList"/>
    <dgm:cxn modelId="{D0961966-B826-4773-BC08-75358C78D31B}" type="presParOf" srcId="{BDD9D101-35F3-44E9-AC5F-042C22F81F4C}" destId="{9F3A12D6-5328-42AB-8614-D951BEF008F4}" srcOrd="1" destOrd="0" presId="urn:microsoft.com/office/officeart/2008/layout/VerticalCircleList"/>
    <dgm:cxn modelId="{795F1610-8DF1-4538-A11C-A46051133C1B}" type="presParOf" srcId="{BDD9D101-35F3-44E9-AC5F-042C22F81F4C}" destId="{6E24E09E-67B8-4E76-B2D7-1C572B925ECB}" srcOrd="2" destOrd="0" presId="urn:microsoft.com/office/officeart/2008/layout/VerticalCircle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380EE0-102D-4260-A55E-E0A5B324FAA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6ABA80D-0166-4951-8DEB-DAE5F7813FB0}">
      <dgm:prSet phldrT="[Text]"/>
      <dgm:spPr>
        <a:solidFill>
          <a:schemeClr val="tx2">
            <a:lumMod val="40000"/>
            <a:lumOff val="60000"/>
          </a:schemeClr>
        </a:solidFill>
      </dgm:spPr>
      <dgm:t>
        <a:bodyPr/>
        <a:lstStyle/>
        <a:p>
          <a:r>
            <a:rPr lang="en-US" b="1" dirty="0">
              <a:solidFill>
                <a:schemeClr val="tx1"/>
              </a:solidFill>
            </a:rPr>
            <a:t>Cash</a:t>
          </a:r>
        </a:p>
      </dgm:t>
    </dgm:pt>
    <dgm:pt modelId="{C2D804BD-520E-413D-8C96-FDFCF37F75B1}" type="parTrans" cxnId="{503FD78C-98ED-4CD7-BA0A-07BAEDE81657}">
      <dgm:prSet/>
      <dgm:spPr/>
      <dgm:t>
        <a:bodyPr/>
        <a:lstStyle/>
        <a:p>
          <a:endParaRPr lang="en-US"/>
        </a:p>
      </dgm:t>
    </dgm:pt>
    <dgm:pt modelId="{92546371-6810-4B5F-B4C4-B3B6FBBD67CA}" type="sibTrans" cxnId="{503FD78C-98ED-4CD7-BA0A-07BAEDE81657}">
      <dgm:prSet/>
      <dgm:spPr/>
      <dgm:t>
        <a:bodyPr/>
        <a:lstStyle/>
        <a:p>
          <a:endParaRPr lang="en-US"/>
        </a:p>
      </dgm:t>
    </dgm:pt>
    <dgm:pt modelId="{6379D455-3F48-4A2B-9BE9-86CBA1203227}">
      <dgm:prSet phldrT="[Text]" custT="1"/>
      <dgm:spPr>
        <a:solidFill>
          <a:schemeClr val="tx2">
            <a:lumMod val="40000"/>
            <a:lumOff val="60000"/>
          </a:schemeClr>
        </a:solidFill>
      </dgm:spPr>
      <dgm:t>
        <a:bodyPr/>
        <a:lstStyle/>
        <a:p>
          <a:r>
            <a:rPr lang="en-US" sz="1200" b="1" dirty="0">
              <a:solidFill>
                <a:schemeClr val="tx1"/>
              </a:solidFill>
            </a:rPr>
            <a:t>Institution funds</a:t>
          </a:r>
        </a:p>
      </dgm:t>
    </dgm:pt>
    <dgm:pt modelId="{DA85A442-73FA-45ED-B1BA-113797DB1847}" type="parTrans" cxnId="{0AC7722B-6E88-4CCA-8300-28B72E426BA5}">
      <dgm:prSet/>
      <dgm:spPr/>
      <dgm:t>
        <a:bodyPr/>
        <a:lstStyle/>
        <a:p>
          <a:endParaRPr lang="en-US"/>
        </a:p>
      </dgm:t>
    </dgm:pt>
    <dgm:pt modelId="{22F82D5E-BD16-4628-A0AF-BE1B66194591}" type="sibTrans" cxnId="{0AC7722B-6E88-4CCA-8300-28B72E426BA5}">
      <dgm:prSet/>
      <dgm:spPr/>
      <dgm:t>
        <a:bodyPr/>
        <a:lstStyle/>
        <a:p>
          <a:endParaRPr lang="en-US"/>
        </a:p>
      </dgm:t>
    </dgm:pt>
    <dgm:pt modelId="{4AAD437D-2830-4EE3-8CD5-B5A6C1AF7072}">
      <dgm:prSet phldrT="[Text]" custT="1"/>
      <dgm:spPr>
        <a:solidFill>
          <a:schemeClr val="tx2">
            <a:lumMod val="40000"/>
            <a:lumOff val="60000"/>
          </a:schemeClr>
        </a:solidFill>
      </dgm:spPr>
      <dgm:t>
        <a:bodyPr/>
        <a:lstStyle/>
        <a:p>
          <a:r>
            <a:rPr lang="en-US" sz="1200" b="1" dirty="0">
              <a:solidFill>
                <a:schemeClr val="tx1"/>
              </a:solidFill>
            </a:rPr>
            <a:t>Gift</a:t>
          </a:r>
        </a:p>
      </dgm:t>
    </dgm:pt>
    <dgm:pt modelId="{A4B30C72-E32D-45CD-8BF0-6A931C851666}" type="parTrans" cxnId="{FBABE906-49E4-485A-9156-ACFDA993572E}">
      <dgm:prSet/>
      <dgm:spPr/>
      <dgm:t>
        <a:bodyPr/>
        <a:lstStyle/>
        <a:p>
          <a:endParaRPr lang="en-US"/>
        </a:p>
      </dgm:t>
    </dgm:pt>
    <dgm:pt modelId="{A72FD037-ED07-44B2-9B8B-B63B31837F23}" type="sibTrans" cxnId="{FBABE906-49E4-485A-9156-ACFDA993572E}">
      <dgm:prSet/>
      <dgm:spPr/>
      <dgm:t>
        <a:bodyPr/>
        <a:lstStyle/>
        <a:p>
          <a:endParaRPr lang="en-US"/>
        </a:p>
      </dgm:t>
    </dgm:pt>
    <dgm:pt modelId="{F6CC7567-5C8E-4534-9DA5-A57F558088BF}">
      <dgm:prSet phldrT="[Text]" custT="1"/>
      <dgm:spPr>
        <a:solidFill>
          <a:schemeClr val="tx2">
            <a:lumMod val="40000"/>
            <a:lumOff val="60000"/>
          </a:schemeClr>
        </a:solidFill>
      </dgm:spPr>
      <dgm:t>
        <a:bodyPr/>
        <a:lstStyle/>
        <a:p>
          <a:r>
            <a:rPr lang="en-US" sz="1200" b="1" dirty="0">
              <a:solidFill>
                <a:schemeClr val="tx1"/>
              </a:solidFill>
            </a:rPr>
            <a:t>Non-federal Grant</a:t>
          </a:r>
        </a:p>
      </dgm:t>
    </dgm:pt>
    <dgm:pt modelId="{DD5ECD77-5B07-4D56-BC31-C240D7AA12B2}" type="parTrans" cxnId="{FC93A679-530F-4257-9845-8637D1098E82}">
      <dgm:prSet/>
      <dgm:spPr/>
      <dgm:t>
        <a:bodyPr/>
        <a:lstStyle/>
        <a:p>
          <a:endParaRPr lang="en-US"/>
        </a:p>
      </dgm:t>
    </dgm:pt>
    <dgm:pt modelId="{5F69A3EA-75FC-49C9-AF6B-71CD1F620561}" type="sibTrans" cxnId="{FC93A679-530F-4257-9845-8637D1098E82}">
      <dgm:prSet/>
      <dgm:spPr/>
      <dgm:t>
        <a:bodyPr/>
        <a:lstStyle/>
        <a:p>
          <a:endParaRPr lang="en-US"/>
        </a:p>
      </dgm:t>
    </dgm:pt>
    <dgm:pt modelId="{557EE328-C829-46BF-8C4B-DDE614B412BB}">
      <dgm:prSet phldrT="[Text]" custT="1"/>
      <dgm:spPr>
        <a:solidFill>
          <a:schemeClr val="tx2">
            <a:lumMod val="40000"/>
            <a:lumOff val="60000"/>
          </a:schemeClr>
        </a:solidFill>
      </dgm:spPr>
      <dgm:t>
        <a:bodyPr/>
        <a:lstStyle/>
        <a:p>
          <a:r>
            <a:rPr lang="en-US" sz="1200" b="1" dirty="0">
              <a:solidFill>
                <a:schemeClr val="tx1"/>
              </a:solidFill>
            </a:rPr>
            <a:t>Program income, waived F&amp;A</a:t>
          </a:r>
        </a:p>
      </dgm:t>
    </dgm:pt>
    <dgm:pt modelId="{AF524869-C9C7-467D-92D7-ABEF17FB9359}" type="parTrans" cxnId="{9A257B8F-6448-4027-BDB7-20E354F5C222}">
      <dgm:prSet/>
      <dgm:spPr/>
      <dgm:t>
        <a:bodyPr/>
        <a:lstStyle/>
        <a:p>
          <a:endParaRPr lang="en-US"/>
        </a:p>
      </dgm:t>
    </dgm:pt>
    <dgm:pt modelId="{908B25C6-23C6-401B-9BF7-9D18B976D859}" type="sibTrans" cxnId="{9A257B8F-6448-4027-BDB7-20E354F5C222}">
      <dgm:prSet/>
      <dgm:spPr/>
      <dgm:t>
        <a:bodyPr/>
        <a:lstStyle/>
        <a:p>
          <a:endParaRPr lang="en-US"/>
        </a:p>
      </dgm:t>
    </dgm:pt>
    <dgm:pt modelId="{81AFAA88-1796-49BA-BF37-7157510979E9}" type="pres">
      <dgm:prSet presAssocID="{F5380EE0-102D-4260-A55E-E0A5B324FAA0}" presName="Name0" presStyleCnt="0">
        <dgm:presLayoutVars>
          <dgm:chMax val="1"/>
          <dgm:dir/>
          <dgm:animLvl val="ctr"/>
          <dgm:resizeHandles val="exact"/>
        </dgm:presLayoutVars>
      </dgm:prSet>
      <dgm:spPr/>
    </dgm:pt>
    <dgm:pt modelId="{872BF404-58E2-4200-89EE-F90C6FB39EE3}" type="pres">
      <dgm:prSet presAssocID="{E6ABA80D-0166-4951-8DEB-DAE5F7813FB0}" presName="centerShape" presStyleLbl="node0" presStyleIdx="0" presStyleCnt="1" custLinFactNeighborX="264" custLinFactNeighborY="1046"/>
      <dgm:spPr/>
    </dgm:pt>
    <dgm:pt modelId="{6F0448E5-0BAB-4B61-9C93-ECCEAAE047D2}" type="pres">
      <dgm:prSet presAssocID="{6379D455-3F48-4A2B-9BE9-86CBA1203227}" presName="node" presStyleLbl="node1" presStyleIdx="0" presStyleCnt="4" custScaleX="138474" custScaleY="126372">
        <dgm:presLayoutVars>
          <dgm:bulletEnabled val="1"/>
        </dgm:presLayoutVars>
      </dgm:prSet>
      <dgm:spPr/>
    </dgm:pt>
    <dgm:pt modelId="{474F7765-25F9-41AA-9D2B-D96F2B318730}" type="pres">
      <dgm:prSet presAssocID="{6379D455-3F48-4A2B-9BE9-86CBA1203227}" presName="dummy" presStyleCnt="0"/>
      <dgm:spPr/>
    </dgm:pt>
    <dgm:pt modelId="{5A4B012C-A27A-4840-B410-8BEFCF350C62}" type="pres">
      <dgm:prSet presAssocID="{22F82D5E-BD16-4628-A0AF-BE1B66194591}" presName="sibTrans" presStyleLbl="sibTrans2D1" presStyleIdx="0" presStyleCnt="4"/>
      <dgm:spPr/>
    </dgm:pt>
    <dgm:pt modelId="{B1923561-4A54-4EE6-BD26-25A5275A84A1}" type="pres">
      <dgm:prSet presAssocID="{4AAD437D-2830-4EE3-8CD5-B5A6C1AF7072}" presName="node" presStyleLbl="node1" presStyleIdx="1" presStyleCnt="4" custScaleX="125882" custScaleY="125882">
        <dgm:presLayoutVars>
          <dgm:bulletEnabled val="1"/>
        </dgm:presLayoutVars>
      </dgm:prSet>
      <dgm:spPr/>
    </dgm:pt>
    <dgm:pt modelId="{561FA10D-BA24-4C20-BAF4-9D708448105D}" type="pres">
      <dgm:prSet presAssocID="{4AAD437D-2830-4EE3-8CD5-B5A6C1AF7072}" presName="dummy" presStyleCnt="0"/>
      <dgm:spPr/>
    </dgm:pt>
    <dgm:pt modelId="{30F599C0-72A5-4260-9B61-6DA3C97E6D1A}" type="pres">
      <dgm:prSet presAssocID="{A72FD037-ED07-44B2-9B8B-B63B31837F23}" presName="sibTrans" presStyleLbl="sibTrans2D1" presStyleIdx="1" presStyleCnt="4"/>
      <dgm:spPr/>
    </dgm:pt>
    <dgm:pt modelId="{410A1FAA-81EB-43A4-A9B5-F0B9CEBAED71}" type="pres">
      <dgm:prSet presAssocID="{F6CC7567-5C8E-4534-9DA5-A57F558088BF}" presName="node" presStyleLbl="node1" presStyleIdx="2" presStyleCnt="4" custScaleX="125882" custScaleY="125882">
        <dgm:presLayoutVars>
          <dgm:bulletEnabled val="1"/>
        </dgm:presLayoutVars>
      </dgm:prSet>
      <dgm:spPr/>
    </dgm:pt>
    <dgm:pt modelId="{FF924C35-1E17-4306-BEAF-AF3CA1CCD54A}" type="pres">
      <dgm:prSet presAssocID="{F6CC7567-5C8E-4534-9DA5-A57F558088BF}" presName="dummy" presStyleCnt="0"/>
      <dgm:spPr/>
    </dgm:pt>
    <dgm:pt modelId="{BAB6061D-9438-45B4-A2F0-721BB9205EF5}" type="pres">
      <dgm:prSet presAssocID="{5F69A3EA-75FC-49C9-AF6B-71CD1F620561}" presName="sibTrans" presStyleLbl="sibTrans2D1" presStyleIdx="2" presStyleCnt="4"/>
      <dgm:spPr/>
    </dgm:pt>
    <dgm:pt modelId="{AD67809B-AB89-42DC-B736-25F9669EBB9D}" type="pres">
      <dgm:prSet presAssocID="{557EE328-C829-46BF-8C4B-DDE614B412BB}" presName="node" presStyleLbl="node1" presStyleIdx="3" presStyleCnt="4" custScaleX="125882" custScaleY="125882">
        <dgm:presLayoutVars>
          <dgm:bulletEnabled val="1"/>
        </dgm:presLayoutVars>
      </dgm:prSet>
      <dgm:spPr/>
    </dgm:pt>
    <dgm:pt modelId="{A0A95C69-DD85-4E6C-9028-46EBF13DB996}" type="pres">
      <dgm:prSet presAssocID="{557EE328-C829-46BF-8C4B-DDE614B412BB}" presName="dummy" presStyleCnt="0"/>
      <dgm:spPr/>
    </dgm:pt>
    <dgm:pt modelId="{61771C0E-4DC5-4C20-874D-C6755315A05F}" type="pres">
      <dgm:prSet presAssocID="{908B25C6-23C6-401B-9BF7-9D18B976D859}" presName="sibTrans" presStyleLbl="sibTrans2D1" presStyleIdx="3" presStyleCnt="4"/>
      <dgm:spPr/>
    </dgm:pt>
  </dgm:ptLst>
  <dgm:cxnLst>
    <dgm:cxn modelId="{FBABE906-49E4-485A-9156-ACFDA993572E}" srcId="{E6ABA80D-0166-4951-8DEB-DAE5F7813FB0}" destId="{4AAD437D-2830-4EE3-8CD5-B5A6C1AF7072}" srcOrd="1" destOrd="0" parTransId="{A4B30C72-E32D-45CD-8BF0-6A931C851666}" sibTransId="{A72FD037-ED07-44B2-9B8B-B63B31837F23}"/>
    <dgm:cxn modelId="{57942C07-F495-4191-A7BE-02E69F3E7E93}" type="presOf" srcId="{5F69A3EA-75FC-49C9-AF6B-71CD1F620561}" destId="{BAB6061D-9438-45B4-A2F0-721BB9205EF5}" srcOrd="0" destOrd="0" presId="urn:microsoft.com/office/officeart/2005/8/layout/radial6"/>
    <dgm:cxn modelId="{DDD18A08-B43B-4C81-8C49-E1874C60BD06}" type="presOf" srcId="{4AAD437D-2830-4EE3-8CD5-B5A6C1AF7072}" destId="{B1923561-4A54-4EE6-BD26-25A5275A84A1}" srcOrd="0" destOrd="0" presId="urn:microsoft.com/office/officeart/2005/8/layout/radial6"/>
    <dgm:cxn modelId="{DE130418-7CCE-42B6-8039-EDEBF264FB4B}" type="presOf" srcId="{908B25C6-23C6-401B-9BF7-9D18B976D859}" destId="{61771C0E-4DC5-4C20-874D-C6755315A05F}" srcOrd="0" destOrd="0" presId="urn:microsoft.com/office/officeart/2005/8/layout/radial6"/>
    <dgm:cxn modelId="{0AC7722B-6E88-4CCA-8300-28B72E426BA5}" srcId="{E6ABA80D-0166-4951-8DEB-DAE5F7813FB0}" destId="{6379D455-3F48-4A2B-9BE9-86CBA1203227}" srcOrd="0" destOrd="0" parTransId="{DA85A442-73FA-45ED-B1BA-113797DB1847}" sibTransId="{22F82D5E-BD16-4628-A0AF-BE1B66194591}"/>
    <dgm:cxn modelId="{AFA62F2D-7DF6-4129-9511-ADE856782DC5}" type="presOf" srcId="{6379D455-3F48-4A2B-9BE9-86CBA1203227}" destId="{6F0448E5-0BAB-4B61-9C93-ECCEAAE047D2}" srcOrd="0" destOrd="0" presId="urn:microsoft.com/office/officeart/2005/8/layout/radial6"/>
    <dgm:cxn modelId="{04C71B48-E011-439D-9AB3-51D6B8F6983C}" type="presOf" srcId="{F6CC7567-5C8E-4534-9DA5-A57F558088BF}" destId="{410A1FAA-81EB-43A4-A9B5-F0B9CEBAED71}" srcOrd="0" destOrd="0" presId="urn:microsoft.com/office/officeart/2005/8/layout/radial6"/>
    <dgm:cxn modelId="{2EB6F04E-E0CA-4CFB-B064-ADBB96B15A1F}" type="presOf" srcId="{F5380EE0-102D-4260-A55E-E0A5B324FAA0}" destId="{81AFAA88-1796-49BA-BF37-7157510979E9}" srcOrd="0" destOrd="0" presId="urn:microsoft.com/office/officeart/2005/8/layout/radial6"/>
    <dgm:cxn modelId="{FC93A679-530F-4257-9845-8637D1098E82}" srcId="{E6ABA80D-0166-4951-8DEB-DAE5F7813FB0}" destId="{F6CC7567-5C8E-4534-9DA5-A57F558088BF}" srcOrd="2" destOrd="0" parTransId="{DD5ECD77-5B07-4D56-BC31-C240D7AA12B2}" sibTransId="{5F69A3EA-75FC-49C9-AF6B-71CD1F620561}"/>
    <dgm:cxn modelId="{503FD78C-98ED-4CD7-BA0A-07BAEDE81657}" srcId="{F5380EE0-102D-4260-A55E-E0A5B324FAA0}" destId="{E6ABA80D-0166-4951-8DEB-DAE5F7813FB0}" srcOrd="0" destOrd="0" parTransId="{C2D804BD-520E-413D-8C96-FDFCF37F75B1}" sibTransId="{92546371-6810-4B5F-B4C4-B3B6FBBD67CA}"/>
    <dgm:cxn modelId="{84C6B58E-D71F-414B-A7EA-130753A253B6}" type="presOf" srcId="{A72FD037-ED07-44B2-9B8B-B63B31837F23}" destId="{30F599C0-72A5-4260-9B61-6DA3C97E6D1A}" srcOrd="0" destOrd="0" presId="urn:microsoft.com/office/officeart/2005/8/layout/radial6"/>
    <dgm:cxn modelId="{9A257B8F-6448-4027-BDB7-20E354F5C222}" srcId="{E6ABA80D-0166-4951-8DEB-DAE5F7813FB0}" destId="{557EE328-C829-46BF-8C4B-DDE614B412BB}" srcOrd="3" destOrd="0" parTransId="{AF524869-C9C7-467D-92D7-ABEF17FB9359}" sibTransId="{908B25C6-23C6-401B-9BF7-9D18B976D859}"/>
    <dgm:cxn modelId="{6350E6AB-27E5-4A7B-94DB-57652E343C02}" type="presOf" srcId="{557EE328-C829-46BF-8C4B-DDE614B412BB}" destId="{AD67809B-AB89-42DC-B736-25F9669EBB9D}" srcOrd="0" destOrd="0" presId="urn:microsoft.com/office/officeart/2005/8/layout/radial6"/>
    <dgm:cxn modelId="{7FC218AC-FAD8-41BC-8219-D8B5A1E0BC99}" type="presOf" srcId="{E6ABA80D-0166-4951-8DEB-DAE5F7813FB0}" destId="{872BF404-58E2-4200-89EE-F90C6FB39EE3}" srcOrd="0" destOrd="0" presId="urn:microsoft.com/office/officeart/2005/8/layout/radial6"/>
    <dgm:cxn modelId="{B93ED3D2-3BCC-4430-B91B-31AF4FF1F2A7}" type="presOf" srcId="{22F82D5E-BD16-4628-A0AF-BE1B66194591}" destId="{5A4B012C-A27A-4840-B410-8BEFCF350C62}" srcOrd="0" destOrd="0" presId="urn:microsoft.com/office/officeart/2005/8/layout/radial6"/>
    <dgm:cxn modelId="{9F0C2DBA-E398-4782-87C1-56BC2CAFF71A}" type="presParOf" srcId="{81AFAA88-1796-49BA-BF37-7157510979E9}" destId="{872BF404-58E2-4200-89EE-F90C6FB39EE3}" srcOrd="0" destOrd="0" presId="urn:microsoft.com/office/officeart/2005/8/layout/radial6"/>
    <dgm:cxn modelId="{033B20F3-999F-433C-89B0-82F0060DEBE1}" type="presParOf" srcId="{81AFAA88-1796-49BA-BF37-7157510979E9}" destId="{6F0448E5-0BAB-4B61-9C93-ECCEAAE047D2}" srcOrd="1" destOrd="0" presId="urn:microsoft.com/office/officeart/2005/8/layout/radial6"/>
    <dgm:cxn modelId="{9EF0B9AD-8FC6-462D-A6E1-5A7C285C568F}" type="presParOf" srcId="{81AFAA88-1796-49BA-BF37-7157510979E9}" destId="{474F7765-25F9-41AA-9D2B-D96F2B318730}" srcOrd="2" destOrd="0" presId="urn:microsoft.com/office/officeart/2005/8/layout/radial6"/>
    <dgm:cxn modelId="{5686009E-7C6F-4D83-A744-D51C83CEDA6F}" type="presParOf" srcId="{81AFAA88-1796-49BA-BF37-7157510979E9}" destId="{5A4B012C-A27A-4840-B410-8BEFCF350C62}" srcOrd="3" destOrd="0" presId="urn:microsoft.com/office/officeart/2005/8/layout/radial6"/>
    <dgm:cxn modelId="{B2D4C03C-D691-41F7-BFB7-E5A055EE1CED}" type="presParOf" srcId="{81AFAA88-1796-49BA-BF37-7157510979E9}" destId="{B1923561-4A54-4EE6-BD26-25A5275A84A1}" srcOrd="4" destOrd="0" presId="urn:microsoft.com/office/officeart/2005/8/layout/radial6"/>
    <dgm:cxn modelId="{1F801F0E-334F-4FF2-A7A5-A058E4E312BC}" type="presParOf" srcId="{81AFAA88-1796-49BA-BF37-7157510979E9}" destId="{561FA10D-BA24-4C20-BAF4-9D708448105D}" srcOrd="5" destOrd="0" presId="urn:microsoft.com/office/officeart/2005/8/layout/radial6"/>
    <dgm:cxn modelId="{70265582-6489-4944-8B54-0814B15C8BA5}" type="presParOf" srcId="{81AFAA88-1796-49BA-BF37-7157510979E9}" destId="{30F599C0-72A5-4260-9B61-6DA3C97E6D1A}" srcOrd="6" destOrd="0" presId="urn:microsoft.com/office/officeart/2005/8/layout/radial6"/>
    <dgm:cxn modelId="{9B2EA586-3CD5-4AFF-B609-B7E625668C55}" type="presParOf" srcId="{81AFAA88-1796-49BA-BF37-7157510979E9}" destId="{410A1FAA-81EB-43A4-A9B5-F0B9CEBAED71}" srcOrd="7" destOrd="0" presId="urn:microsoft.com/office/officeart/2005/8/layout/radial6"/>
    <dgm:cxn modelId="{2A22B5C5-A888-4D7C-8C32-ADE7614C48B7}" type="presParOf" srcId="{81AFAA88-1796-49BA-BF37-7157510979E9}" destId="{FF924C35-1E17-4306-BEAF-AF3CA1CCD54A}" srcOrd="8" destOrd="0" presId="urn:microsoft.com/office/officeart/2005/8/layout/radial6"/>
    <dgm:cxn modelId="{0F9B4D58-151D-403B-B213-03EDAA2A5BDA}" type="presParOf" srcId="{81AFAA88-1796-49BA-BF37-7157510979E9}" destId="{BAB6061D-9438-45B4-A2F0-721BB9205EF5}" srcOrd="9" destOrd="0" presId="urn:microsoft.com/office/officeart/2005/8/layout/radial6"/>
    <dgm:cxn modelId="{5842BEB3-8954-4631-9524-4321011FB52F}" type="presParOf" srcId="{81AFAA88-1796-49BA-BF37-7157510979E9}" destId="{AD67809B-AB89-42DC-B736-25F9669EBB9D}" srcOrd="10" destOrd="0" presId="urn:microsoft.com/office/officeart/2005/8/layout/radial6"/>
    <dgm:cxn modelId="{D8BA79D8-1203-42D3-A2C4-F648017E1C85}" type="presParOf" srcId="{81AFAA88-1796-49BA-BF37-7157510979E9}" destId="{A0A95C69-DD85-4E6C-9028-46EBF13DB996}" srcOrd="11" destOrd="0" presId="urn:microsoft.com/office/officeart/2005/8/layout/radial6"/>
    <dgm:cxn modelId="{CCAC6ACA-70E1-4F7C-8A99-289F852DC299}" type="presParOf" srcId="{81AFAA88-1796-49BA-BF37-7157510979E9}" destId="{61771C0E-4DC5-4C20-874D-C6755315A05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3D20C95-A3EE-4DDF-ABF1-8E3A2E1226F5}"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F5E79532-5ED5-49C5-A686-A411496F1EF6}">
      <dgm:prSet phldrT="[Text]"/>
      <dgm:spPr>
        <a:solidFill>
          <a:schemeClr val="tx2">
            <a:lumMod val="40000"/>
            <a:lumOff val="60000"/>
          </a:schemeClr>
        </a:solidFill>
      </dgm:spPr>
      <dgm:t>
        <a:bodyPr/>
        <a:lstStyle/>
        <a:p>
          <a:r>
            <a:rPr lang="en-US" b="1" dirty="0">
              <a:solidFill>
                <a:schemeClr val="tx1"/>
              </a:solidFill>
            </a:rPr>
            <a:t>Unfunded effort of key personnel –from collaborators</a:t>
          </a:r>
        </a:p>
      </dgm:t>
    </dgm:pt>
    <dgm:pt modelId="{3DE195B2-F389-4C3C-A0EC-3CDD716B4960}" type="parTrans" cxnId="{A2FAAD9A-6BE9-4B1C-AD76-F1AC9AB3F0D4}">
      <dgm:prSet/>
      <dgm:spPr/>
      <dgm:t>
        <a:bodyPr/>
        <a:lstStyle/>
        <a:p>
          <a:endParaRPr lang="en-US"/>
        </a:p>
      </dgm:t>
    </dgm:pt>
    <dgm:pt modelId="{6849B716-E8A0-4F61-864D-5CE718ECAFF1}" type="sibTrans" cxnId="{A2FAAD9A-6BE9-4B1C-AD76-F1AC9AB3F0D4}">
      <dgm:prSet/>
      <dgm:spPr/>
      <dgm:t>
        <a:bodyPr/>
        <a:lstStyle/>
        <a:p>
          <a:endParaRPr lang="en-US"/>
        </a:p>
      </dgm:t>
    </dgm:pt>
    <dgm:pt modelId="{D0CAC4B2-3603-4B1E-8D2D-8891E3EC503E}">
      <dgm:prSet phldrT="[Text]"/>
      <dgm:spPr>
        <a:solidFill>
          <a:schemeClr val="tx2">
            <a:lumMod val="40000"/>
            <a:lumOff val="60000"/>
          </a:schemeClr>
        </a:solidFill>
      </dgm:spPr>
      <dgm:t>
        <a:bodyPr/>
        <a:lstStyle/>
        <a:p>
          <a:r>
            <a:rPr lang="en-US" b="1" dirty="0">
              <a:solidFill>
                <a:schemeClr val="tx1"/>
              </a:solidFill>
            </a:rPr>
            <a:t>Donated property, certification for the value of donation</a:t>
          </a:r>
        </a:p>
      </dgm:t>
    </dgm:pt>
    <dgm:pt modelId="{040CCA58-9FD0-4D2B-93C8-22F25F209F94}" type="parTrans" cxnId="{6B51A886-F499-4F33-9FF9-AD8958813481}">
      <dgm:prSet/>
      <dgm:spPr/>
      <dgm:t>
        <a:bodyPr/>
        <a:lstStyle/>
        <a:p>
          <a:endParaRPr lang="en-US"/>
        </a:p>
      </dgm:t>
    </dgm:pt>
    <dgm:pt modelId="{CD13FF26-0307-4A56-90FF-BFFBD1BAC9E9}" type="sibTrans" cxnId="{6B51A886-F499-4F33-9FF9-AD8958813481}">
      <dgm:prSet/>
      <dgm:spPr/>
      <dgm:t>
        <a:bodyPr/>
        <a:lstStyle/>
        <a:p>
          <a:endParaRPr lang="en-US"/>
        </a:p>
      </dgm:t>
    </dgm:pt>
    <dgm:pt modelId="{35814A7F-A497-45CB-B9F3-6591C7232385}">
      <dgm:prSet phldrT="[Text]"/>
      <dgm:spPr>
        <a:solidFill>
          <a:schemeClr val="tx2">
            <a:lumMod val="40000"/>
            <a:lumOff val="60000"/>
          </a:schemeClr>
        </a:solidFill>
      </dgm:spPr>
      <dgm:t>
        <a:bodyPr/>
        <a:lstStyle/>
        <a:p>
          <a:r>
            <a:rPr lang="en-US" b="1" dirty="0">
              <a:solidFill>
                <a:schemeClr val="tx1"/>
              </a:solidFill>
            </a:rPr>
            <a:t>Sub-awardee cost sharing</a:t>
          </a:r>
        </a:p>
      </dgm:t>
    </dgm:pt>
    <dgm:pt modelId="{61F57645-8E2F-44AE-8459-A4E936B40910}" type="parTrans" cxnId="{EEF688A0-DC39-4CDD-B81F-3A2FE39EBFB4}">
      <dgm:prSet/>
      <dgm:spPr/>
      <dgm:t>
        <a:bodyPr/>
        <a:lstStyle/>
        <a:p>
          <a:endParaRPr lang="en-US"/>
        </a:p>
      </dgm:t>
    </dgm:pt>
    <dgm:pt modelId="{CFFA7D26-001A-4FFD-98B9-E2DAD0664D9A}" type="sibTrans" cxnId="{EEF688A0-DC39-4CDD-B81F-3A2FE39EBFB4}">
      <dgm:prSet/>
      <dgm:spPr/>
      <dgm:t>
        <a:bodyPr/>
        <a:lstStyle/>
        <a:p>
          <a:endParaRPr lang="en-US"/>
        </a:p>
      </dgm:t>
    </dgm:pt>
    <dgm:pt modelId="{D6FCDBA7-6E89-458C-8128-FBD1D7BE9A67}">
      <dgm:prSet phldrT="[Text]"/>
      <dgm:spPr/>
      <dgm:t>
        <a:bodyPr/>
        <a:lstStyle/>
        <a:p>
          <a:endParaRPr lang="en-US" dirty="0"/>
        </a:p>
      </dgm:t>
    </dgm:pt>
    <dgm:pt modelId="{0BB9CAAA-0EF5-491A-AD72-2962D0CE23A8}" type="parTrans" cxnId="{226EC4F8-470C-4595-A903-F8F9330B5954}">
      <dgm:prSet/>
      <dgm:spPr/>
      <dgm:t>
        <a:bodyPr/>
        <a:lstStyle/>
        <a:p>
          <a:endParaRPr lang="en-US"/>
        </a:p>
      </dgm:t>
    </dgm:pt>
    <dgm:pt modelId="{8BD864A0-D332-40B7-BE16-559E902D5F95}" type="sibTrans" cxnId="{226EC4F8-470C-4595-A903-F8F9330B5954}">
      <dgm:prSet/>
      <dgm:spPr/>
      <dgm:t>
        <a:bodyPr/>
        <a:lstStyle/>
        <a:p>
          <a:endParaRPr lang="en-US"/>
        </a:p>
      </dgm:t>
    </dgm:pt>
    <dgm:pt modelId="{1DFCAD00-1A6F-446D-B216-D7CECD862512}" type="pres">
      <dgm:prSet presAssocID="{E3D20C95-A3EE-4DDF-ABF1-8E3A2E1226F5}" presName="composite" presStyleCnt="0">
        <dgm:presLayoutVars>
          <dgm:chMax val="3"/>
          <dgm:animLvl val="lvl"/>
          <dgm:resizeHandles val="exact"/>
        </dgm:presLayoutVars>
      </dgm:prSet>
      <dgm:spPr/>
    </dgm:pt>
    <dgm:pt modelId="{869B0051-34A2-4021-94B1-495212F366E7}" type="pres">
      <dgm:prSet presAssocID="{F5E79532-5ED5-49C5-A686-A411496F1EF6}" presName="gear1" presStyleLbl="node1" presStyleIdx="0" presStyleCnt="3" custScaleX="101544" custScaleY="93831" custLinFactNeighborX="20862" custLinFactNeighborY="1542">
        <dgm:presLayoutVars>
          <dgm:chMax val="1"/>
          <dgm:bulletEnabled val="1"/>
        </dgm:presLayoutVars>
      </dgm:prSet>
      <dgm:spPr/>
    </dgm:pt>
    <dgm:pt modelId="{D54547AA-12F9-4714-A8CC-FFEEF342C55B}" type="pres">
      <dgm:prSet presAssocID="{F5E79532-5ED5-49C5-A686-A411496F1EF6}" presName="gear1srcNode" presStyleLbl="node1" presStyleIdx="0" presStyleCnt="3"/>
      <dgm:spPr/>
    </dgm:pt>
    <dgm:pt modelId="{0561DC99-681A-4DFC-BF38-9DA6D640C978}" type="pres">
      <dgm:prSet presAssocID="{F5E79532-5ED5-49C5-A686-A411496F1EF6}" presName="gear1dstNode" presStyleLbl="node1" presStyleIdx="0" presStyleCnt="3"/>
      <dgm:spPr/>
    </dgm:pt>
    <dgm:pt modelId="{E9699FCE-1895-4221-94B3-40A824811BA8}" type="pres">
      <dgm:prSet presAssocID="{D0CAC4B2-3603-4B1E-8D2D-8891E3EC503E}" presName="gear2" presStyleLbl="node1" presStyleIdx="1" presStyleCnt="3" custScaleX="138753" custScaleY="133531">
        <dgm:presLayoutVars>
          <dgm:chMax val="1"/>
          <dgm:bulletEnabled val="1"/>
        </dgm:presLayoutVars>
      </dgm:prSet>
      <dgm:spPr/>
    </dgm:pt>
    <dgm:pt modelId="{E90D9A59-A04D-4608-95A6-CDF5940998DC}" type="pres">
      <dgm:prSet presAssocID="{D0CAC4B2-3603-4B1E-8D2D-8891E3EC503E}" presName="gear2srcNode" presStyleLbl="node1" presStyleIdx="1" presStyleCnt="3"/>
      <dgm:spPr/>
    </dgm:pt>
    <dgm:pt modelId="{9322E4BB-972D-4C39-9B38-E166F66CF1FB}" type="pres">
      <dgm:prSet presAssocID="{D0CAC4B2-3603-4B1E-8D2D-8891E3EC503E}" presName="gear2dstNode" presStyleLbl="node1" presStyleIdx="1" presStyleCnt="3"/>
      <dgm:spPr/>
    </dgm:pt>
    <dgm:pt modelId="{C729F751-09DB-40D2-AFF5-79CF2DA33282}" type="pres">
      <dgm:prSet presAssocID="{35814A7F-A497-45CB-B9F3-6591C7232385}" presName="gear3" presStyleLbl="node1" presStyleIdx="2" presStyleCnt="3" custLinFactNeighborX="47690" custLinFactNeighborY="-12160"/>
      <dgm:spPr/>
    </dgm:pt>
    <dgm:pt modelId="{D30A9090-EE11-42FE-A854-35EBAE688448}" type="pres">
      <dgm:prSet presAssocID="{35814A7F-A497-45CB-B9F3-6591C7232385}" presName="gear3tx" presStyleLbl="node1" presStyleIdx="2" presStyleCnt="3">
        <dgm:presLayoutVars>
          <dgm:chMax val="1"/>
          <dgm:bulletEnabled val="1"/>
        </dgm:presLayoutVars>
      </dgm:prSet>
      <dgm:spPr/>
    </dgm:pt>
    <dgm:pt modelId="{405C7BDF-4DA6-479A-AF6D-F1C2F2B8175B}" type="pres">
      <dgm:prSet presAssocID="{35814A7F-A497-45CB-B9F3-6591C7232385}" presName="gear3srcNode" presStyleLbl="node1" presStyleIdx="2" presStyleCnt="3"/>
      <dgm:spPr/>
    </dgm:pt>
    <dgm:pt modelId="{C9304C9C-CCF4-4CCB-B6C8-0ACF8C28EBC0}" type="pres">
      <dgm:prSet presAssocID="{35814A7F-A497-45CB-B9F3-6591C7232385}" presName="gear3dstNode" presStyleLbl="node1" presStyleIdx="2" presStyleCnt="3"/>
      <dgm:spPr/>
    </dgm:pt>
    <dgm:pt modelId="{F276C4F1-F78A-4B4A-94D7-F5361E9C7BA8}" type="pres">
      <dgm:prSet presAssocID="{6849B716-E8A0-4F61-864D-5CE718ECAFF1}" presName="connector1" presStyleLbl="sibTrans2D1" presStyleIdx="0" presStyleCnt="3" custLinFactNeighborX="24576" custLinFactNeighborY="-887"/>
      <dgm:spPr/>
    </dgm:pt>
    <dgm:pt modelId="{15774D6B-6C4A-4CD1-B61B-A7FD752683C4}" type="pres">
      <dgm:prSet presAssocID="{CD13FF26-0307-4A56-90FF-BFFBD1BAC9E9}" presName="connector2" presStyleLbl="sibTrans2D1" presStyleIdx="1" presStyleCnt="3" custLinFactNeighborX="-12715" custLinFactNeighborY="-3475"/>
      <dgm:spPr/>
    </dgm:pt>
    <dgm:pt modelId="{2D095026-7CC8-4F45-8923-DF721F0197F9}" type="pres">
      <dgm:prSet presAssocID="{CFFA7D26-001A-4FFD-98B9-E2DAD0664D9A}" presName="connector3" presStyleLbl="sibTrans2D1" presStyleIdx="2" presStyleCnt="3" custLinFactNeighborX="39376" custLinFactNeighborY="7525"/>
      <dgm:spPr/>
    </dgm:pt>
  </dgm:ptLst>
  <dgm:cxnLst>
    <dgm:cxn modelId="{94D08715-D988-42DE-9358-98B90C0E64AA}" type="presOf" srcId="{35814A7F-A497-45CB-B9F3-6591C7232385}" destId="{405C7BDF-4DA6-479A-AF6D-F1C2F2B8175B}" srcOrd="2" destOrd="0" presId="urn:microsoft.com/office/officeart/2005/8/layout/gear1"/>
    <dgm:cxn modelId="{D7A48447-07CF-43F1-9293-FC48D2BC6A64}" type="presOf" srcId="{F5E79532-5ED5-49C5-A686-A411496F1EF6}" destId="{D54547AA-12F9-4714-A8CC-FFEEF342C55B}" srcOrd="1" destOrd="0" presId="urn:microsoft.com/office/officeart/2005/8/layout/gear1"/>
    <dgm:cxn modelId="{9AC26E6C-3A1A-438E-A087-C68D38920AD9}" type="presOf" srcId="{F5E79532-5ED5-49C5-A686-A411496F1EF6}" destId="{0561DC99-681A-4DFC-BF38-9DA6D640C978}" srcOrd="2" destOrd="0" presId="urn:microsoft.com/office/officeart/2005/8/layout/gear1"/>
    <dgm:cxn modelId="{D4084C53-1E96-4776-8A70-F72B0D634AEA}" type="presOf" srcId="{6849B716-E8A0-4F61-864D-5CE718ECAFF1}" destId="{F276C4F1-F78A-4B4A-94D7-F5361E9C7BA8}" srcOrd="0" destOrd="0" presId="urn:microsoft.com/office/officeart/2005/8/layout/gear1"/>
    <dgm:cxn modelId="{EB14287D-480A-4F17-BFD6-5B02FD1129D7}" type="presOf" srcId="{35814A7F-A497-45CB-B9F3-6591C7232385}" destId="{D30A9090-EE11-42FE-A854-35EBAE688448}" srcOrd="1" destOrd="0" presId="urn:microsoft.com/office/officeart/2005/8/layout/gear1"/>
    <dgm:cxn modelId="{6B51A886-F499-4F33-9FF9-AD8958813481}" srcId="{E3D20C95-A3EE-4DDF-ABF1-8E3A2E1226F5}" destId="{D0CAC4B2-3603-4B1E-8D2D-8891E3EC503E}" srcOrd="1" destOrd="0" parTransId="{040CCA58-9FD0-4D2B-93C8-22F25F209F94}" sibTransId="{CD13FF26-0307-4A56-90FF-BFFBD1BAC9E9}"/>
    <dgm:cxn modelId="{3A4EFC95-E80B-48B7-8110-7A87BC6F2527}" type="presOf" srcId="{D0CAC4B2-3603-4B1E-8D2D-8891E3EC503E}" destId="{E9699FCE-1895-4221-94B3-40A824811BA8}" srcOrd="0" destOrd="0" presId="urn:microsoft.com/office/officeart/2005/8/layout/gear1"/>
    <dgm:cxn modelId="{A2FAAD9A-6BE9-4B1C-AD76-F1AC9AB3F0D4}" srcId="{E3D20C95-A3EE-4DDF-ABF1-8E3A2E1226F5}" destId="{F5E79532-5ED5-49C5-A686-A411496F1EF6}" srcOrd="0" destOrd="0" parTransId="{3DE195B2-F389-4C3C-A0EC-3CDD716B4960}" sibTransId="{6849B716-E8A0-4F61-864D-5CE718ECAFF1}"/>
    <dgm:cxn modelId="{EEF688A0-DC39-4CDD-B81F-3A2FE39EBFB4}" srcId="{E3D20C95-A3EE-4DDF-ABF1-8E3A2E1226F5}" destId="{35814A7F-A497-45CB-B9F3-6591C7232385}" srcOrd="2" destOrd="0" parTransId="{61F57645-8E2F-44AE-8459-A4E936B40910}" sibTransId="{CFFA7D26-001A-4FFD-98B9-E2DAD0664D9A}"/>
    <dgm:cxn modelId="{A989B9A3-5774-4F8C-8FDD-1FD4135FB929}" type="presOf" srcId="{D0CAC4B2-3603-4B1E-8D2D-8891E3EC503E}" destId="{E90D9A59-A04D-4608-95A6-CDF5940998DC}" srcOrd="1" destOrd="0" presId="urn:microsoft.com/office/officeart/2005/8/layout/gear1"/>
    <dgm:cxn modelId="{03FD45B1-8F0B-45B8-B697-D7D48D4DA1ED}" type="presOf" srcId="{CFFA7D26-001A-4FFD-98B9-E2DAD0664D9A}" destId="{2D095026-7CC8-4F45-8923-DF721F0197F9}" srcOrd="0" destOrd="0" presId="urn:microsoft.com/office/officeart/2005/8/layout/gear1"/>
    <dgm:cxn modelId="{AF4876C7-2F02-4467-8B8B-7F79DAF02570}" type="presOf" srcId="{D0CAC4B2-3603-4B1E-8D2D-8891E3EC503E}" destId="{9322E4BB-972D-4C39-9B38-E166F66CF1FB}" srcOrd="2" destOrd="0" presId="urn:microsoft.com/office/officeart/2005/8/layout/gear1"/>
    <dgm:cxn modelId="{56F9CDD7-773E-4186-8336-E081DC70E0DF}" type="presOf" srcId="{F5E79532-5ED5-49C5-A686-A411496F1EF6}" destId="{869B0051-34A2-4021-94B1-495212F366E7}" srcOrd="0" destOrd="0" presId="urn:microsoft.com/office/officeart/2005/8/layout/gear1"/>
    <dgm:cxn modelId="{7705F9F2-DBD3-4933-AB69-8B2BAA6F20D6}" type="presOf" srcId="{35814A7F-A497-45CB-B9F3-6591C7232385}" destId="{C729F751-09DB-40D2-AFF5-79CF2DA33282}" srcOrd="0" destOrd="0" presId="urn:microsoft.com/office/officeart/2005/8/layout/gear1"/>
    <dgm:cxn modelId="{226EC4F8-470C-4595-A903-F8F9330B5954}" srcId="{E3D20C95-A3EE-4DDF-ABF1-8E3A2E1226F5}" destId="{D6FCDBA7-6E89-458C-8128-FBD1D7BE9A67}" srcOrd="3" destOrd="0" parTransId="{0BB9CAAA-0EF5-491A-AD72-2962D0CE23A8}" sibTransId="{8BD864A0-D332-40B7-BE16-559E902D5F95}"/>
    <dgm:cxn modelId="{DF2180F9-EA32-4716-8385-D412D67EAEEF}" type="presOf" srcId="{E3D20C95-A3EE-4DDF-ABF1-8E3A2E1226F5}" destId="{1DFCAD00-1A6F-446D-B216-D7CECD862512}" srcOrd="0" destOrd="0" presId="urn:microsoft.com/office/officeart/2005/8/layout/gear1"/>
    <dgm:cxn modelId="{CCC650FB-B071-4335-B598-4EC765F91E5F}" type="presOf" srcId="{CD13FF26-0307-4A56-90FF-BFFBD1BAC9E9}" destId="{15774D6B-6C4A-4CD1-B61B-A7FD752683C4}" srcOrd="0" destOrd="0" presId="urn:microsoft.com/office/officeart/2005/8/layout/gear1"/>
    <dgm:cxn modelId="{2A4902FD-1EF4-4884-8135-BF44C49F479F}" type="presOf" srcId="{35814A7F-A497-45CB-B9F3-6591C7232385}" destId="{C9304C9C-CCF4-4CCB-B6C8-0ACF8C28EBC0}" srcOrd="3" destOrd="0" presId="urn:microsoft.com/office/officeart/2005/8/layout/gear1"/>
    <dgm:cxn modelId="{EB7FC408-712E-470E-9378-994FB07D8596}" type="presParOf" srcId="{1DFCAD00-1A6F-446D-B216-D7CECD862512}" destId="{869B0051-34A2-4021-94B1-495212F366E7}" srcOrd="0" destOrd="0" presId="urn:microsoft.com/office/officeart/2005/8/layout/gear1"/>
    <dgm:cxn modelId="{0D7D33C9-CD29-475A-AD7F-03F40C7B4C65}" type="presParOf" srcId="{1DFCAD00-1A6F-446D-B216-D7CECD862512}" destId="{D54547AA-12F9-4714-A8CC-FFEEF342C55B}" srcOrd="1" destOrd="0" presId="urn:microsoft.com/office/officeart/2005/8/layout/gear1"/>
    <dgm:cxn modelId="{02396809-43E1-40FF-A63D-CFF7366EA932}" type="presParOf" srcId="{1DFCAD00-1A6F-446D-B216-D7CECD862512}" destId="{0561DC99-681A-4DFC-BF38-9DA6D640C978}" srcOrd="2" destOrd="0" presId="urn:microsoft.com/office/officeart/2005/8/layout/gear1"/>
    <dgm:cxn modelId="{0C76EA8D-A06F-467A-B0D8-329EB8AEEAA9}" type="presParOf" srcId="{1DFCAD00-1A6F-446D-B216-D7CECD862512}" destId="{E9699FCE-1895-4221-94B3-40A824811BA8}" srcOrd="3" destOrd="0" presId="urn:microsoft.com/office/officeart/2005/8/layout/gear1"/>
    <dgm:cxn modelId="{9F31D0A9-D59D-407E-9C9F-0C874EDD1F8D}" type="presParOf" srcId="{1DFCAD00-1A6F-446D-B216-D7CECD862512}" destId="{E90D9A59-A04D-4608-95A6-CDF5940998DC}" srcOrd="4" destOrd="0" presId="urn:microsoft.com/office/officeart/2005/8/layout/gear1"/>
    <dgm:cxn modelId="{FED95013-1511-48EF-90E1-1BA6DB1F3B77}" type="presParOf" srcId="{1DFCAD00-1A6F-446D-B216-D7CECD862512}" destId="{9322E4BB-972D-4C39-9B38-E166F66CF1FB}" srcOrd="5" destOrd="0" presId="urn:microsoft.com/office/officeart/2005/8/layout/gear1"/>
    <dgm:cxn modelId="{D6D178A5-7141-4AE1-83D1-911E6DCD4A62}" type="presParOf" srcId="{1DFCAD00-1A6F-446D-B216-D7CECD862512}" destId="{C729F751-09DB-40D2-AFF5-79CF2DA33282}" srcOrd="6" destOrd="0" presId="urn:microsoft.com/office/officeart/2005/8/layout/gear1"/>
    <dgm:cxn modelId="{B7F3091B-E0BE-40AB-9B1D-C0C1954FE353}" type="presParOf" srcId="{1DFCAD00-1A6F-446D-B216-D7CECD862512}" destId="{D30A9090-EE11-42FE-A854-35EBAE688448}" srcOrd="7" destOrd="0" presId="urn:microsoft.com/office/officeart/2005/8/layout/gear1"/>
    <dgm:cxn modelId="{42B43611-4E10-4885-B23F-CE4FC9D8CAAD}" type="presParOf" srcId="{1DFCAD00-1A6F-446D-B216-D7CECD862512}" destId="{405C7BDF-4DA6-479A-AF6D-F1C2F2B8175B}" srcOrd="8" destOrd="0" presId="urn:microsoft.com/office/officeart/2005/8/layout/gear1"/>
    <dgm:cxn modelId="{F9EBE75A-9412-4E95-8D39-064158F4CD57}" type="presParOf" srcId="{1DFCAD00-1A6F-446D-B216-D7CECD862512}" destId="{C9304C9C-CCF4-4CCB-B6C8-0ACF8C28EBC0}" srcOrd="9" destOrd="0" presId="urn:microsoft.com/office/officeart/2005/8/layout/gear1"/>
    <dgm:cxn modelId="{DD8EE534-00DA-451E-9DAB-AA2A14E13868}" type="presParOf" srcId="{1DFCAD00-1A6F-446D-B216-D7CECD862512}" destId="{F276C4F1-F78A-4B4A-94D7-F5361E9C7BA8}" srcOrd="10" destOrd="0" presId="urn:microsoft.com/office/officeart/2005/8/layout/gear1"/>
    <dgm:cxn modelId="{F236DCC8-248F-4853-956D-7751D7890FA8}" type="presParOf" srcId="{1DFCAD00-1A6F-446D-B216-D7CECD862512}" destId="{15774D6B-6C4A-4CD1-B61B-A7FD752683C4}" srcOrd="11" destOrd="0" presId="urn:microsoft.com/office/officeart/2005/8/layout/gear1"/>
    <dgm:cxn modelId="{E8F8E8F5-F300-42A9-BEEA-5F5F7FACE2E4}" type="presParOf" srcId="{1DFCAD00-1A6F-446D-B216-D7CECD862512}" destId="{2D095026-7CC8-4F45-8923-DF721F0197F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7727DE-F8F2-4C9C-965C-A552D6DE6B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5D62FA-3FE9-4473-BA01-A571C403DA07}">
      <dgm:prSet/>
      <dgm:spPr>
        <a:solidFill>
          <a:schemeClr val="tx2">
            <a:lumMod val="40000"/>
            <a:lumOff val="60000"/>
          </a:schemeClr>
        </a:solidFill>
      </dgm:spPr>
      <dgm:t>
        <a:bodyPr/>
        <a:lstStyle/>
        <a:p>
          <a:pPr rtl="0"/>
          <a:r>
            <a:rPr lang="en-US" dirty="0">
              <a:solidFill>
                <a:schemeClr val="tx1"/>
              </a:solidFill>
            </a:rPr>
            <a:t>Sub-awardee cost sharing</a:t>
          </a:r>
        </a:p>
      </dgm:t>
    </dgm:pt>
    <dgm:pt modelId="{0FC3AFC1-EEA8-4182-B59A-5329F6F0976D}" type="parTrans" cxnId="{FB8AC507-7167-4A25-8FF8-64E431E4B0B4}">
      <dgm:prSet/>
      <dgm:spPr/>
      <dgm:t>
        <a:bodyPr/>
        <a:lstStyle/>
        <a:p>
          <a:endParaRPr lang="en-US"/>
        </a:p>
      </dgm:t>
    </dgm:pt>
    <dgm:pt modelId="{5EA88994-692C-4909-8608-7113BDA41A1F}" type="sibTrans" cxnId="{FB8AC507-7167-4A25-8FF8-64E431E4B0B4}">
      <dgm:prSet/>
      <dgm:spPr/>
      <dgm:t>
        <a:bodyPr/>
        <a:lstStyle/>
        <a:p>
          <a:endParaRPr lang="en-US"/>
        </a:p>
      </dgm:t>
    </dgm:pt>
    <dgm:pt modelId="{1391090E-C78C-4759-B4EB-6E73C49A68BD}">
      <dgm:prSet/>
      <dgm:spPr/>
      <dgm:t>
        <a:bodyPr/>
        <a:lstStyle/>
        <a:p>
          <a:pPr rtl="0"/>
          <a:r>
            <a:rPr lang="en-US" dirty="0"/>
            <a:t>request sub-awardee to submit periodic cost sharing reports</a:t>
          </a:r>
        </a:p>
      </dgm:t>
    </dgm:pt>
    <dgm:pt modelId="{32C43943-97BD-471D-B22F-F9D8EB511EE3}" type="parTrans" cxnId="{DC112949-DF3D-4E4B-B27D-92C710C99A03}">
      <dgm:prSet/>
      <dgm:spPr/>
      <dgm:t>
        <a:bodyPr/>
        <a:lstStyle/>
        <a:p>
          <a:endParaRPr lang="en-US"/>
        </a:p>
      </dgm:t>
    </dgm:pt>
    <dgm:pt modelId="{1DA9403D-D61E-45D1-909A-11BE35D5F238}" type="sibTrans" cxnId="{DC112949-DF3D-4E4B-B27D-92C710C99A03}">
      <dgm:prSet/>
      <dgm:spPr/>
      <dgm:t>
        <a:bodyPr/>
        <a:lstStyle/>
        <a:p>
          <a:endParaRPr lang="en-US"/>
        </a:p>
      </dgm:t>
    </dgm:pt>
    <dgm:pt modelId="{2B023390-6B74-403B-95E3-2616E31154AC}">
      <dgm:prSet/>
      <dgm:spPr/>
      <dgm:t>
        <a:bodyPr/>
        <a:lstStyle/>
        <a:p>
          <a:pPr rtl="0"/>
          <a:r>
            <a:rPr lang="en-US" dirty="0"/>
            <a:t>Sub-awardee invoices should reflect inception to date cost shared amounts</a:t>
          </a:r>
        </a:p>
      </dgm:t>
    </dgm:pt>
    <dgm:pt modelId="{F6EAF7FA-452E-4425-A4F8-40147D6333F8}" type="parTrans" cxnId="{473B2E3D-D41C-4100-9058-594477D2642D}">
      <dgm:prSet/>
      <dgm:spPr/>
      <dgm:t>
        <a:bodyPr/>
        <a:lstStyle/>
        <a:p>
          <a:endParaRPr lang="en-US"/>
        </a:p>
      </dgm:t>
    </dgm:pt>
    <dgm:pt modelId="{7BE45B95-7085-4B9E-8BFE-646C29188CA8}" type="sibTrans" cxnId="{473B2E3D-D41C-4100-9058-594477D2642D}">
      <dgm:prSet/>
      <dgm:spPr/>
      <dgm:t>
        <a:bodyPr/>
        <a:lstStyle/>
        <a:p>
          <a:endParaRPr lang="en-US"/>
        </a:p>
      </dgm:t>
    </dgm:pt>
    <dgm:pt modelId="{E47E8AFE-11F0-407E-B111-F67731E50852}">
      <dgm:prSet/>
      <dgm:spPr>
        <a:solidFill>
          <a:schemeClr val="tx2">
            <a:lumMod val="40000"/>
            <a:lumOff val="60000"/>
          </a:schemeClr>
        </a:solidFill>
      </dgm:spPr>
      <dgm:t>
        <a:bodyPr/>
        <a:lstStyle/>
        <a:p>
          <a:pPr rtl="0"/>
          <a:r>
            <a:rPr lang="en-US" dirty="0">
              <a:solidFill>
                <a:schemeClr val="tx1"/>
              </a:solidFill>
            </a:rPr>
            <a:t>Donated property</a:t>
          </a:r>
        </a:p>
      </dgm:t>
    </dgm:pt>
    <dgm:pt modelId="{77B87268-632B-488B-8ACA-B5E21F5F4E85}" type="parTrans" cxnId="{AC6998C3-D7C4-4E37-A74B-02B40210DBB9}">
      <dgm:prSet/>
      <dgm:spPr/>
      <dgm:t>
        <a:bodyPr/>
        <a:lstStyle/>
        <a:p>
          <a:endParaRPr lang="en-US"/>
        </a:p>
      </dgm:t>
    </dgm:pt>
    <dgm:pt modelId="{97092F86-5783-413F-8C46-59BE6DC9C8B3}" type="sibTrans" cxnId="{AC6998C3-D7C4-4E37-A74B-02B40210DBB9}">
      <dgm:prSet/>
      <dgm:spPr/>
      <dgm:t>
        <a:bodyPr/>
        <a:lstStyle/>
        <a:p>
          <a:endParaRPr lang="en-US"/>
        </a:p>
      </dgm:t>
    </dgm:pt>
    <dgm:pt modelId="{4F7DF3FB-1C91-4EBB-B6E1-0F92E0B916E6}">
      <dgm:prSet/>
      <dgm:spPr/>
      <dgm:t>
        <a:bodyPr/>
        <a:lstStyle/>
        <a:p>
          <a:pPr rtl="0"/>
          <a:r>
            <a:rPr lang="en-US" dirty="0"/>
            <a:t>Document value of the donation</a:t>
          </a:r>
        </a:p>
      </dgm:t>
    </dgm:pt>
    <dgm:pt modelId="{A95ED817-0C0B-4BB1-B0AC-78F1B10B26BD}" type="parTrans" cxnId="{41848913-32EB-46F4-9BBE-E2C09CC47B9E}">
      <dgm:prSet/>
      <dgm:spPr/>
      <dgm:t>
        <a:bodyPr/>
        <a:lstStyle/>
        <a:p>
          <a:endParaRPr lang="en-US"/>
        </a:p>
      </dgm:t>
    </dgm:pt>
    <dgm:pt modelId="{70426386-79A5-427B-9EBD-8C24A5E0DF2E}" type="sibTrans" cxnId="{41848913-32EB-46F4-9BBE-E2C09CC47B9E}">
      <dgm:prSet/>
      <dgm:spPr/>
      <dgm:t>
        <a:bodyPr/>
        <a:lstStyle/>
        <a:p>
          <a:endParaRPr lang="en-US"/>
        </a:p>
      </dgm:t>
    </dgm:pt>
    <dgm:pt modelId="{D8A12799-4218-4D71-853A-538DC130A873}">
      <dgm:prSet/>
      <dgm:spPr>
        <a:solidFill>
          <a:schemeClr val="tx2">
            <a:lumMod val="40000"/>
            <a:lumOff val="60000"/>
          </a:schemeClr>
        </a:solidFill>
      </dgm:spPr>
      <dgm:t>
        <a:bodyPr/>
        <a:lstStyle/>
        <a:p>
          <a:pPr rtl="0"/>
          <a:r>
            <a:rPr lang="en-US" dirty="0">
              <a:solidFill>
                <a:schemeClr val="tx1"/>
              </a:solidFill>
            </a:rPr>
            <a:t>Unfunded collaborators</a:t>
          </a:r>
        </a:p>
      </dgm:t>
    </dgm:pt>
    <dgm:pt modelId="{5547D236-F36C-4515-85BD-BB8AD233C464}" type="parTrans" cxnId="{64F37141-0D43-499B-8ACC-6F008A776542}">
      <dgm:prSet/>
      <dgm:spPr/>
      <dgm:t>
        <a:bodyPr/>
        <a:lstStyle/>
        <a:p>
          <a:endParaRPr lang="en-US"/>
        </a:p>
      </dgm:t>
    </dgm:pt>
    <dgm:pt modelId="{793C7C1D-F5C9-4908-A4FF-D7EBD2BE5D5B}" type="sibTrans" cxnId="{64F37141-0D43-499B-8ACC-6F008A776542}">
      <dgm:prSet/>
      <dgm:spPr/>
      <dgm:t>
        <a:bodyPr/>
        <a:lstStyle/>
        <a:p>
          <a:endParaRPr lang="en-US"/>
        </a:p>
      </dgm:t>
    </dgm:pt>
    <dgm:pt modelId="{B5984527-208C-4C98-834A-18AB08AB098C}">
      <dgm:prSet/>
      <dgm:spPr/>
      <dgm:t>
        <a:bodyPr/>
        <a:lstStyle/>
        <a:p>
          <a:pPr rtl="0"/>
          <a:r>
            <a:rPr lang="en-US" dirty="0"/>
            <a:t>request cost share certified quantifying amounts</a:t>
          </a:r>
        </a:p>
      </dgm:t>
    </dgm:pt>
    <dgm:pt modelId="{9B0027E9-5E8A-44EE-8FF5-793ECE3E200C}" type="parTrans" cxnId="{4294CA41-F336-4C5C-BBDF-D73072E6051E}">
      <dgm:prSet/>
      <dgm:spPr/>
      <dgm:t>
        <a:bodyPr/>
        <a:lstStyle/>
        <a:p>
          <a:endParaRPr lang="en-US"/>
        </a:p>
      </dgm:t>
    </dgm:pt>
    <dgm:pt modelId="{97994FCF-082D-4D0A-907E-436C513DD3BE}" type="sibTrans" cxnId="{4294CA41-F336-4C5C-BBDF-D73072E6051E}">
      <dgm:prSet/>
      <dgm:spPr/>
      <dgm:t>
        <a:bodyPr/>
        <a:lstStyle/>
        <a:p>
          <a:endParaRPr lang="en-US"/>
        </a:p>
      </dgm:t>
    </dgm:pt>
    <dgm:pt modelId="{21958003-BECD-4A9E-A8DA-D9641B8A1958}" type="pres">
      <dgm:prSet presAssocID="{0A7727DE-F8F2-4C9C-965C-A552D6DE6BFF}" presName="linear" presStyleCnt="0">
        <dgm:presLayoutVars>
          <dgm:animLvl val="lvl"/>
          <dgm:resizeHandles val="exact"/>
        </dgm:presLayoutVars>
      </dgm:prSet>
      <dgm:spPr/>
    </dgm:pt>
    <dgm:pt modelId="{EA3C8923-CD23-4382-A19D-59ADB98E6CF2}" type="pres">
      <dgm:prSet presAssocID="{925D62FA-3FE9-4473-BA01-A571C403DA07}" presName="parentText" presStyleLbl="node1" presStyleIdx="0" presStyleCnt="3">
        <dgm:presLayoutVars>
          <dgm:chMax val="0"/>
          <dgm:bulletEnabled val="1"/>
        </dgm:presLayoutVars>
      </dgm:prSet>
      <dgm:spPr/>
    </dgm:pt>
    <dgm:pt modelId="{B3F3E728-74AF-4F4C-B864-2DE574E4C9DD}" type="pres">
      <dgm:prSet presAssocID="{925D62FA-3FE9-4473-BA01-A571C403DA07}" presName="childText" presStyleLbl="revTx" presStyleIdx="0" presStyleCnt="3">
        <dgm:presLayoutVars>
          <dgm:bulletEnabled val="1"/>
        </dgm:presLayoutVars>
      </dgm:prSet>
      <dgm:spPr/>
    </dgm:pt>
    <dgm:pt modelId="{4BCC412C-14B3-44C6-9F72-8AC001727914}" type="pres">
      <dgm:prSet presAssocID="{E47E8AFE-11F0-407E-B111-F67731E50852}" presName="parentText" presStyleLbl="node1" presStyleIdx="1" presStyleCnt="3">
        <dgm:presLayoutVars>
          <dgm:chMax val="0"/>
          <dgm:bulletEnabled val="1"/>
        </dgm:presLayoutVars>
      </dgm:prSet>
      <dgm:spPr/>
    </dgm:pt>
    <dgm:pt modelId="{3339F79B-4468-450A-A02A-92886922E2E0}" type="pres">
      <dgm:prSet presAssocID="{E47E8AFE-11F0-407E-B111-F67731E50852}" presName="childText" presStyleLbl="revTx" presStyleIdx="1" presStyleCnt="3">
        <dgm:presLayoutVars>
          <dgm:bulletEnabled val="1"/>
        </dgm:presLayoutVars>
      </dgm:prSet>
      <dgm:spPr/>
    </dgm:pt>
    <dgm:pt modelId="{126ACD45-49BA-4BF2-AD3B-6F981BE10961}" type="pres">
      <dgm:prSet presAssocID="{D8A12799-4218-4D71-853A-538DC130A873}" presName="parentText" presStyleLbl="node1" presStyleIdx="2" presStyleCnt="3">
        <dgm:presLayoutVars>
          <dgm:chMax val="0"/>
          <dgm:bulletEnabled val="1"/>
        </dgm:presLayoutVars>
      </dgm:prSet>
      <dgm:spPr/>
    </dgm:pt>
    <dgm:pt modelId="{6184DAC5-66A0-4896-98DF-4409440FEBCD}" type="pres">
      <dgm:prSet presAssocID="{D8A12799-4218-4D71-853A-538DC130A873}" presName="childText" presStyleLbl="revTx" presStyleIdx="2" presStyleCnt="3">
        <dgm:presLayoutVars>
          <dgm:bulletEnabled val="1"/>
        </dgm:presLayoutVars>
      </dgm:prSet>
      <dgm:spPr/>
    </dgm:pt>
  </dgm:ptLst>
  <dgm:cxnLst>
    <dgm:cxn modelId="{FB8AC507-7167-4A25-8FF8-64E431E4B0B4}" srcId="{0A7727DE-F8F2-4C9C-965C-A552D6DE6BFF}" destId="{925D62FA-3FE9-4473-BA01-A571C403DA07}" srcOrd="0" destOrd="0" parTransId="{0FC3AFC1-EEA8-4182-B59A-5329F6F0976D}" sibTransId="{5EA88994-692C-4909-8608-7113BDA41A1F}"/>
    <dgm:cxn modelId="{41848913-32EB-46F4-9BBE-E2C09CC47B9E}" srcId="{E47E8AFE-11F0-407E-B111-F67731E50852}" destId="{4F7DF3FB-1C91-4EBB-B6E1-0F92E0B916E6}" srcOrd="0" destOrd="0" parTransId="{A95ED817-0C0B-4BB1-B0AC-78F1B10B26BD}" sibTransId="{70426386-79A5-427B-9EBD-8C24A5E0DF2E}"/>
    <dgm:cxn modelId="{9C990C3C-B7CD-42C4-9EB7-C9BCB76D08F3}" type="presOf" srcId="{B5984527-208C-4C98-834A-18AB08AB098C}" destId="{6184DAC5-66A0-4896-98DF-4409440FEBCD}" srcOrd="0" destOrd="0" presId="urn:microsoft.com/office/officeart/2005/8/layout/vList2"/>
    <dgm:cxn modelId="{473B2E3D-D41C-4100-9058-594477D2642D}" srcId="{925D62FA-3FE9-4473-BA01-A571C403DA07}" destId="{2B023390-6B74-403B-95E3-2616E31154AC}" srcOrd="1" destOrd="0" parTransId="{F6EAF7FA-452E-4425-A4F8-40147D6333F8}" sibTransId="{7BE45B95-7085-4B9E-8BFE-646C29188CA8}"/>
    <dgm:cxn modelId="{64F37141-0D43-499B-8ACC-6F008A776542}" srcId="{0A7727DE-F8F2-4C9C-965C-A552D6DE6BFF}" destId="{D8A12799-4218-4D71-853A-538DC130A873}" srcOrd="2" destOrd="0" parTransId="{5547D236-F36C-4515-85BD-BB8AD233C464}" sibTransId="{793C7C1D-F5C9-4908-A4FF-D7EBD2BE5D5B}"/>
    <dgm:cxn modelId="{4294CA41-F336-4C5C-BBDF-D73072E6051E}" srcId="{D8A12799-4218-4D71-853A-538DC130A873}" destId="{B5984527-208C-4C98-834A-18AB08AB098C}" srcOrd="0" destOrd="0" parTransId="{9B0027E9-5E8A-44EE-8FF5-793ECE3E200C}" sibTransId="{97994FCF-082D-4D0A-907E-436C513DD3BE}"/>
    <dgm:cxn modelId="{E6E2EA61-CE4C-426D-963A-2492478EB440}" type="presOf" srcId="{D8A12799-4218-4D71-853A-538DC130A873}" destId="{126ACD45-49BA-4BF2-AD3B-6F981BE10961}" srcOrd="0" destOrd="0" presId="urn:microsoft.com/office/officeart/2005/8/layout/vList2"/>
    <dgm:cxn modelId="{DC112949-DF3D-4E4B-B27D-92C710C99A03}" srcId="{925D62FA-3FE9-4473-BA01-A571C403DA07}" destId="{1391090E-C78C-4759-B4EB-6E73C49A68BD}" srcOrd="0" destOrd="0" parTransId="{32C43943-97BD-471D-B22F-F9D8EB511EE3}" sibTransId="{1DA9403D-D61E-45D1-909A-11BE35D5F238}"/>
    <dgm:cxn modelId="{30144156-ACF9-4152-9EBF-46520A808314}" type="presOf" srcId="{925D62FA-3FE9-4473-BA01-A571C403DA07}" destId="{EA3C8923-CD23-4382-A19D-59ADB98E6CF2}" srcOrd="0" destOrd="0" presId="urn:microsoft.com/office/officeart/2005/8/layout/vList2"/>
    <dgm:cxn modelId="{2613BF7C-8342-4795-B1D9-AD334AFDA0B2}" type="presOf" srcId="{0A7727DE-F8F2-4C9C-965C-A552D6DE6BFF}" destId="{21958003-BECD-4A9E-A8DA-D9641B8A1958}" srcOrd="0" destOrd="0" presId="urn:microsoft.com/office/officeart/2005/8/layout/vList2"/>
    <dgm:cxn modelId="{BEF3387E-D4FD-4748-8CEF-CD7974BED1C9}" type="presOf" srcId="{E47E8AFE-11F0-407E-B111-F67731E50852}" destId="{4BCC412C-14B3-44C6-9F72-8AC001727914}" srcOrd="0" destOrd="0" presId="urn:microsoft.com/office/officeart/2005/8/layout/vList2"/>
    <dgm:cxn modelId="{0DB5F780-8FE9-47BA-AFF1-E72F669044B3}" type="presOf" srcId="{2B023390-6B74-403B-95E3-2616E31154AC}" destId="{B3F3E728-74AF-4F4C-B864-2DE574E4C9DD}" srcOrd="0" destOrd="1" presId="urn:microsoft.com/office/officeart/2005/8/layout/vList2"/>
    <dgm:cxn modelId="{82F83889-59B2-416B-8290-10EAA4561A23}" type="presOf" srcId="{4F7DF3FB-1C91-4EBB-B6E1-0F92E0B916E6}" destId="{3339F79B-4468-450A-A02A-92886922E2E0}" srcOrd="0" destOrd="0" presId="urn:microsoft.com/office/officeart/2005/8/layout/vList2"/>
    <dgm:cxn modelId="{AC6998C3-D7C4-4E37-A74B-02B40210DBB9}" srcId="{0A7727DE-F8F2-4C9C-965C-A552D6DE6BFF}" destId="{E47E8AFE-11F0-407E-B111-F67731E50852}" srcOrd="1" destOrd="0" parTransId="{77B87268-632B-488B-8ACA-B5E21F5F4E85}" sibTransId="{97092F86-5783-413F-8C46-59BE6DC9C8B3}"/>
    <dgm:cxn modelId="{0DFD93F5-6DF0-4839-8FAE-58171AC9775F}" type="presOf" srcId="{1391090E-C78C-4759-B4EB-6E73C49A68BD}" destId="{B3F3E728-74AF-4F4C-B864-2DE574E4C9DD}" srcOrd="0" destOrd="0" presId="urn:microsoft.com/office/officeart/2005/8/layout/vList2"/>
    <dgm:cxn modelId="{3FE6D5AD-1A82-473E-BE74-99FE44FFD10F}" type="presParOf" srcId="{21958003-BECD-4A9E-A8DA-D9641B8A1958}" destId="{EA3C8923-CD23-4382-A19D-59ADB98E6CF2}" srcOrd="0" destOrd="0" presId="urn:microsoft.com/office/officeart/2005/8/layout/vList2"/>
    <dgm:cxn modelId="{44283F36-C7D8-484B-9041-F0998B59E246}" type="presParOf" srcId="{21958003-BECD-4A9E-A8DA-D9641B8A1958}" destId="{B3F3E728-74AF-4F4C-B864-2DE574E4C9DD}" srcOrd="1" destOrd="0" presId="urn:microsoft.com/office/officeart/2005/8/layout/vList2"/>
    <dgm:cxn modelId="{9BCD0D14-FD62-4F83-B5CD-09F227BFCEAA}" type="presParOf" srcId="{21958003-BECD-4A9E-A8DA-D9641B8A1958}" destId="{4BCC412C-14B3-44C6-9F72-8AC001727914}" srcOrd="2" destOrd="0" presId="urn:microsoft.com/office/officeart/2005/8/layout/vList2"/>
    <dgm:cxn modelId="{0F94F4C8-6555-4CD8-97D8-3C082332D33F}" type="presParOf" srcId="{21958003-BECD-4A9E-A8DA-D9641B8A1958}" destId="{3339F79B-4468-450A-A02A-92886922E2E0}" srcOrd="3" destOrd="0" presId="urn:microsoft.com/office/officeart/2005/8/layout/vList2"/>
    <dgm:cxn modelId="{3C588482-BD7F-4D2F-88CA-9D6AFFF00D65}" type="presParOf" srcId="{21958003-BECD-4A9E-A8DA-D9641B8A1958}" destId="{126ACD45-49BA-4BF2-AD3B-6F981BE10961}" srcOrd="4" destOrd="0" presId="urn:microsoft.com/office/officeart/2005/8/layout/vList2"/>
    <dgm:cxn modelId="{829DDC21-6EEE-4E47-A5C6-6D16E48C3B7B}" type="presParOf" srcId="{21958003-BECD-4A9E-A8DA-D9641B8A1958}" destId="{6184DAC5-66A0-4896-98DF-4409440FEBC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36C26-6778-476E-8EC9-CDF973809D6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99BE137-BB2C-444A-82FA-A2FD2EC0DDFA}">
      <dgm:prSet custT="1"/>
      <dgm:spPr>
        <a:solidFill>
          <a:schemeClr val="bg2">
            <a:lumMod val="40000"/>
            <a:lumOff val="60000"/>
            <a:alpha val="50000"/>
          </a:schemeClr>
        </a:solidFill>
      </dgm:spPr>
      <dgm:t>
        <a:bodyPr/>
        <a:lstStyle/>
        <a:p>
          <a:pPr rtl="0"/>
          <a:r>
            <a:rPr lang="en-US" sz="1800" dirty="0"/>
            <a:t>Federally funded </a:t>
          </a:r>
        </a:p>
      </dgm:t>
    </dgm:pt>
    <dgm:pt modelId="{28861637-7C52-4A69-BC5E-52280BA076CB}" type="parTrans" cxnId="{0E473087-C3B0-4C00-A1CD-997AFD257BB4}">
      <dgm:prSet/>
      <dgm:spPr/>
      <dgm:t>
        <a:bodyPr/>
        <a:lstStyle/>
        <a:p>
          <a:endParaRPr lang="en-US"/>
        </a:p>
      </dgm:t>
    </dgm:pt>
    <dgm:pt modelId="{A0167FE2-7511-4FED-85BE-A8B106510D79}" type="sibTrans" cxnId="{0E473087-C3B0-4C00-A1CD-997AFD257BB4}">
      <dgm:prSet/>
      <dgm:spPr/>
      <dgm:t>
        <a:bodyPr/>
        <a:lstStyle/>
        <a:p>
          <a:endParaRPr lang="en-US"/>
        </a:p>
      </dgm:t>
    </dgm:pt>
    <dgm:pt modelId="{1781E867-F8CC-42EE-8688-077AF3425450}">
      <dgm:prSet custT="1"/>
      <dgm:spPr>
        <a:solidFill>
          <a:schemeClr val="bg2">
            <a:lumMod val="75000"/>
            <a:alpha val="62000"/>
          </a:schemeClr>
        </a:solidFill>
      </dgm:spPr>
      <dgm:t>
        <a:bodyPr/>
        <a:lstStyle/>
        <a:p>
          <a:pPr rtl="0"/>
          <a:r>
            <a:rPr lang="en-US" sz="1200" b="1" u="none" dirty="0"/>
            <a:t>Federal Flow -through Funding</a:t>
          </a:r>
        </a:p>
      </dgm:t>
    </dgm:pt>
    <dgm:pt modelId="{23C10DBB-8B36-4253-8177-280452FC3DD0}" type="parTrans" cxnId="{FA90729D-80AC-4B70-9A0F-8B89DA8F7498}">
      <dgm:prSet/>
      <dgm:spPr/>
      <dgm:t>
        <a:bodyPr/>
        <a:lstStyle/>
        <a:p>
          <a:endParaRPr lang="en-US"/>
        </a:p>
      </dgm:t>
    </dgm:pt>
    <dgm:pt modelId="{5827BEE0-6EA2-42E9-B83D-53D1B3F256B1}" type="sibTrans" cxnId="{FA90729D-80AC-4B70-9A0F-8B89DA8F7498}">
      <dgm:prSet/>
      <dgm:spPr/>
      <dgm:t>
        <a:bodyPr/>
        <a:lstStyle/>
        <a:p>
          <a:endParaRPr lang="en-US"/>
        </a:p>
      </dgm:t>
    </dgm:pt>
    <dgm:pt modelId="{4B83C037-AFF9-44F5-9EC6-9B0F21B43FC8}">
      <dgm:prSet custT="1"/>
      <dgm:spPr>
        <a:solidFill>
          <a:schemeClr val="bg2">
            <a:lumMod val="50000"/>
            <a:alpha val="38000"/>
          </a:schemeClr>
        </a:solidFill>
      </dgm:spPr>
      <dgm:t>
        <a:bodyPr/>
        <a:lstStyle/>
        <a:p>
          <a:pPr rtl="0"/>
          <a:r>
            <a:rPr lang="en-US" sz="1000" b="1" u="none" dirty="0"/>
            <a:t>Proposal or award terms/conditions </a:t>
          </a:r>
          <a:r>
            <a:rPr lang="en-US" sz="1000" b="1" i="1" dirty="0"/>
            <a:t>reference 2CFR200</a:t>
          </a:r>
        </a:p>
      </dgm:t>
    </dgm:pt>
    <dgm:pt modelId="{5CF61C2A-099D-4B81-97EC-32F416A49C9D}" type="parTrans" cxnId="{55F26883-79E8-436D-8AAF-2B4277628EE7}">
      <dgm:prSet/>
      <dgm:spPr/>
      <dgm:t>
        <a:bodyPr/>
        <a:lstStyle/>
        <a:p>
          <a:endParaRPr lang="en-US"/>
        </a:p>
      </dgm:t>
    </dgm:pt>
    <dgm:pt modelId="{320FE895-CEF0-4132-AACE-DD02E17A192F}" type="sibTrans" cxnId="{55F26883-79E8-436D-8AAF-2B4277628EE7}">
      <dgm:prSet/>
      <dgm:spPr/>
      <dgm:t>
        <a:bodyPr/>
        <a:lstStyle/>
        <a:p>
          <a:endParaRPr lang="en-US"/>
        </a:p>
      </dgm:t>
    </dgm:pt>
    <dgm:pt modelId="{B4E70E6A-FEED-4923-B365-DFFFBB1BC6B7}">
      <dgm:prSet custT="1"/>
      <dgm:spPr>
        <a:solidFill>
          <a:schemeClr val="bg2">
            <a:lumMod val="75000"/>
            <a:alpha val="29000"/>
          </a:schemeClr>
        </a:solidFill>
      </dgm:spPr>
      <dgm:t>
        <a:bodyPr/>
        <a:lstStyle/>
        <a:p>
          <a:pPr rtl="0"/>
          <a:r>
            <a:rPr lang="en-US" sz="1200" dirty="0"/>
            <a:t>Funds used as </a:t>
          </a:r>
          <a:r>
            <a:rPr lang="en-US" sz="1200" b="1" u="sng" dirty="0"/>
            <a:t>cost sharing</a:t>
          </a:r>
          <a:endParaRPr lang="en-US" sz="1400" b="1" dirty="0"/>
        </a:p>
      </dgm:t>
    </dgm:pt>
    <dgm:pt modelId="{3863EA39-4311-4C83-8028-86B63F22E93E}" type="parTrans" cxnId="{AC1483FE-A4A0-4AE0-873C-895FC4998DA2}">
      <dgm:prSet/>
      <dgm:spPr/>
      <dgm:t>
        <a:bodyPr/>
        <a:lstStyle/>
        <a:p>
          <a:endParaRPr lang="en-US"/>
        </a:p>
      </dgm:t>
    </dgm:pt>
    <dgm:pt modelId="{FCFF1791-58D2-4103-A5C4-747060CF6641}" type="sibTrans" cxnId="{AC1483FE-A4A0-4AE0-873C-895FC4998DA2}">
      <dgm:prSet/>
      <dgm:spPr/>
      <dgm:t>
        <a:bodyPr/>
        <a:lstStyle/>
        <a:p>
          <a:endParaRPr lang="en-US"/>
        </a:p>
      </dgm:t>
    </dgm:pt>
    <dgm:pt modelId="{393FD4C9-3576-4313-9BA8-25F89CABA4DB}" type="pres">
      <dgm:prSet presAssocID="{86136C26-6778-476E-8EC9-CDF973809D63}" presName="compositeShape" presStyleCnt="0">
        <dgm:presLayoutVars>
          <dgm:chMax val="7"/>
          <dgm:dir/>
          <dgm:resizeHandles val="exact"/>
        </dgm:presLayoutVars>
      </dgm:prSet>
      <dgm:spPr/>
    </dgm:pt>
    <dgm:pt modelId="{226FE99E-BD8E-4208-B10B-9CFE02B37ADA}" type="pres">
      <dgm:prSet presAssocID="{699BE137-BB2C-444A-82FA-A2FD2EC0DDFA}" presName="circ1" presStyleLbl="vennNode1" presStyleIdx="0" presStyleCnt="4"/>
      <dgm:spPr/>
    </dgm:pt>
    <dgm:pt modelId="{BDE771C0-EB8D-4144-A4B3-8CD8834C50ED}" type="pres">
      <dgm:prSet presAssocID="{699BE137-BB2C-444A-82FA-A2FD2EC0DDFA}" presName="circ1Tx" presStyleLbl="revTx" presStyleIdx="0" presStyleCnt="0">
        <dgm:presLayoutVars>
          <dgm:chMax val="0"/>
          <dgm:chPref val="0"/>
          <dgm:bulletEnabled val="1"/>
        </dgm:presLayoutVars>
      </dgm:prSet>
      <dgm:spPr/>
    </dgm:pt>
    <dgm:pt modelId="{5BF896BE-E5FD-431D-A29C-5D74497C2F23}" type="pres">
      <dgm:prSet presAssocID="{1781E867-F8CC-42EE-8688-077AF3425450}" presName="circ2" presStyleLbl="vennNode1" presStyleIdx="1" presStyleCnt="4"/>
      <dgm:spPr/>
    </dgm:pt>
    <dgm:pt modelId="{D3D018E7-B4DD-4806-A6DE-37B08A346A0E}" type="pres">
      <dgm:prSet presAssocID="{1781E867-F8CC-42EE-8688-077AF3425450}" presName="circ2Tx" presStyleLbl="revTx" presStyleIdx="0" presStyleCnt="0">
        <dgm:presLayoutVars>
          <dgm:chMax val="0"/>
          <dgm:chPref val="0"/>
          <dgm:bulletEnabled val="1"/>
        </dgm:presLayoutVars>
      </dgm:prSet>
      <dgm:spPr/>
    </dgm:pt>
    <dgm:pt modelId="{37FA8E0A-FC09-4019-BA30-21A5BDA0813C}" type="pres">
      <dgm:prSet presAssocID="{4B83C037-AFF9-44F5-9EC6-9B0F21B43FC8}" presName="circ3" presStyleLbl="vennNode1" presStyleIdx="2" presStyleCnt="4"/>
      <dgm:spPr/>
    </dgm:pt>
    <dgm:pt modelId="{D5874D99-C6A1-4273-97BE-22CBF544597F}" type="pres">
      <dgm:prSet presAssocID="{4B83C037-AFF9-44F5-9EC6-9B0F21B43FC8}" presName="circ3Tx" presStyleLbl="revTx" presStyleIdx="0" presStyleCnt="0">
        <dgm:presLayoutVars>
          <dgm:chMax val="0"/>
          <dgm:chPref val="0"/>
          <dgm:bulletEnabled val="1"/>
        </dgm:presLayoutVars>
      </dgm:prSet>
      <dgm:spPr/>
    </dgm:pt>
    <dgm:pt modelId="{D2DDF040-90AB-4759-BD0A-7D0D79FAF915}" type="pres">
      <dgm:prSet presAssocID="{B4E70E6A-FEED-4923-B365-DFFFBB1BC6B7}" presName="circ4" presStyleLbl="vennNode1" presStyleIdx="3" presStyleCnt="4"/>
      <dgm:spPr/>
    </dgm:pt>
    <dgm:pt modelId="{DCBF2977-CB99-427A-BE29-5E1F9E8770AE}" type="pres">
      <dgm:prSet presAssocID="{B4E70E6A-FEED-4923-B365-DFFFBB1BC6B7}" presName="circ4Tx" presStyleLbl="revTx" presStyleIdx="0" presStyleCnt="0">
        <dgm:presLayoutVars>
          <dgm:chMax val="0"/>
          <dgm:chPref val="0"/>
          <dgm:bulletEnabled val="1"/>
        </dgm:presLayoutVars>
      </dgm:prSet>
      <dgm:spPr/>
    </dgm:pt>
  </dgm:ptLst>
  <dgm:cxnLst>
    <dgm:cxn modelId="{3584194B-1FB6-4223-994A-71B0AA9A055F}" type="presOf" srcId="{699BE137-BB2C-444A-82FA-A2FD2EC0DDFA}" destId="{BDE771C0-EB8D-4144-A4B3-8CD8834C50ED}" srcOrd="1" destOrd="0" presId="urn:microsoft.com/office/officeart/2005/8/layout/venn1"/>
    <dgm:cxn modelId="{6358127F-1875-4D9E-A585-4EEE719A22C5}" type="presOf" srcId="{86136C26-6778-476E-8EC9-CDF973809D63}" destId="{393FD4C9-3576-4313-9BA8-25F89CABA4DB}" srcOrd="0" destOrd="0" presId="urn:microsoft.com/office/officeart/2005/8/layout/venn1"/>
    <dgm:cxn modelId="{63EB0A80-FF1A-4672-963C-64AF078C4A0D}" type="presOf" srcId="{1781E867-F8CC-42EE-8688-077AF3425450}" destId="{5BF896BE-E5FD-431D-A29C-5D74497C2F23}" srcOrd="0" destOrd="0" presId="urn:microsoft.com/office/officeart/2005/8/layout/venn1"/>
    <dgm:cxn modelId="{55F26883-79E8-436D-8AAF-2B4277628EE7}" srcId="{86136C26-6778-476E-8EC9-CDF973809D63}" destId="{4B83C037-AFF9-44F5-9EC6-9B0F21B43FC8}" srcOrd="2" destOrd="0" parTransId="{5CF61C2A-099D-4B81-97EC-32F416A49C9D}" sibTransId="{320FE895-CEF0-4132-AACE-DD02E17A192F}"/>
    <dgm:cxn modelId="{0E473087-C3B0-4C00-A1CD-997AFD257BB4}" srcId="{86136C26-6778-476E-8EC9-CDF973809D63}" destId="{699BE137-BB2C-444A-82FA-A2FD2EC0DDFA}" srcOrd="0" destOrd="0" parTransId="{28861637-7C52-4A69-BC5E-52280BA076CB}" sibTransId="{A0167FE2-7511-4FED-85BE-A8B106510D79}"/>
    <dgm:cxn modelId="{A3606C8D-DEAC-4EDD-891B-2B3AA998B5F5}" type="presOf" srcId="{4B83C037-AFF9-44F5-9EC6-9B0F21B43FC8}" destId="{D5874D99-C6A1-4273-97BE-22CBF544597F}" srcOrd="1" destOrd="0" presId="urn:microsoft.com/office/officeart/2005/8/layout/venn1"/>
    <dgm:cxn modelId="{FA90729D-80AC-4B70-9A0F-8B89DA8F7498}" srcId="{86136C26-6778-476E-8EC9-CDF973809D63}" destId="{1781E867-F8CC-42EE-8688-077AF3425450}" srcOrd="1" destOrd="0" parTransId="{23C10DBB-8B36-4253-8177-280452FC3DD0}" sibTransId="{5827BEE0-6EA2-42E9-B83D-53D1B3F256B1}"/>
    <dgm:cxn modelId="{0216B8B2-31D4-43FA-8E8A-9465340C4284}" type="presOf" srcId="{699BE137-BB2C-444A-82FA-A2FD2EC0DDFA}" destId="{226FE99E-BD8E-4208-B10B-9CFE02B37ADA}" srcOrd="0" destOrd="0" presId="urn:microsoft.com/office/officeart/2005/8/layout/venn1"/>
    <dgm:cxn modelId="{8AF715CF-2ABB-4A8D-B8FD-9F534EF3DCDB}" type="presOf" srcId="{B4E70E6A-FEED-4923-B365-DFFFBB1BC6B7}" destId="{D2DDF040-90AB-4759-BD0A-7D0D79FAF915}" srcOrd="0" destOrd="0" presId="urn:microsoft.com/office/officeart/2005/8/layout/venn1"/>
    <dgm:cxn modelId="{61C0CBD5-955C-42E4-A4F8-70C362DA48BF}" type="presOf" srcId="{4B83C037-AFF9-44F5-9EC6-9B0F21B43FC8}" destId="{37FA8E0A-FC09-4019-BA30-21A5BDA0813C}" srcOrd="0" destOrd="0" presId="urn:microsoft.com/office/officeart/2005/8/layout/venn1"/>
    <dgm:cxn modelId="{B3CCB2D9-E481-4B9C-8858-9B4C0E29DDFA}" type="presOf" srcId="{1781E867-F8CC-42EE-8688-077AF3425450}" destId="{D3D018E7-B4DD-4806-A6DE-37B08A346A0E}" srcOrd="1" destOrd="0" presId="urn:microsoft.com/office/officeart/2005/8/layout/venn1"/>
    <dgm:cxn modelId="{70DC76E3-4741-44B8-B643-EEA3E7956326}" type="presOf" srcId="{B4E70E6A-FEED-4923-B365-DFFFBB1BC6B7}" destId="{DCBF2977-CB99-427A-BE29-5E1F9E8770AE}" srcOrd="1" destOrd="0" presId="urn:microsoft.com/office/officeart/2005/8/layout/venn1"/>
    <dgm:cxn modelId="{AC1483FE-A4A0-4AE0-873C-895FC4998DA2}" srcId="{86136C26-6778-476E-8EC9-CDF973809D63}" destId="{B4E70E6A-FEED-4923-B365-DFFFBB1BC6B7}" srcOrd="3" destOrd="0" parTransId="{3863EA39-4311-4C83-8028-86B63F22E93E}" sibTransId="{FCFF1791-58D2-4103-A5C4-747060CF6641}"/>
    <dgm:cxn modelId="{E4E78572-92DE-4AD6-B51D-30321A6E15EF}" type="presParOf" srcId="{393FD4C9-3576-4313-9BA8-25F89CABA4DB}" destId="{226FE99E-BD8E-4208-B10B-9CFE02B37ADA}" srcOrd="0" destOrd="0" presId="urn:microsoft.com/office/officeart/2005/8/layout/venn1"/>
    <dgm:cxn modelId="{7F4C2A61-4BA2-483C-836A-260A7A1DD316}" type="presParOf" srcId="{393FD4C9-3576-4313-9BA8-25F89CABA4DB}" destId="{BDE771C0-EB8D-4144-A4B3-8CD8834C50ED}" srcOrd="1" destOrd="0" presId="urn:microsoft.com/office/officeart/2005/8/layout/venn1"/>
    <dgm:cxn modelId="{84347D76-E259-49AB-B768-BBA6DF141B4B}" type="presParOf" srcId="{393FD4C9-3576-4313-9BA8-25F89CABA4DB}" destId="{5BF896BE-E5FD-431D-A29C-5D74497C2F23}" srcOrd="2" destOrd="0" presId="urn:microsoft.com/office/officeart/2005/8/layout/venn1"/>
    <dgm:cxn modelId="{D5BE56C6-8D22-4F10-ADCC-FC8FB2E16B22}" type="presParOf" srcId="{393FD4C9-3576-4313-9BA8-25F89CABA4DB}" destId="{D3D018E7-B4DD-4806-A6DE-37B08A346A0E}" srcOrd="3" destOrd="0" presId="urn:microsoft.com/office/officeart/2005/8/layout/venn1"/>
    <dgm:cxn modelId="{3273D773-2DF2-4ED1-8C3C-7804F8FA13AD}" type="presParOf" srcId="{393FD4C9-3576-4313-9BA8-25F89CABA4DB}" destId="{37FA8E0A-FC09-4019-BA30-21A5BDA0813C}" srcOrd="4" destOrd="0" presId="urn:microsoft.com/office/officeart/2005/8/layout/venn1"/>
    <dgm:cxn modelId="{7F682B30-B85F-4769-8B6A-0603F263EDE4}" type="presParOf" srcId="{393FD4C9-3576-4313-9BA8-25F89CABA4DB}" destId="{D5874D99-C6A1-4273-97BE-22CBF544597F}" srcOrd="5" destOrd="0" presId="urn:microsoft.com/office/officeart/2005/8/layout/venn1"/>
    <dgm:cxn modelId="{44935D5A-27A5-40C0-84E1-78F3637D7EAB}" type="presParOf" srcId="{393FD4C9-3576-4313-9BA8-25F89CABA4DB}" destId="{D2DDF040-90AB-4759-BD0A-7D0D79FAF915}" srcOrd="6" destOrd="0" presId="urn:microsoft.com/office/officeart/2005/8/layout/venn1"/>
    <dgm:cxn modelId="{7B089A5B-92AC-45D6-A418-4693405C0E51}" type="presParOf" srcId="{393FD4C9-3576-4313-9BA8-25F89CABA4DB}" destId="{DCBF2977-CB99-427A-BE29-5E1F9E8770A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18BD9B0-E931-4114-94D1-A910741713D4}" type="doc">
      <dgm:prSet loTypeId="urn:diagrams.loki3.com/VaryingWidthList+Icon" loCatId="officeonline" qsTypeId="urn:microsoft.com/office/officeart/2005/8/quickstyle/3d3" qsCatId="3D" csTypeId="urn:microsoft.com/office/officeart/2005/8/colors/colorful1" csCatId="colorful" phldr="1"/>
      <dgm:spPr/>
      <dgm:t>
        <a:bodyPr/>
        <a:lstStyle/>
        <a:p>
          <a:endParaRPr lang="en-US"/>
        </a:p>
      </dgm:t>
    </dgm:pt>
    <dgm:pt modelId="{4B559EED-6617-4B0D-AA05-6E7A26FFE353}">
      <dgm:prSet/>
      <dgm:spPr/>
      <dgm:t>
        <a:bodyPr/>
        <a:lstStyle/>
        <a:p>
          <a:pPr rtl="0"/>
          <a:r>
            <a:rPr lang="en-US" u="sng" dirty="0"/>
            <a:t>NON</a:t>
          </a:r>
          <a:r>
            <a:rPr lang="en-US" dirty="0"/>
            <a:t>-federal projects</a:t>
          </a:r>
        </a:p>
      </dgm:t>
    </dgm:pt>
    <dgm:pt modelId="{F391A728-03B9-4BD7-882E-684514EA0DA6}" type="parTrans" cxnId="{8B51C355-ACCB-45BB-A3F3-F16056AF37F6}">
      <dgm:prSet/>
      <dgm:spPr/>
      <dgm:t>
        <a:bodyPr/>
        <a:lstStyle/>
        <a:p>
          <a:endParaRPr lang="en-US"/>
        </a:p>
      </dgm:t>
    </dgm:pt>
    <dgm:pt modelId="{66C4B580-DA04-465B-9F49-C1E67D30104A}" type="sibTrans" cxnId="{8B51C355-ACCB-45BB-A3F3-F16056AF37F6}">
      <dgm:prSet/>
      <dgm:spPr/>
      <dgm:t>
        <a:bodyPr/>
        <a:lstStyle/>
        <a:p>
          <a:endParaRPr lang="en-US"/>
        </a:p>
      </dgm:t>
    </dgm:pt>
    <dgm:pt modelId="{7AE89417-D741-4190-9E49-A63FF0027BD3}">
      <dgm:prSet/>
      <dgm:spPr/>
      <dgm:t>
        <a:bodyPr/>
        <a:lstStyle/>
        <a:p>
          <a:pPr rtl="0"/>
          <a:r>
            <a:rPr lang="en-US"/>
            <a:t>Non-sponsored projects</a:t>
          </a:r>
        </a:p>
      </dgm:t>
    </dgm:pt>
    <dgm:pt modelId="{2EB2F716-4D36-4083-A70C-3FC3E9F51600}" type="parTrans" cxnId="{C49CD1F4-DE50-434C-9426-05E3ACE7AEC5}">
      <dgm:prSet/>
      <dgm:spPr/>
      <dgm:t>
        <a:bodyPr/>
        <a:lstStyle/>
        <a:p>
          <a:endParaRPr lang="en-US"/>
        </a:p>
      </dgm:t>
    </dgm:pt>
    <dgm:pt modelId="{E43D7983-D794-42ED-A834-9B56377D8923}" type="sibTrans" cxnId="{C49CD1F4-DE50-434C-9426-05E3ACE7AEC5}">
      <dgm:prSet/>
      <dgm:spPr/>
      <dgm:t>
        <a:bodyPr/>
        <a:lstStyle/>
        <a:p>
          <a:endParaRPr lang="en-US"/>
        </a:p>
      </dgm:t>
    </dgm:pt>
    <dgm:pt modelId="{F3B820D4-FCD0-476F-842F-8B999CFF652E}">
      <dgm:prSet/>
      <dgm:spPr/>
      <dgm:t>
        <a:bodyPr/>
        <a:lstStyle/>
        <a:p>
          <a:pPr rtl="0"/>
          <a:r>
            <a:rPr lang="en-US"/>
            <a:t>Software that is clearly technical in nature</a:t>
          </a:r>
        </a:p>
      </dgm:t>
    </dgm:pt>
    <dgm:pt modelId="{D3B97958-BF51-4FD4-9D5A-BEF0E054A9EB}" type="parTrans" cxnId="{9928649E-9A2D-4842-BD46-01E39E711FB8}">
      <dgm:prSet/>
      <dgm:spPr/>
      <dgm:t>
        <a:bodyPr/>
        <a:lstStyle/>
        <a:p>
          <a:endParaRPr lang="en-US"/>
        </a:p>
      </dgm:t>
    </dgm:pt>
    <dgm:pt modelId="{A2310648-CEFD-47A5-B3C7-64C699164C56}" type="sibTrans" cxnId="{9928649E-9A2D-4842-BD46-01E39E711FB8}">
      <dgm:prSet/>
      <dgm:spPr/>
      <dgm:t>
        <a:bodyPr/>
        <a:lstStyle/>
        <a:p>
          <a:endParaRPr lang="en-US"/>
        </a:p>
      </dgm:t>
    </dgm:pt>
    <dgm:pt modelId="{9A7CDAD3-D2FD-406B-9491-67CD65DE019D}">
      <dgm:prSet/>
      <dgm:spPr/>
      <dgm:t>
        <a:bodyPr/>
        <a:lstStyle/>
        <a:p>
          <a:pPr rtl="0"/>
          <a:r>
            <a:rPr lang="en-US"/>
            <a:t>Technical Equipment purchases (e.g., Lab Equipment)</a:t>
          </a:r>
        </a:p>
      </dgm:t>
    </dgm:pt>
    <dgm:pt modelId="{91D912AD-DD92-4241-8297-2B17E52A0687}" type="parTrans" cxnId="{611B0C39-E29B-48C2-94AF-8BD26B2E95C7}">
      <dgm:prSet/>
      <dgm:spPr/>
      <dgm:t>
        <a:bodyPr/>
        <a:lstStyle/>
        <a:p>
          <a:endParaRPr lang="en-US"/>
        </a:p>
      </dgm:t>
    </dgm:pt>
    <dgm:pt modelId="{08BE6317-DBBE-4B47-8944-F9166993720C}" type="sibTrans" cxnId="{611B0C39-E29B-48C2-94AF-8BD26B2E95C7}">
      <dgm:prSet/>
      <dgm:spPr/>
      <dgm:t>
        <a:bodyPr/>
        <a:lstStyle/>
        <a:p>
          <a:endParaRPr lang="en-US"/>
        </a:p>
      </dgm:t>
    </dgm:pt>
    <dgm:pt modelId="{784F31B1-422A-48D7-8EF3-64705ABC76FE}">
      <dgm:prSet/>
      <dgm:spPr/>
      <dgm:t>
        <a:bodyPr/>
        <a:lstStyle/>
        <a:p>
          <a:pPr rtl="0"/>
          <a:r>
            <a:rPr lang="en-US" dirty="0"/>
            <a:t>GRA’s (Graduate Research Assistants)</a:t>
          </a:r>
        </a:p>
      </dgm:t>
    </dgm:pt>
    <dgm:pt modelId="{3EBB9FFF-5EA5-4974-A275-B6FD6B2B9855}" type="parTrans" cxnId="{1BBB8B0B-CDCB-49F8-8577-0FB28F909ACA}">
      <dgm:prSet/>
      <dgm:spPr/>
      <dgm:t>
        <a:bodyPr/>
        <a:lstStyle/>
        <a:p>
          <a:endParaRPr lang="en-US"/>
        </a:p>
      </dgm:t>
    </dgm:pt>
    <dgm:pt modelId="{91A72052-0857-48C8-B0BE-C4FF71137272}" type="sibTrans" cxnId="{1BBB8B0B-CDCB-49F8-8577-0FB28F909ACA}">
      <dgm:prSet/>
      <dgm:spPr/>
      <dgm:t>
        <a:bodyPr/>
        <a:lstStyle/>
        <a:p>
          <a:endParaRPr lang="en-US"/>
        </a:p>
      </dgm:t>
    </dgm:pt>
    <dgm:pt modelId="{1BE0EE96-4D47-4826-8945-F8FE18CB307A}">
      <dgm:prSet/>
      <dgm:spPr/>
      <dgm:t>
        <a:bodyPr/>
        <a:lstStyle/>
        <a:p>
          <a:pPr rtl="0"/>
          <a:r>
            <a:rPr lang="en-US" dirty="0"/>
            <a:t>Replacements of PREVIOUSLY CAS APPROVED items purchased on </a:t>
          </a:r>
          <a:r>
            <a:rPr lang="en-US" u="sng" dirty="0"/>
            <a:t>that exact</a:t>
          </a:r>
          <a:r>
            <a:rPr lang="en-US" dirty="0"/>
            <a:t> PTAO number (be sure and document!). </a:t>
          </a:r>
        </a:p>
      </dgm:t>
    </dgm:pt>
    <dgm:pt modelId="{4F421CF2-DA17-45A6-AD37-E8AB92406876}" type="parTrans" cxnId="{1DCD5ED4-CCEB-4025-85CE-6A5535DEDE2B}">
      <dgm:prSet/>
      <dgm:spPr/>
      <dgm:t>
        <a:bodyPr/>
        <a:lstStyle/>
        <a:p>
          <a:endParaRPr lang="en-US"/>
        </a:p>
      </dgm:t>
    </dgm:pt>
    <dgm:pt modelId="{83F75262-6E77-4B2F-9926-D8B05C787D35}" type="sibTrans" cxnId="{1DCD5ED4-CCEB-4025-85CE-6A5535DEDE2B}">
      <dgm:prSet/>
      <dgm:spPr/>
      <dgm:t>
        <a:bodyPr/>
        <a:lstStyle/>
        <a:p>
          <a:endParaRPr lang="en-US"/>
        </a:p>
      </dgm:t>
    </dgm:pt>
    <dgm:pt modelId="{747E9DED-1CB9-4007-91FF-DFEA3961DADE}" type="pres">
      <dgm:prSet presAssocID="{C18BD9B0-E931-4114-94D1-A910741713D4}" presName="Name0" presStyleCnt="0">
        <dgm:presLayoutVars>
          <dgm:resizeHandles/>
        </dgm:presLayoutVars>
      </dgm:prSet>
      <dgm:spPr/>
    </dgm:pt>
    <dgm:pt modelId="{72804DFA-5719-4004-A593-B207F82E110E}" type="pres">
      <dgm:prSet presAssocID="{4B559EED-6617-4B0D-AA05-6E7A26FFE353}" presName="text" presStyleLbl="node1" presStyleIdx="0" presStyleCnt="6">
        <dgm:presLayoutVars>
          <dgm:bulletEnabled val="1"/>
        </dgm:presLayoutVars>
      </dgm:prSet>
      <dgm:spPr/>
    </dgm:pt>
    <dgm:pt modelId="{D6C3E433-C5EB-454C-9C11-606CD291BA62}" type="pres">
      <dgm:prSet presAssocID="{66C4B580-DA04-465B-9F49-C1E67D30104A}" presName="space" presStyleCnt="0"/>
      <dgm:spPr/>
    </dgm:pt>
    <dgm:pt modelId="{E19CE241-7737-4BA7-9DC0-2DE1D5D1922B}" type="pres">
      <dgm:prSet presAssocID="{7AE89417-D741-4190-9E49-A63FF0027BD3}" presName="text" presStyleLbl="node1" presStyleIdx="1" presStyleCnt="6">
        <dgm:presLayoutVars>
          <dgm:bulletEnabled val="1"/>
        </dgm:presLayoutVars>
      </dgm:prSet>
      <dgm:spPr/>
    </dgm:pt>
    <dgm:pt modelId="{A346D5D2-F566-4695-AA99-B72C541D4A7D}" type="pres">
      <dgm:prSet presAssocID="{E43D7983-D794-42ED-A834-9B56377D8923}" presName="space" presStyleCnt="0"/>
      <dgm:spPr/>
    </dgm:pt>
    <dgm:pt modelId="{E1DBBD5C-5706-4306-B791-C17ACB649DA1}" type="pres">
      <dgm:prSet presAssocID="{F3B820D4-FCD0-476F-842F-8B999CFF652E}" presName="text" presStyleLbl="node1" presStyleIdx="2" presStyleCnt="6">
        <dgm:presLayoutVars>
          <dgm:bulletEnabled val="1"/>
        </dgm:presLayoutVars>
      </dgm:prSet>
      <dgm:spPr/>
    </dgm:pt>
    <dgm:pt modelId="{BB5DECB7-658D-4AC9-A557-3815A83A3362}" type="pres">
      <dgm:prSet presAssocID="{A2310648-CEFD-47A5-B3C7-64C699164C56}" presName="space" presStyleCnt="0"/>
      <dgm:spPr/>
    </dgm:pt>
    <dgm:pt modelId="{66065814-7FD5-4FE1-8628-3DFFF53D3A55}" type="pres">
      <dgm:prSet presAssocID="{9A7CDAD3-D2FD-406B-9491-67CD65DE019D}" presName="text" presStyleLbl="node1" presStyleIdx="3" presStyleCnt="6">
        <dgm:presLayoutVars>
          <dgm:bulletEnabled val="1"/>
        </dgm:presLayoutVars>
      </dgm:prSet>
      <dgm:spPr/>
    </dgm:pt>
    <dgm:pt modelId="{7E5B74E8-4FFB-43CE-B108-B87F7A094C90}" type="pres">
      <dgm:prSet presAssocID="{08BE6317-DBBE-4B47-8944-F9166993720C}" presName="space" presStyleCnt="0"/>
      <dgm:spPr/>
    </dgm:pt>
    <dgm:pt modelId="{08FEB0D1-6FE3-4A33-8030-1A9C612AC84D}" type="pres">
      <dgm:prSet presAssocID="{784F31B1-422A-48D7-8EF3-64705ABC76FE}" presName="text" presStyleLbl="node1" presStyleIdx="4" presStyleCnt="6" custScaleX="176921">
        <dgm:presLayoutVars>
          <dgm:bulletEnabled val="1"/>
        </dgm:presLayoutVars>
      </dgm:prSet>
      <dgm:spPr/>
    </dgm:pt>
    <dgm:pt modelId="{443AA4DA-8CBC-40C5-A8AA-9C5EAEE3850C}" type="pres">
      <dgm:prSet presAssocID="{91A72052-0857-48C8-B0BE-C4FF71137272}" presName="space" presStyleCnt="0"/>
      <dgm:spPr/>
    </dgm:pt>
    <dgm:pt modelId="{A2B255B2-61B4-41BE-A7BF-B4BE25FDC8A0}" type="pres">
      <dgm:prSet presAssocID="{1BE0EE96-4D47-4826-8945-F8FE18CB307A}" presName="text" presStyleLbl="node1" presStyleIdx="5" presStyleCnt="6">
        <dgm:presLayoutVars>
          <dgm:bulletEnabled val="1"/>
        </dgm:presLayoutVars>
      </dgm:prSet>
      <dgm:spPr/>
    </dgm:pt>
  </dgm:ptLst>
  <dgm:cxnLst>
    <dgm:cxn modelId="{1BBB8B0B-CDCB-49F8-8577-0FB28F909ACA}" srcId="{C18BD9B0-E931-4114-94D1-A910741713D4}" destId="{784F31B1-422A-48D7-8EF3-64705ABC76FE}" srcOrd="4" destOrd="0" parTransId="{3EBB9FFF-5EA5-4974-A275-B6FD6B2B9855}" sibTransId="{91A72052-0857-48C8-B0BE-C4FF71137272}"/>
    <dgm:cxn modelId="{9814320D-DC8D-4677-B615-EAD945F48A60}" type="presOf" srcId="{1BE0EE96-4D47-4826-8945-F8FE18CB307A}" destId="{A2B255B2-61B4-41BE-A7BF-B4BE25FDC8A0}" srcOrd="0" destOrd="0" presId="urn:diagrams.loki3.com/VaryingWidthList+Icon"/>
    <dgm:cxn modelId="{3E52D31A-D568-4E1D-845B-AFE0D87E5976}" type="presOf" srcId="{F3B820D4-FCD0-476F-842F-8B999CFF652E}" destId="{E1DBBD5C-5706-4306-B791-C17ACB649DA1}" srcOrd="0" destOrd="0" presId="urn:diagrams.loki3.com/VaryingWidthList+Icon"/>
    <dgm:cxn modelId="{384B3F2B-73DC-4AF4-BF14-001806FC2FD3}" type="presOf" srcId="{7AE89417-D741-4190-9E49-A63FF0027BD3}" destId="{E19CE241-7737-4BA7-9DC0-2DE1D5D1922B}" srcOrd="0" destOrd="0" presId="urn:diagrams.loki3.com/VaryingWidthList+Icon"/>
    <dgm:cxn modelId="{611B0C39-E29B-48C2-94AF-8BD26B2E95C7}" srcId="{C18BD9B0-E931-4114-94D1-A910741713D4}" destId="{9A7CDAD3-D2FD-406B-9491-67CD65DE019D}" srcOrd="3" destOrd="0" parTransId="{91D912AD-DD92-4241-8297-2B17E52A0687}" sibTransId="{08BE6317-DBBE-4B47-8944-F9166993720C}"/>
    <dgm:cxn modelId="{8B51C355-ACCB-45BB-A3F3-F16056AF37F6}" srcId="{C18BD9B0-E931-4114-94D1-A910741713D4}" destId="{4B559EED-6617-4B0D-AA05-6E7A26FFE353}" srcOrd="0" destOrd="0" parTransId="{F391A728-03B9-4BD7-882E-684514EA0DA6}" sibTransId="{66C4B580-DA04-465B-9F49-C1E67D30104A}"/>
    <dgm:cxn modelId="{77632B8B-C639-407C-9EA7-E9EF52317A0D}" type="presOf" srcId="{784F31B1-422A-48D7-8EF3-64705ABC76FE}" destId="{08FEB0D1-6FE3-4A33-8030-1A9C612AC84D}" srcOrd="0" destOrd="0" presId="urn:diagrams.loki3.com/VaryingWidthList+Icon"/>
    <dgm:cxn modelId="{40F1268C-45E3-4256-801B-00A00E093F53}" type="presOf" srcId="{4B559EED-6617-4B0D-AA05-6E7A26FFE353}" destId="{72804DFA-5719-4004-A593-B207F82E110E}" srcOrd="0" destOrd="0" presId="urn:diagrams.loki3.com/VaryingWidthList+Icon"/>
    <dgm:cxn modelId="{9928649E-9A2D-4842-BD46-01E39E711FB8}" srcId="{C18BD9B0-E931-4114-94D1-A910741713D4}" destId="{F3B820D4-FCD0-476F-842F-8B999CFF652E}" srcOrd="2" destOrd="0" parTransId="{D3B97958-BF51-4FD4-9D5A-BEF0E054A9EB}" sibTransId="{A2310648-CEFD-47A5-B3C7-64C699164C56}"/>
    <dgm:cxn modelId="{BF144ECB-03F3-490A-9FAE-C599BFCE9A58}" type="presOf" srcId="{C18BD9B0-E931-4114-94D1-A910741713D4}" destId="{747E9DED-1CB9-4007-91FF-DFEA3961DADE}" srcOrd="0" destOrd="0" presId="urn:diagrams.loki3.com/VaryingWidthList+Icon"/>
    <dgm:cxn modelId="{1DCD5ED4-CCEB-4025-85CE-6A5535DEDE2B}" srcId="{C18BD9B0-E931-4114-94D1-A910741713D4}" destId="{1BE0EE96-4D47-4826-8945-F8FE18CB307A}" srcOrd="5" destOrd="0" parTransId="{4F421CF2-DA17-45A6-AD37-E8AB92406876}" sibTransId="{83F75262-6E77-4B2F-9926-D8B05C787D35}"/>
    <dgm:cxn modelId="{C49CD1F4-DE50-434C-9426-05E3ACE7AEC5}" srcId="{C18BD9B0-E931-4114-94D1-A910741713D4}" destId="{7AE89417-D741-4190-9E49-A63FF0027BD3}" srcOrd="1" destOrd="0" parTransId="{2EB2F716-4D36-4083-A70C-3FC3E9F51600}" sibTransId="{E43D7983-D794-42ED-A834-9B56377D8923}"/>
    <dgm:cxn modelId="{6603FAF5-CA27-4DF3-A18E-453B5797B5FA}" type="presOf" srcId="{9A7CDAD3-D2FD-406B-9491-67CD65DE019D}" destId="{66065814-7FD5-4FE1-8628-3DFFF53D3A55}" srcOrd="0" destOrd="0" presId="urn:diagrams.loki3.com/VaryingWidthList+Icon"/>
    <dgm:cxn modelId="{5B3B2AC8-7AD0-4317-979C-015994682EFE}" type="presParOf" srcId="{747E9DED-1CB9-4007-91FF-DFEA3961DADE}" destId="{72804DFA-5719-4004-A593-B207F82E110E}" srcOrd="0" destOrd="0" presId="urn:diagrams.loki3.com/VaryingWidthList+Icon"/>
    <dgm:cxn modelId="{F7B027EE-29BD-49CA-B02F-072AF6D76DDE}" type="presParOf" srcId="{747E9DED-1CB9-4007-91FF-DFEA3961DADE}" destId="{D6C3E433-C5EB-454C-9C11-606CD291BA62}" srcOrd="1" destOrd="0" presId="urn:diagrams.loki3.com/VaryingWidthList+Icon"/>
    <dgm:cxn modelId="{0E4641C0-76AC-4B98-A600-1D1F326D2B21}" type="presParOf" srcId="{747E9DED-1CB9-4007-91FF-DFEA3961DADE}" destId="{E19CE241-7737-4BA7-9DC0-2DE1D5D1922B}" srcOrd="2" destOrd="0" presId="urn:diagrams.loki3.com/VaryingWidthList+Icon"/>
    <dgm:cxn modelId="{7209A5AB-160B-4DC7-A6F8-1CFA337D7252}" type="presParOf" srcId="{747E9DED-1CB9-4007-91FF-DFEA3961DADE}" destId="{A346D5D2-F566-4695-AA99-B72C541D4A7D}" srcOrd="3" destOrd="0" presId="urn:diagrams.loki3.com/VaryingWidthList+Icon"/>
    <dgm:cxn modelId="{354F63E6-A4F8-41A1-992A-C4A66D4FF6C3}" type="presParOf" srcId="{747E9DED-1CB9-4007-91FF-DFEA3961DADE}" destId="{E1DBBD5C-5706-4306-B791-C17ACB649DA1}" srcOrd="4" destOrd="0" presId="urn:diagrams.loki3.com/VaryingWidthList+Icon"/>
    <dgm:cxn modelId="{6B84D8B8-8FEF-479A-9461-9C2FED403079}" type="presParOf" srcId="{747E9DED-1CB9-4007-91FF-DFEA3961DADE}" destId="{BB5DECB7-658D-4AC9-A557-3815A83A3362}" srcOrd="5" destOrd="0" presId="urn:diagrams.loki3.com/VaryingWidthList+Icon"/>
    <dgm:cxn modelId="{F6FC62D2-9C4C-4B0A-8841-C19A5432D7E8}" type="presParOf" srcId="{747E9DED-1CB9-4007-91FF-DFEA3961DADE}" destId="{66065814-7FD5-4FE1-8628-3DFFF53D3A55}" srcOrd="6" destOrd="0" presId="urn:diagrams.loki3.com/VaryingWidthList+Icon"/>
    <dgm:cxn modelId="{8AE19EB8-DB14-4DD9-B56F-FD95AF0EE128}" type="presParOf" srcId="{747E9DED-1CB9-4007-91FF-DFEA3961DADE}" destId="{7E5B74E8-4FFB-43CE-B108-B87F7A094C90}" srcOrd="7" destOrd="0" presId="urn:diagrams.loki3.com/VaryingWidthList+Icon"/>
    <dgm:cxn modelId="{0C901112-5189-4F29-9317-B7B9141F7C0E}" type="presParOf" srcId="{747E9DED-1CB9-4007-91FF-DFEA3961DADE}" destId="{08FEB0D1-6FE3-4A33-8030-1A9C612AC84D}" srcOrd="8" destOrd="0" presId="urn:diagrams.loki3.com/VaryingWidthList+Icon"/>
    <dgm:cxn modelId="{2FB37B47-D1EC-4897-9956-DDFE2F390A75}" type="presParOf" srcId="{747E9DED-1CB9-4007-91FF-DFEA3961DADE}" destId="{443AA4DA-8CBC-40C5-A8AA-9C5EAEE3850C}" srcOrd="9" destOrd="0" presId="urn:diagrams.loki3.com/VaryingWidthList+Icon"/>
    <dgm:cxn modelId="{1EC92ED4-A5CD-4357-BFD6-E1F9F125B75E}" type="presParOf" srcId="{747E9DED-1CB9-4007-91FF-DFEA3961DADE}" destId="{A2B255B2-61B4-41BE-A7BF-B4BE25FDC8A0}" srcOrd="10" destOrd="0" presId="urn:diagrams.loki3.com/VaryingWidthList+Icon"/>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29321E-A418-4BB6-BE8C-5928C896465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A5B5361-465D-45FB-8B35-BF30FA618AEA}">
      <dgm:prSet/>
      <dgm:spPr>
        <a:solidFill>
          <a:srgbClr val="990033"/>
        </a:solidFill>
      </dgm:spPr>
      <dgm:t>
        <a:bodyPr/>
        <a:lstStyle/>
        <a:p>
          <a:pPr rtl="0"/>
          <a:r>
            <a:rPr lang="en-US"/>
            <a:t>Non-federal projects</a:t>
          </a:r>
        </a:p>
      </dgm:t>
    </dgm:pt>
    <dgm:pt modelId="{17ADEF3F-E00D-4184-B60A-8D01768A4054}" type="parTrans" cxnId="{72AED709-A23E-4DC7-8B59-A7B9C214DCE9}">
      <dgm:prSet/>
      <dgm:spPr/>
      <dgm:t>
        <a:bodyPr/>
        <a:lstStyle/>
        <a:p>
          <a:endParaRPr lang="en-US"/>
        </a:p>
      </dgm:t>
    </dgm:pt>
    <dgm:pt modelId="{0E5084F2-A24B-4AE7-9341-2BE3230B2211}" type="sibTrans" cxnId="{72AED709-A23E-4DC7-8B59-A7B9C214DCE9}">
      <dgm:prSet/>
      <dgm:spPr/>
      <dgm:t>
        <a:bodyPr/>
        <a:lstStyle/>
        <a:p>
          <a:endParaRPr lang="en-US"/>
        </a:p>
      </dgm:t>
    </dgm:pt>
    <dgm:pt modelId="{65928D37-4C43-4C9C-A89C-13410AA14629}">
      <dgm:prSet/>
      <dgm:spPr>
        <a:solidFill>
          <a:srgbClr val="996600"/>
        </a:solidFill>
      </dgm:spPr>
      <dgm:t>
        <a:bodyPr/>
        <a:lstStyle/>
        <a:p>
          <a:pPr rtl="0"/>
          <a:r>
            <a:rPr lang="en-US"/>
            <a:t>Non-sponsored projects</a:t>
          </a:r>
        </a:p>
      </dgm:t>
    </dgm:pt>
    <dgm:pt modelId="{77BC5EBD-721A-49DC-9372-EDACD3EE6E43}" type="parTrans" cxnId="{A7E1C5FB-1B22-4A4A-BDAE-26A4927729F1}">
      <dgm:prSet/>
      <dgm:spPr/>
      <dgm:t>
        <a:bodyPr/>
        <a:lstStyle/>
        <a:p>
          <a:endParaRPr lang="en-US"/>
        </a:p>
      </dgm:t>
    </dgm:pt>
    <dgm:pt modelId="{348DA27C-E32B-4551-B731-332E9AA7CAE7}" type="sibTrans" cxnId="{A7E1C5FB-1B22-4A4A-BDAE-26A4927729F1}">
      <dgm:prSet/>
      <dgm:spPr/>
      <dgm:t>
        <a:bodyPr/>
        <a:lstStyle/>
        <a:p>
          <a:endParaRPr lang="en-US"/>
        </a:p>
      </dgm:t>
    </dgm:pt>
    <dgm:pt modelId="{E014AA22-609B-49FF-BBA9-D7C899FF0F36}">
      <dgm:prSet/>
      <dgm:spPr>
        <a:solidFill>
          <a:schemeClr val="bg2">
            <a:lumMod val="50000"/>
          </a:schemeClr>
        </a:solidFill>
      </dgm:spPr>
      <dgm:t>
        <a:bodyPr/>
        <a:lstStyle/>
        <a:p>
          <a:pPr rtl="0"/>
          <a:r>
            <a:rPr lang="en-US" dirty="0"/>
            <a:t>Software that is clearly technical in nature. See the Software discussion for additional information</a:t>
          </a:r>
        </a:p>
      </dgm:t>
    </dgm:pt>
    <dgm:pt modelId="{D3E22391-5C59-4FD3-9873-422A8239BF90}" type="parTrans" cxnId="{A04B0DB5-736D-44C2-8310-8B835B5CD585}">
      <dgm:prSet/>
      <dgm:spPr/>
      <dgm:t>
        <a:bodyPr/>
        <a:lstStyle/>
        <a:p>
          <a:endParaRPr lang="en-US"/>
        </a:p>
      </dgm:t>
    </dgm:pt>
    <dgm:pt modelId="{0F30B3F7-F907-4B88-B235-9ACA23E02A5E}" type="sibTrans" cxnId="{A04B0DB5-736D-44C2-8310-8B835B5CD585}">
      <dgm:prSet/>
      <dgm:spPr/>
      <dgm:t>
        <a:bodyPr/>
        <a:lstStyle/>
        <a:p>
          <a:endParaRPr lang="en-US"/>
        </a:p>
      </dgm:t>
    </dgm:pt>
    <dgm:pt modelId="{882AA6B0-3B63-481C-B8A8-79AB12CCCE9C}">
      <dgm:prSet/>
      <dgm:spPr>
        <a:solidFill>
          <a:schemeClr val="bg2">
            <a:lumMod val="75000"/>
          </a:schemeClr>
        </a:solidFill>
      </dgm:spPr>
      <dgm:t>
        <a:bodyPr/>
        <a:lstStyle/>
        <a:p>
          <a:pPr rtl="0"/>
          <a:r>
            <a:rPr lang="en-US" dirty="0"/>
            <a:t>Specialized equipment purchases (e.g., microscope, autoclave). </a:t>
          </a:r>
        </a:p>
      </dgm:t>
    </dgm:pt>
    <dgm:pt modelId="{E6654B3F-96CF-4A8E-B3FE-F5EA695041AE}" type="parTrans" cxnId="{A79007CC-A4D1-454B-B38F-D2287B62650A}">
      <dgm:prSet/>
      <dgm:spPr/>
      <dgm:t>
        <a:bodyPr/>
        <a:lstStyle/>
        <a:p>
          <a:endParaRPr lang="en-US"/>
        </a:p>
      </dgm:t>
    </dgm:pt>
    <dgm:pt modelId="{309DFA14-33F2-4692-838E-0C0EF3724E5C}" type="sibTrans" cxnId="{A79007CC-A4D1-454B-B38F-D2287B62650A}">
      <dgm:prSet/>
      <dgm:spPr/>
      <dgm:t>
        <a:bodyPr/>
        <a:lstStyle/>
        <a:p>
          <a:endParaRPr lang="en-US"/>
        </a:p>
      </dgm:t>
    </dgm:pt>
    <dgm:pt modelId="{8C252518-30E3-406C-BF3C-CBEE19C34701}">
      <dgm:prSet/>
      <dgm:spPr/>
      <dgm:t>
        <a:bodyPr/>
        <a:lstStyle/>
        <a:p>
          <a:pPr rtl="0"/>
          <a:r>
            <a:rPr lang="en-US" dirty="0"/>
            <a:t>Replacements of PREVIOUSLY FCE APPROVED items purchased on that exact PTAO number. (it’s a good idea to be sure you have the original approved FCE form as part of your documentation for the new charges)</a:t>
          </a:r>
        </a:p>
      </dgm:t>
    </dgm:pt>
    <dgm:pt modelId="{764812B3-C8D9-4A52-BAE1-74BE533BE5F7}" type="parTrans" cxnId="{183544D6-2F6E-49E6-B1B2-666083DA18B2}">
      <dgm:prSet/>
      <dgm:spPr/>
      <dgm:t>
        <a:bodyPr/>
        <a:lstStyle/>
        <a:p>
          <a:endParaRPr lang="en-US"/>
        </a:p>
      </dgm:t>
    </dgm:pt>
    <dgm:pt modelId="{B3D30D51-5EB2-4171-91DF-F8B10972883F}" type="sibTrans" cxnId="{183544D6-2F6E-49E6-B1B2-666083DA18B2}">
      <dgm:prSet/>
      <dgm:spPr/>
      <dgm:t>
        <a:bodyPr/>
        <a:lstStyle/>
        <a:p>
          <a:endParaRPr lang="en-US"/>
        </a:p>
      </dgm:t>
    </dgm:pt>
    <dgm:pt modelId="{F9DA01B4-0A67-447C-8F80-3318DC598879}" type="pres">
      <dgm:prSet presAssocID="{0229321E-A418-4BB6-BE8C-5928C8964652}" presName="linear" presStyleCnt="0">
        <dgm:presLayoutVars>
          <dgm:animLvl val="lvl"/>
          <dgm:resizeHandles val="exact"/>
        </dgm:presLayoutVars>
      </dgm:prSet>
      <dgm:spPr/>
    </dgm:pt>
    <dgm:pt modelId="{21ACE7C6-B82F-462E-A7B0-A26A8B9425CC}" type="pres">
      <dgm:prSet presAssocID="{9A5B5361-465D-45FB-8B35-BF30FA618AEA}" presName="parentText" presStyleLbl="node1" presStyleIdx="0" presStyleCnt="5">
        <dgm:presLayoutVars>
          <dgm:chMax val="0"/>
          <dgm:bulletEnabled val="1"/>
        </dgm:presLayoutVars>
      </dgm:prSet>
      <dgm:spPr/>
    </dgm:pt>
    <dgm:pt modelId="{3282DDEC-2ECC-4CE6-9597-52E2767A75AB}" type="pres">
      <dgm:prSet presAssocID="{0E5084F2-A24B-4AE7-9341-2BE3230B2211}" presName="spacer" presStyleCnt="0"/>
      <dgm:spPr/>
    </dgm:pt>
    <dgm:pt modelId="{FCA3E9C1-B2C4-4D4F-B540-672F098D4BFA}" type="pres">
      <dgm:prSet presAssocID="{65928D37-4C43-4C9C-A89C-13410AA14629}" presName="parentText" presStyleLbl="node1" presStyleIdx="1" presStyleCnt="5">
        <dgm:presLayoutVars>
          <dgm:chMax val="0"/>
          <dgm:bulletEnabled val="1"/>
        </dgm:presLayoutVars>
      </dgm:prSet>
      <dgm:spPr/>
    </dgm:pt>
    <dgm:pt modelId="{0BC624D8-688C-4A7D-A0A9-1B9E778349A9}" type="pres">
      <dgm:prSet presAssocID="{348DA27C-E32B-4551-B731-332E9AA7CAE7}" presName="spacer" presStyleCnt="0"/>
      <dgm:spPr/>
    </dgm:pt>
    <dgm:pt modelId="{E188A5BF-16AA-4079-8B5D-634FD02E73E4}" type="pres">
      <dgm:prSet presAssocID="{E014AA22-609B-49FF-BBA9-D7C899FF0F36}" presName="parentText" presStyleLbl="node1" presStyleIdx="2" presStyleCnt="5">
        <dgm:presLayoutVars>
          <dgm:chMax val="0"/>
          <dgm:bulletEnabled val="1"/>
        </dgm:presLayoutVars>
      </dgm:prSet>
      <dgm:spPr/>
    </dgm:pt>
    <dgm:pt modelId="{B04F3FA1-2680-4CC9-A5C9-3C61BC4E2C21}" type="pres">
      <dgm:prSet presAssocID="{0F30B3F7-F907-4B88-B235-9ACA23E02A5E}" presName="spacer" presStyleCnt="0"/>
      <dgm:spPr/>
    </dgm:pt>
    <dgm:pt modelId="{45D46CCE-278E-4651-A48E-F3E4DE5661F2}" type="pres">
      <dgm:prSet presAssocID="{882AA6B0-3B63-481C-B8A8-79AB12CCCE9C}" presName="parentText" presStyleLbl="node1" presStyleIdx="3" presStyleCnt="5">
        <dgm:presLayoutVars>
          <dgm:chMax val="0"/>
          <dgm:bulletEnabled val="1"/>
        </dgm:presLayoutVars>
      </dgm:prSet>
      <dgm:spPr/>
    </dgm:pt>
    <dgm:pt modelId="{B0EDE824-82DC-4976-A1B5-C69DF7302CA6}" type="pres">
      <dgm:prSet presAssocID="{309DFA14-33F2-4692-838E-0C0EF3724E5C}" presName="spacer" presStyleCnt="0"/>
      <dgm:spPr/>
    </dgm:pt>
    <dgm:pt modelId="{3E50DE9E-663C-4A17-A4E6-3A4B4B8FA2C1}" type="pres">
      <dgm:prSet presAssocID="{8C252518-30E3-406C-BF3C-CBEE19C34701}" presName="parentText" presStyleLbl="node1" presStyleIdx="4" presStyleCnt="5">
        <dgm:presLayoutVars>
          <dgm:chMax val="0"/>
          <dgm:bulletEnabled val="1"/>
        </dgm:presLayoutVars>
      </dgm:prSet>
      <dgm:spPr/>
    </dgm:pt>
  </dgm:ptLst>
  <dgm:cxnLst>
    <dgm:cxn modelId="{72AED709-A23E-4DC7-8B59-A7B9C214DCE9}" srcId="{0229321E-A418-4BB6-BE8C-5928C8964652}" destId="{9A5B5361-465D-45FB-8B35-BF30FA618AEA}" srcOrd="0" destOrd="0" parTransId="{17ADEF3F-E00D-4184-B60A-8D01768A4054}" sibTransId="{0E5084F2-A24B-4AE7-9341-2BE3230B2211}"/>
    <dgm:cxn modelId="{1B19E26E-D428-4F82-B137-BFB720985C46}" type="presOf" srcId="{9A5B5361-465D-45FB-8B35-BF30FA618AEA}" destId="{21ACE7C6-B82F-462E-A7B0-A26A8B9425CC}" srcOrd="0" destOrd="0" presId="urn:microsoft.com/office/officeart/2005/8/layout/vList2"/>
    <dgm:cxn modelId="{DE20B354-CD42-4B17-A796-B89F6991B69D}" type="presOf" srcId="{E014AA22-609B-49FF-BBA9-D7C899FF0F36}" destId="{E188A5BF-16AA-4079-8B5D-634FD02E73E4}" srcOrd="0" destOrd="0" presId="urn:microsoft.com/office/officeart/2005/8/layout/vList2"/>
    <dgm:cxn modelId="{71728C87-3D7B-4A32-A576-A8A9DB2EE069}" type="presOf" srcId="{0229321E-A418-4BB6-BE8C-5928C8964652}" destId="{F9DA01B4-0A67-447C-8F80-3318DC598879}" srcOrd="0" destOrd="0" presId="urn:microsoft.com/office/officeart/2005/8/layout/vList2"/>
    <dgm:cxn modelId="{12026A93-E427-427B-8228-A4FA3C72B21F}" type="presOf" srcId="{65928D37-4C43-4C9C-A89C-13410AA14629}" destId="{FCA3E9C1-B2C4-4D4F-B540-672F098D4BFA}" srcOrd="0" destOrd="0" presId="urn:microsoft.com/office/officeart/2005/8/layout/vList2"/>
    <dgm:cxn modelId="{A04B0DB5-736D-44C2-8310-8B835B5CD585}" srcId="{0229321E-A418-4BB6-BE8C-5928C8964652}" destId="{E014AA22-609B-49FF-BBA9-D7C899FF0F36}" srcOrd="2" destOrd="0" parTransId="{D3E22391-5C59-4FD3-9873-422A8239BF90}" sibTransId="{0F30B3F7-F907-4B88-B235-9ACA23E02A5E}"/>
    <dgm:cxn modelId="{A79007CC-A4D1-454B-B38F-D2287B62650A}" srcId="{0229321E-A418-4BB6-BE8C-5928C8964652}" destId="{882AA6B0-3B63-481C-B8A8-79AB12CCCE9C}" srcOrd="3" destOrd="0" parTransId="{E6654B3F-96CF-4A8E-B3FE-F5EA695041AE}" sibTransId="{309DFA14-33F2-4692-838E-0C0EF3724E5C}"/>
    <dgm:cxn modelId="{183544D6-2F6E-49E6-B1B2-666083DA18B2}" srcId="{0229321E-A418-4BB6-BE8C-5928C8964652}" destId="{8C252518-30E3-406C-BF3C-CBEE19C34701}" srcOrd="4" destOrd="0" parTransId="{764812B3-C8D9-4A52-BAE1-74BE533BE5F7}" sibTransId="{B3D30D51-5EB2-4171-91DF-F8B10972883F}"/>
    <dgm:cxn modelId="{D57A4BD8-C3E0-49AF-89A0-9FDC5F207106}" type="presOf" srcId="{882AA6B0-3B63-481C-B8A8-79AB12CCCE9C}" destId="{45D46CCE-278E-4651-A48E-F3E4DE5661F2}" srcOrd="0" destOrd="0" presId="urn:microsoft.com/office/officeart/2005/8/layout/vList2"/>
    <dgm:cxn modelId="{1BE32BF7-1155-48FC-99EC-971DD3FCB185}" type="presOf" srcId="{8C252518-30E3-406C-BF3C-CBEE19C34701}" destId="{3E50DE9E-663C-4A17-A4E6-3A4B4B8FA2C1}" srcOrd="0" destOrd="0" presId="urn:microsoft.com/office/officeart/2005/8/layout/vList2"/>
    <dgm:cxn modelId="{A7E1C5FB-1B22-4A4A-BDAE-26A4927729F1}" srcId="{0229321E-A418-4BB6-BE8C-5928C8964652}" destId="{65928D37-4C43-4C9C-A89C-13410AA14629}" srcOrd="1" destOrd="0" parTransId="{77BC5EBD-721A-49DC-9372-EDACD3EE6E43}" sibTransId="{348DA27C-E32B-4551-B731-332E9AA7CAE7}"/>
    <dgm:cxn modelId="{1E8906FD-1ADC-493B-A73D-32F18855D5FF}" type="presParOf" srcId="{F9DA01B4-0A67-447C-8F80-3318DC598879}" destId="{21ACE7C6-B82F-462E-A7B0-A26A8B9425CC}" srcOrd="0" destOrd="0" presId="urn:microsoft.com/office/officeart/2005/8/layout/vList2"/>
    <dgm:cxn modelId="{7C08B6E3-27BC-4289-BEB5-1DAA9482608E}" type="presParOf" srcId="{F9DA01B4-0A67-447C-8F80-3318DC598879}" destId="{3282DDEC-2ECC-4CE6-9597-52E2767A75AB}" srcOrd="1" destOrd="0" presId="urn:microsoft.com/office/officeart/2005/8/layout/vList2"/>
    <dgm:cxn modelId="{8464A7F9-9CE7-4606-BC87-824690AACD49}" type="presParOf" srcId="{F9DA01B4-0A67-447C-8F80-3318DC598879}" destId="{FCA3E9C1-B2C4-4D4F-B540-672F098D4BFA}" srcOrd="2" destOrd="0" presId="urn:microsoft.com/office/officeart/2005/8/layout/vList2"/>
    <dgm:cxn modelId="{17776BC6-CFE9-412D-9296-7E04AF3424F6}" type="presParOf" srcId="{F9DA01B4-0A67-447C-8F80-3318DC598879}" destId="{0BC624D8-688C-4A7D-A0A9-1B9E778349A9}" srcOrd="3" destOrd="0" presId="urn:microsoft.com/office/officeart/2005/8/layout/vList2"/>
    <dgm:cxn modelId="{683D15D9-23B3-40D0-BE65-F64B47E10863}" type="presParOf" srcId="{F9DA01B4-0A67-447C-8F80-3318DC598879}" destId="{E188A5BF-16AA-4079-8B5D-634FD02E73E4}" srcOrd="4" destOrd="0" presId="urn:microsoft.com/office/officeart/2005/8/layout/vList2"/>
    <dgm:cxn modelId="{72940B0D-CAA7-4DF1-B424-4D52FE949D2C}" type="presParOf" srcId="{F9DA01B4-0A67-447C-8F80-3318DC598879}" destId="{B04F3FA1-2680-4CC9-A5C9-3C61BC4E2C21}" srcOrd="5" destOrd="0" presId="urn:microsoft.com/office/officeart/2005/8/layout/vList2"/>
    <dgm:cxn modelId="{39CA8D21-077B-4EEF-94C1-9059C7C6F42B}" type="presParOf" srcId="{F9DA01B4-0A67-447C-8F80-3318DC598879}" destId="{45D46CCE-278E-4651-A48E-F3E4DE5661F2}" srcOrd="6" destOrd="0" presId="urn:microsoft.com/office/officeart/2005/8/layout/vList2"/>
    <dgm:cxn modelId="{A087E4C6-6245-4796-83A9-6F65507C7B16}" type="presParOf" srcId="{F9DA01B4-0A67-447C-8F80-3318DC598879}" destId="{B0EDE824-82DC-4976-A1B5-C69DF7302CA6}" srcOrd="7" destOrd="0" presId="urn:microsoft.com/office/officeart/2005/8/layout/vList2"/>
    <dgm:cxn modelId="{1BC6F32C-41E9-46A1-AE4E-55CBEE6E84C8}" type="presParOf" srcId="{F9DA01B4-0A67-447C-8F80-3318DC598879}" destId="{3E50DE9E-663C-4A17-A4E6-3A4B4B8FA2C1}" srcOrd="8"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F83562-F1ED-4E34-9BF5-21C3C07126DA}" type="doc">
      <dgm:prSet loTypeId="urn:microsoft.com/office/officeart/2009/3/layout/StepUpProcess" loCatId="process" qsTypeId="urn:microsoft.com/office/officeart/2005/8/quickstyle/simple1" qsCatId="simple" csTypeId="urn:microsoft.com/office/officeart/2005/8/colors/colorful2" csCatId="colorful"/>
      <dgm:spPr/>
      <dgm:t>
        <a:bodyPr/>
        <a:lstStyle/>
        <a:p>
          <a:endParaRPr lang="en-US"/>
        </a:p>
      </dgm:t>
    </dgm:pt>
    <dgm:pt modelId="{CF0FFA00-F1D1-4F01-A2EF-43460845898E}">
      <dgm:prSet/>
      <dgm:spPr/>
      <dgm:t>
        <a:bodyPr/>
        <a:lstStyle/>
        <a:p>
          <a:pPr rtl="0"/>
          <a:r>
            <a:rPr lang="en-US"/>
            <a:t>Document costing decisions</a:t>
          </a:r>
        </a:p>
      </dgm:t>
    </dgm:pt>
    <dgm:pt modelId="{572B80EC-6BFC-4B53-B7A9-8319A21A94FF}" type="parTrans" cxnId="{71E11C35-05B4-480F-B72C-D5539D8191DE}">
      <dgm:prSet/>
      <dgm:spPr/>
      <dgm:t>
        <a:bodyPr/>
        <a:lstStyle/>
        <a:p>
          <a:endParaRPr lang="en-US"/>
        </a:p>
      </dgm:t>
    </dgm:pt>
    <dgm:pt modelId="{BF393819-A73E-4C32-A3BB-0593089EDA67}" type="sibTrans" cxnId="{71E11C35-05B4-480F-B72C-D5539D8191DE}">
      <dgm:prSet/>
      <dgm:spPr/>
      <dgm:t>
        <a:bodyPr/>
        <a:lstStyle/>
        <a:p>
          <a:endParaRPr lang="en-US"/>
        </a:p>
      </dgm:t>
    </dgm:pt>
    <dgm:pt modelId="{80E6D65B-07E5-4945-ACDA-DCEAA0AA331E}">
      <dgm:prSet/>
      <dgm:spPr/>
      <dgm:t>
        <a:bodyPr/>
        <a:lstStyle/>
        <a:p>
          <a:pPr rtl="0"/>
          <a:r>
            <a:rPr lang="en-US"/>
            <a:t>Communicate on purchases and decisions in charging those costs</a:t>
          </a:r>
        </a:p>
      </dgm:t>
    </dgm:pt>
    <dgm:pt modelId="{24E19E93-E90B-410A-8DE0-487DA5541C92}" type="parTrans" cxnId="{3A421712-0001-4065-8C1D-F2700EF87531}">
      <dgm:prSet/>
      <dgm:spPr/>
      <dgm:t>
        <a:bodyPr/>
        <a:lstStyle/>
        <a:p>
          <a:endParaRPr lang="en-US"/>
        </a:p>
      </dgm:t>
    </dgm:pt>
    <dgm:pt modelId="{9409D6CB-4257-4554-B911-5261FA005A3A}" type="sibTrans" cxnId="{3A421712-0001-4065-8C1D-F2700EF87531}">
      <dgm:prSet/>
      <dgm:spPr/>
      <dgm:t>
        <a:bodyPr/>
        <a:lstStyle/>
        <a:p>
          <a:endParaRPr lang="en-US"/>
        </a:p>
      </dgm:t>
    </dgm:pt>
    <dgm:pt modelId="{6C542E15-63C7-402C-A097-B011583431D5}">
      <dgm:prSet/>
      <dgm:spPr/>
      <dgm:t>
        <a:bodyPr/>
        <a:lstStyle/>
        <a:p>
          <a:pPr rtl="0"/>
          <a:r>
            <a:rPr lang="en-US"/>
            <a:t>Differentiate between NEED for the item and the PURPOSE of the award</a:t>
          </a:r>
        </a:p>
      </dgm:t>
    </dgm:pt>
    <dgm:pt modelId="{1790B720-FED9-4CA6-B822-3A0483B9839F}" type="parTrans" cxnId="{80D50F1B-64FA-4327-8380-99827C3F13A8}">
      <dgm:prSet/>
      <dgm:spPr/>
      <dgm:t>
        <a:bodyPr/>
        <a:lstStyle/>
        <a:p>
          <a:endParaRPr lang="en-US"/>
        </a:p>
      </dgm:t>
    </dgm:pt>
    <dgm:pt modelId="{BFE3BE24-2E71-4FA8-B160-83FEC8F81329}" type="sibTrans" cxnId="{80D50F1B-64FA-4327-8380-99827C3F13A8}">
      <dgm:prSet/>
      <dgm:spPr/>
      <dgm:t>
        <a:bodyPr/>
        <a:lstStyle/>
        <a:p>
          <a:endParaRPr lang="en-US"/>
        </a:p>
      </dgm:t>
    </dgm:pt>
    <dgm:pt modelId="{13D96F7E-98AB-4405-8116-1700F8F21A28}">
      <dgm:prSet/>
      <dgm:spPr/>
      <dgm:t>
        <a:bodyPr/>
        <a:lstStyle/>
        <a:p>
          <a:pPr rtl="0"/>
          <a:r>
            <a:rPr lang="en-US"/>
            <a:t>Select the most proper and descriptive expenditure type for the cost incurred</a:t>
          </a:r>
        </a:p>
      </dgm:t>
    </dgm:pt>
    <dgm:pt modelId="{B77707E8-7347-4918-8E80-3B0E9A9C9944}" type="parTrans" cxnId="{8D84423C-EF03-484A-BB4C-B75BF0CD85B8}">
      <dgm:prSet/>
      <dgm:spPr/>
      <dgm:t>
        <a:bodyPr/>
        <a:lstStyle/>
        <a:p>
          <a:endParaRPr lang="en-US"/>
        </a:p>
      </dgm:t>
    </dgm:pt>
    <dgm:pt modelId="{3601DD42-41F5-440E-A14A-436D39B76143}" type="sibTrans" cxnId="{8D84423C-EF03-484A-BB4C-B75BF0CD85B8}">
      <dgm:prSet/>
      <dgm:spPr/>
      <dgm:t>
        <a:bodyPr/>
        <a:lstStyle/>
        <a:p>
          <a:endParaRPr lang="en-US"/>
        </a:p>
      </dgm:t>
    </dgm:pt>
    <dgm:pt modelId="{D42B55CF-7BF5-4E02-9BF6-C56D8CD4E89F}">
      <dgm:prSet/>
      <dgm:spPr/>
      <dgm:t>
        <a:bodyPr/>
        <a:lstStyle/>
        <a:p>
          <a:pPr rtl="0"/>
          <a:r>
            <a:rPr lang="en-US"/>
            <a:t>Make the most accurate costing decision the first time   avoiding cost transfers</a:t>
          </a:r>
        </a:p>
      </dgm:t>
    </dgm:pt>
    <dgm:pt modelId="{B4686EDF-701F-4C27-B52C-ECE8A77211E2}" type="parTrans" cxnId="{2DDE8B0C-8ED1-4A81-8904-B53C691A2915}">
      <dgm:prSet/>
      <dgm:spPr/>
      <dgm:t>
        <a:bodyPr/>
        <a:lstStyle/>
        <a:p>
          <a:endParaRPr lang="en-US"/>
        </a:p>
      </dgm:t>
    </dgm:pt>
    <dgm:pt modelId="{3A57CB14-C472-4339-984D-955D87A377A6}" type="sibTrans" cxnId="{2DDE8B0C-8ED1-4A81-8904-B53C691A2915}">
      <dgm:prSet/>
      <dgm:spPr/>
      <dgm:t>
        <a:bodyPr/>
        <a:lstStyle/>
        <a:p>
          <a:endParaRPr lang="en-US"/>
        </a:p>
      </dgm:t>
    </dgm:pt>
    <dgm:pt modelId="{6B96BE37-0B5F-4C6B-84F4-DDFD9DC8FCAB}">
      <dgm:prSet/>
      <dgm:spPr/>
      <dgm:t>
        <a:bodyPr/>
        <a:lstStyle/>
        <a:p>
          <a:pPr rtl="0"/>
          <a:r>
            <a:rPr lang="en-US"/>
            <a:t>The Right Thing!</a:t>
          </a:r>
        </a:p>
      </dgm:t>
    </dgm:pt>
    <dgm:pt modelId="{FA1EE248-89F4-4937-A18F-7BFB952035A4}" type="parTrans" cxnId="{5E4AB014-13D3-4117-9D94-00E5B8E9937C}">
      <dgm:prSet/>
      <dgm:spPr/>
      <dgm:t>
        <a:bodyPr/>
        <a:lstStyle/>
        <a:p>
          <a:endParaRPr lang="en-US"/>
        </a:p>
      </dgm:t>
    </dgm:pt>
    <dgm:pt modelId="{3ACB3D6D-F1FE-4EEE-9EE1-ACACF3CC4839}" type="sibTrans" cxnId="{5E4AB014-13D3-4117-9D94-00E5B8E9937C}">
      <dgm:prSet/>
      <dgm:spPr/>
      <dgm:t>
        <a:bodyPr/>
        <a:lstStyle/>
        <a:p>
          <a:endParaRPr lang="en-US"/>
        </a:p>
      </dgm:t>
    </dgm:pt>
    <dgm:pt modelId="{FC20F4F9-20B9-403C-B20D-01BFC24CFC59}" type="pres">
      <dgm:prSet presAssocID="{8CF83562-F1ED-4E34-9BF5-21C3C07126DA}" presName="rootnode" presStyleCnt="0">
        <dgm:presLayoutVars>
          <dgm:chMax/>
          <dgm:chPref/>
          <dgm:dir/>
          <dgm:animLvl val="lvl"/>
        </dgm:presLayoutVars>
      </dgm:prSet>
      <dgm:spPr/>
    </dgm:pt>
    <dgm:pt modelId="{A86DABAD-D5E2-43A9-8285-BFEAAB199A92}" type="pres">
      <dgm:prSet presAssocID="{CF0FFA00-F1D1-4F01-A2EF-43460845898E}" presName="composite" presStyleCnt="0"/>
      <dgm:spPr/>
    </dgm:pt>
    <dgm:pt modelId="{66EF05FC-54DC-4659-BA34-D55D231A8920}" type="pres">
      <dgm:prSet presAssocID="{CF0FFA00-F1D1-4F01-A2EF-43460845898E}" presName="LShape" presStyleLbl="alignNode1" presStyleIdx="0" presStyleCnt="11"/>
      <dgm:spPr/>
    </dgm:pt>
    <dgm:pt modelId="{78C6ABFB-983E-4DF4-882F-F4341FF3C58F}" type="pres">
      <dgm:prSet presAssocID="{CF0FFA00-F1D1-4F01-A2EF-43460845898E}" presName="ParentText" presStyleLbl="revTx" presStyleIdx="0" presStyleCnt="6">
        <dgm:presLayoutVars>
          <dgm:chMax val="0"/>
          <dgm:chPref val="0"/>
          <dgm:bulletEnabled val="1"/>
        </dgm:presLayoutVars>
      </dgm:prSet>
      <dgm:spPr/>
    </dgm:pt>
    <dgm:pt modelId="{8BB65FC2-71A0-4339-865C-3D42E825FF78}" type="pres">
      <dgm:prSet presAssocID="{CF0FFA00-F1D1-4F01-A2EF-43460845898E}" presName="Triangle" presStyleLbl="alignNode1" presStyleIdx="1" presStyleCnt="11"/>
      <dgm:spPr/>
    </dgm:pt>
    <dgm:pt modelId="{BA880CB0-2042-4480-B523-FD6208B34C36}" type="pres">
      <dgm:prSet presAssocID="{BF393819-A73E-4C32-A3BB-0593089EDA67}" presName="sibTrans" presStyleCnt="0"/>
      <dgm:spPr/>
    </dgm:pt>
    <dgm:pt modelId="{D58B85AD-2848-478C-A83B-D7C8175EB688}" type="pres">
      <dgm:prSet presAssocID="{BF393819-A73E-4C32-A3BB-0593089EDA67}" presName="space" presStyleCnt="0"/>
      <dgm:spPr/>
    </dgm:pt>
    <dgm:pt modelId="{09922B0D-DAFB-4ECF-AA2B-E7070E7B886E}" type="pres">
      <dgm:prSet presAssocID="{80E6D65B-07E5-4945-ACDA-DCEAA0AA331E}" presName="composite" presStyleCnt="0"/>
      <dgm:spPr/>
    </dgm:pt>
    <dgm:pt modelId="{4AC32A89-2657-4E90-8748-9E5D620A276E}" type="pres">
      <dgm:prSet presAssocID="{80E6D65B-07E5-4945-ACDA-DCEAA0AA331E}" presName="LShape" presStyleLbl="alignNode1" presStyleIdx="2" presStyleCnt="11"/>
      <dgm:spPr/>
    </dgm:pt>
    <dgm:pt modelId="{CC43649B-9BA3-496C-ACAB-75B8E652CC9B}" type="pres">
      <dgm:prSet presAssocID="{80E6D65B-07E5-4945-ACDA-DCEAA0AA331E}" presName="ParentText" presStyleLbl="revTx" presStyleIdx="1" presStyleCnt="6">
        <dgm:presLayoutVars>
          <dgm:chMax val="0"/>
          <dgm:chPref val="0"/>
          <dgm:bulletEnabled val="1"/>
        </dgm:presLayoutVars>
      </dgm:prSet>
      <dgm:spPr/>
    </dgm:pt>
    <dgm:pt modelId="{0D2864B6-8904-46FD-9957-6661381A6C79}" type="pres">
      <dgm:prSet presAssocID="{80E6D65B-07E5-4945-ACDA-DCEAA0AA331E}" presName="Triangle" presStyleLbl="alignNode1" presStyleIdx="3" presStyleCnt="11"/>
      <dgm:spPr/>
    </dgm:pt>
    <dgm:pt modelId="{64E5243F-0F1A-4C9D-87BA-70436B097B31}" type="pres">
      <dgm:prSet presAssocID="{9409D6CB-4257-4554-B911-5261FA005A3A}" presName="sibTrans" presStyleCnt="0"/>
      <dgm:spPr/>
    </dgm:pt>
    <dgm:pt modelId="{FE7E375D-72D8-4347-A9D2-FBD82FCA5B20}" type="pres">
      <dgm:prSet presAssocID="{9409D6CB-4257-4554-B911-5261FA005A3A}" presName="space" presStyleCnt="0"/>
      <dgm:spPr/>
    </dgm:pt>
    <dgm:pt modelId="{FE97F1FA-3ED7-4348-BEFA-744ED78C33DC}" type="pres">
      <dgm:prSet presAssocID="{6C542E15-63C7-402C-A097-B011583431D5}" presName="composite" presStyleCnt="0"/>
      <dgm:spPr/>
    </dgm:pt>
    <dgm:pt modelId="{54B18B1C-A706-4773-9650-C84BBA4ED11A}" type="pres">
      <dgm:prSet presAssocID="{6C542E15-63C7-402C-A097-B011583431D5}" presName="LShape" presStyleLbl="alignNode1" presStyleIdx="4" presStyleCnt="11"/>
      <dgm:spPr/>
    </dgm:pt>
    <dgm:pt modelId="{84E63585-081D-4ABB-978D-28DC71E41F1B}" type="pres">
      <dgm:prSet presAssocID="{6C542E15-63C7-402C-A097-B011583431D5}" presName="ParentText" presStyleLbl="revTx" presStyleIdx="2" presStyleCnt="6">
        <dgm:presLayoutVars>
          <dgm:chMax val="0"/>
          <dgm:chPref val="0"/>
          <dgm:bulletEnabled val="1"/>
        </dgm:presLayoutVars>
      </dgm:prSet>
      <dgm:spPr/>
    </dgm:pt>
    <dgm:pt modelId="{BD642BEB-858E-4617-B4A1-3C723E9B0208}" type="pres">
      <dgm:prSet presAssocID="{6C542E15-63C7-402C-A097-B011583431D5}" presName="Triangle" presStyleLbl="alignNode1" presStyleIdx="5" presStyleCnt="11"/>
      <dgm:spPr/>
    </dgm:pt>
    <dgm:pt modelId="{7DEF2E08-CE5E-4DAF-A279-4611506F1F20}" type="pres">
      <dgm:prSet presAssocID="{BFE3BE24-2E71-4FA8-B160-83FEC8F81329}" presName="sibTrans" presStyleCnt="0"/>
      <dgm:spPr/>
    </dgm:pt>
    <dgm:pt modelId="{ECF33A61-5FA4-44AF-8F68-78B33BCFEF13}" type="pres">
      <dgm:prSet presAssocID="{BFE3BE24-2E71-4FA8-B160-83FEC8F81329}" presName="space" presStyleCnt="0"/>
      <dgm:spPr/>
    </dgm:pt>
    <dgm:pt modelId="{BCFF79E7-952A-4CF5-987D-D5F73BB51706}" type="pres">
      <dgm:prSet presAssocID="{13D96F7E-98AB-4405-8116-1700F8F21A28}" presName="composite" presStyleCnt="0"/>
      <dgm:spPr/>
    </dgm:pt>
    <dgm:pt modelId="{26934B3D-CB27-41F5-A2DF-47B60C0C4E21}" type="pres">
      <dgm:prSet presAssocID="{13D96F7E-98AB-4405-8116-1700F8F21A28}" presName="LShape" presStyleLbl="alignNode1" presStyleIdx="6" presStyleCnt="11"/>
      <dgm:spPr/>
    </dgm:pt>
    <dgm:pt modelId="{29D7A686-4BD1-4C8E-B509-4413D250C1A9}" type="pres">
      <dgm:prSet presAssocID="{13D96F7E-98AB-4405-8116-1700F8F21A28}" presName="ParentText" presStyleLbl="revTx" presStyleIdx="3" presStyleCnt="6">
        <dgm:presLayoutVars>
          <dgm:chMax val="0"/>
          <dgm:chPref val="0"/>
          <dgm:bulletEnabled val="1"/>
        </dgm:presLayoutVars>
      </dgm:prSet>
      <dgm:spPr/>
    </dgm:pt>
    <dgm:pt modelId="{1025EB79-2B49-4B47-AA9A-952BD8E33E2E}" type="pres">
      <dgm:prSet presAssocID="{13D96F7E-98AB-4405-8116-1700F8F21A28}" presName="Triangle" presStyleLbl="alignNode1" presStyleIdx="7" presStyleCnt="11"/>
      <dgm:spPr/>
    </dgm:pt>
    <dgm:pt modelId="{C6D9C7A2-4159-4FD7-87CB-F3B881084D53}" type="pres">
      <dgm:prSet presAssocID="{3601DD42-41F5-440E-A14A-436D39B76143}" presName="sibTrans" presStyleCnt="0"/>
      <dgm:spPr/>
    </dgm:pt>
    <dgm:pt modelId="{E03BEECD-268E-4C10-B698-A794F8A1888C}" type="pres">
      <dgm:prSet presAssocID="{3601DD42-41F5-440E-A14A-436D39B76143}" presName="space" presStyleCnt="0"/>
      <dgm:spPr/>
    </dgm:pt>
    <dgm:pt modelId="{A56507A0-FDCE-48B4-AFC9-64B513CCC811}" type="pres">
      <dgm:prSet presAssocID="{D42B55CF-7BF5-4E02-9BF6-C56D8CD4E89F}" presName="composite" presStyleCnt="0"/>
      <dgm:spPr/>
    </dgm:pt>
    <dgm:pt modelId="{7006C747-9264-4A0A-8BE0-3419FB27C2C7}" type="pres">
      <dgm:prSet presAssocID="{D42B55CF-7BF5-4E02-9BF6-C56D8CD4E89F}" presName="LShape" presStyleLbl="alignNode1" presStyleIdx="8" presStyleCnt="11"/>
      <dgm:spPr/>
    </dgm:pt>
    <dgm:pt modelId="{CDF6C363-2ACC-41A5-B2BD-0E6AACD6F3EC}" type="pres">
      <dgm:prSet presAssocID="{D42B55CF-7BF5-4E02-9BF6-C56D8CD4E89F}" presName="ParentText" presStyleLbl="revTx" presStyleIdx="4" presStyleCnt="6">
        <dgm:presLayoutVars>
          <dgm:chMax val="0"/>
          <dgm:chPref val="0"/>
          <dgm:bulletEnabled val="1"/>
        </dgm:presLayoutVars>
      </dgm:prSet>
      <dgm:spPr/>
    </dgm:pt>
    <dgm:pt modelId="{8F792808-DE16-436D-A290-0BC1A715ADFA}" type="pres">
      <dgm:prSet presAssocID="{D42B55CF-7BF5-4E02-9BF6-C56D8CD4E89F}" presName="Triangle" presStyleLbl="alignNode1" presStyleIdx="9" presStyleCnt="11"/>
      <dgm:spPr/>
    </dgm:pt>
    <dgm:pt modelId="{56E2C3D3-42C4-4BC8-BF1F-68E03A15FDC4}" type="pres">
      <dgm:prSet presAssocID="{3A57CB14-C472-4339-984D-955D87A377A6}" presName="sibTrans" presStyleCnt="0"/>
      <dgm:spPr/>
    </dgm:pt>
    <dgm:pt modelId="{EAC2AF22-6878-44AB-9700-E4DC7B3295F3}" type="pres">
      <dgm:prSet presAssocID="{3A57CB14-C472-4339-984D-955D87A377A6}" presName="space" presStyleCnt="0"/>
      <dgm:spPr/>
    </dgm:pt>
    <dgm:pt modelId="{5C26D5B7-1457-4C24-A286-C96F8737135F}" type="pres">
      <dgm:prSet presAssocID="{6B96BE37-0B5F-4C6B-84F4-DDFD9DC8FCAB}" presName="composite" presStyleCnt="0"/>
      <dgm:spPr/>
    </dgm:pt>
    <dgm:pt modelId="{3CA7B64C-73DA-48FA-BDDE-62088199C53A}" type="pres">
      <dgm:prSet presAssocID="{6B96BE37-0B5F-4C6B-84F4-DDFD9DC8FCAB}" presName="LShape" presStyleLbl="alignNode1" presStyleIdx="10" presStyleCnt="11"/>
      <dgm:spPr/>
    </dgm:pt>
    <dgm:pt modelId="{79DF5831-FE01-4D9D-806B-EE39859A33A3}" type="pres">
      <dgm:prSet presAssocID="{6B96BE37-0B5F-4C6B-84F4-DDFD9DC8FCAB}" presName="ParentText" presStyleLbl="revTx" presStyleIdx="5" presStyleCnt="6">
        <dgm:presLayoutVars>
          <dgm:chMax val="0"/>
          <dgm:chPref val="0"/>
          <dgm:bulletEnabled val="1"/>
        </dgm:presLayoutVars>
      </dgm:prSet>
      <dgm:spPr/>
    </dgm:pt>
  </dgm:ptLst>
  <dgm:cxnLst>
    <dgm:cxn modelId="{2DDE8B0C-8ED1-4A81-8904-B53C691A2915}" srcId="{8CF83562-F1ED-4E34-9BF5-21C3C07126DA}" destId="{D42B55CF-7BF5-4E02-9BF6-C56D8CD4E89F}" srcOrd="4" destOrd="0" parTransId="{B4686EDF-701F-4C27-B52C-ECE8A77211E2}" sibTransId="{3A57CB14-C472-4339-984D-955D87A377A6}"/>
    <dgm:cxn modelId="{3A421712-0001-4065-8C1D-F2700EF87531}" srcId="{8CF83562-F1ED-4E34-9BF5-21C3C07126DA}" destId="{80E6D65B-07E5-4945-ACDA-DCEAA0AA331E}" srcOrd="1" destOrd="0" parTransId="{24E19E93-E90B-410A-8DE0-487DA5541C92}" sibTransId="{9409D6CB-4257-4554-B911-5261FA005A3A}"/>
    <dgm:cxn modelId="{5E4AB014-13D3-4117-9D94-00E5B8E9937C}" srcId="{8CF83562-F1ED-4E34-9BF5-21C3C07126DA}" destId="{6B96BE37-0B5F-4C6B-84F4-DDFD9DC8FCAB}" srcOrd="5" destOrd="0" parTransId="{FA1EE248-89F4-4937-A18F-7BFB952035A4}" sibTransId="{3ACB3D6D-F1FE-4EEE-9EE1-ACACF3CC4839}"/>
    <dgm:cxn modelId="{80D50F1B-64FA-4327-8380-99827C3F13A8}" srcId="{8CF83562-F1ED-4E34-9BF5-21C3C07126DA}" destId="{6C542E15-63C7-402C-A097-B011583431D5}" srcOrd="2" destOrd="0" parTransId="{1790B720-FED9-4CA6-B822-3A0483B9839F}" sibTransId="{BFE3BE24-2E71-4FA8-B160-83FEC8F81329}"/>
    <dgm:cxn modelId="{71E11C35-05B4-480F-B72C-D5539D8191DE}" srcId="{8CF83562-F1ED-4E34-9BF5-21C3C07126DA}" destId="{CF0FFA00-F1D1-4F01-A2EF-43460845898E}" srcOrd="0" destOrd="0" parTransId="{572B80EC-6BFC-4B53-B7A9-8319A21A94FF}" sibTransId="{BF393819-A73E-4C32-A3BB-0593089EDA67}"/>
    <dgm:cxn modelId="{8D84423C-EF03-484A-BB4C-B75BF0CD85B8}" srcId="{8CF83562-F1ED-4E34-9BF5-21C3C07126DA}" destId="{13D96F7E-98AB-4405-8116-1700F8F21A28}" srcOrd="3" destOrd="0" parTransId="{B77707E8-7347-4918-8E80-3B0E9A9C9944}" sibTransId="{3601DD42-41F5-440E-A14A-436D39B76143}"/>
    <dgm:cxn modelId="{D0EC375E-CB96-4F4E-892A-58A540DAE0EE}" type="presOf" srcId="{CF0FFA00-F1D1-4F01-A2EF-43460845898E}" destId="{78C6ABFB-983E-4DF4-882F-F4341FF3C58F}" srcOrd="0" destOrd="0" presId="urn:microsoft.com/office/officeart/2009/3/layout/StepUpProcess"/>
    <dgm:cxn modelId="{62D86F47-3E3A-4AEE-B6FC-D843E77E39EC}" type="presOf" srcId="{6C542E15-63C7-402C-A097-B011583431D5}" destId="{84E63585-081D-4ABB-978D-28DC71E41F1B}" srcOrd="0" destOrd="0" presId="urn:microsoft.com/office/officeart/2009/3/layout/StepUpProcess"/>
    <dgm:cxn modelId="{D1A97173-57A7-4F25-BC22-92D465AAAAD3}" type="presOf" srcId="{80E6D65B-07E5-4945-ACDA-DCEAA0AA331E}" destId="{CC43649B-9BA3-496C-ACAB-75B8E652CC9B}" srcOrd="0" destOrd="0" presId="urn:microsoft.com/office/officeart/2009/3/layout/StepUpProcess"/>
    <dgm:cxn modelId="{E3D35C7A-21A5-4507-90B7-688638F9C9AC}" type="presOf" srcId="{8CF83562-F1ED-4E34-9BF5-21C3C07126DA}" destId="{FC20F4F9-20B9-403C-B20D-01BFC24CFC59}" srcOrd="0" destOrd="0" presId="urn:microsoft.com/office/officeart/2009/3/layout/StepUpProcess"/>
    <dgm:cxn modelId="{26FD3BAF-0978-4215-B5E0-A5A43ABD9781}" type="presOf" srcId="{D42B55CF-7BF5-4E02-9BF6-C56D8CD4E89F}" destId="{CDF6C363-2ACC-41A5-B2BD-0E6AACD6F3EC}" srcOrd="0" destOrd="0" presId="urn:microsoft.com/office/officeart/2009/3/layout/StepUpProcess"/>
    <dgm:cxn modelId="{B19908B7-203C-48A2-983F-B1D058B01A9B}" type="presOf" srcId="{13D96F7E-98AB-4405-8116-1700F8F21A28}" destId="{29D7A686-4BD1-4C8E-B509-4413D250C1A9}" srcOrd="0" destOrd="0" presId="urn:microsoft.com/office/officeart/2009/3/layout/StepUpProcess"/>
    <dgm:cxn modelId="{E51964E7-2765-403B-B149-E0DDDEB5E88B}" type="presOf" srcId="{6B96BE37-0B5F-4C6B-84F4-DDFD9DC8FCAB}" destId="{79DF5831-FE01-4D9D-806B-EE39859A33A3}" srcOrd="0" destOrd="0" presId="urn:microsoft.com/office/officeart/2009/3/layout/StepUpProcess"/>
    <dgm:cxn modelId="{2E3308D7-35C7-406C-B6EE-2B18A5E38590}" type="presParOf" srcId="{FC20F4F9-20B9-403C-B20D-01BFC24CFC59}" destId="{A86DABAD-D5E2-43A9-8285-BFEAAB199A92}" srcOrd="0" destOrd="0" presId="urn:microsoft.com/office/officeart/2009/3/layout/StepUpProcess"/>
    <dgm:cxn modelId="{8630FE92-0E6C-414B-B342-FFB3D0BFF4F5}" type="presParOf" srcId="{A86DABAD-D5E2-43A9-8285-BFEAAB199A92}" destId="{66EF05FC-54DC-4659-BA34-D55D231A8920}" srcOrd="0" destOrd="0" presId="urn:microsoft.com/office/officeart/2009/3/layout/StepUpProcess"/>
    <dgm:cxn modelId="{FDB06D71-47C7-4426-8ED6-F16C316CD84B}" type="presParOf" srcId="{A86DABAD-D5E2-43A9-8285-BFEAAB199A92}" destId="{78C6ABFB-983E-4DF4-882F-F4341FF3C58F}" srcOrd="1" destOrd="0" presId="urn:microsoft.com/office/officeart/2009/3/layout/StepUpProcess"/>
    <dgm:cxn modelId="{A2B93AAA-CE4C-407E-A432-DA639220B872}" type="presParOf" srcId="{A86DABAD-D5E2-43A9-8285-BFEAAB199A92}" destId="{8BB65FC2-71A0-4339-865C-3D42E825FF78}" srcOrd="2" destOrd="0" presId="urn:microsoft.com/office/officeart/2009/3/layout/StepUpProcess"/>
    <dgm:cxn modelId="{C9B2753F-DE65-4187-852F-1CE5DB69CF2C}" type="presParOf" srcId="{FC20F4F9-20B9-403C-B20D-01BFC24CFC59}" destId="{BA880CB0-2042-4480-B523-FD6208B34C36}" srcOrd="1" destOrd="0" presId="urn:microsoft.com/office/officeart/2009/3/layout/StepUpProcess"/>
    <dgm:cxn modelId="{4E4AB0E8-35ED-4A58-9A75-18EF213453B5}" type="presParOf" srcId="{BA880CB0-2042-4480-B523-FD6208B34C36}" destId="{D58B85AD-2848-478C-A83B-D7C8175EB688}" srcOrd="0" destOrd="0" presId="urn:microsoft.com/office/officeart/2009/3/layout/StepUpProcess"/>
    <dgm:cxn modelId="{98341826-8987-4F22-BA6E-F21C798CD7BF}" type="presParOf" srcId="{FC20F4F9-20B9-403C-B20D-01BFC24CFC59}" destId="{09922B0D-DAFB-4ECF-AA2B-E7070E7B886E}" srcOrd="2" destOrd="0" presId="urn:microsoft.com/office/officeart/2009/3/layout/StepUpProcess"/>
    <dgm:cxn modelId="{E459BD6A-519A-4E46-B8D5-785E7C52D583}" type="presParOf" srcId="{09922B0D-DAFB-4ECF-AA2B-E7070E7B886E}" destId="{4AC32A89-2657-4E90-8748-9E5D620A276E}" srcOrd="0" destOrd="0" presId="urn:microsoft.com/office/officeart/2009/3/layout/StepUpProcess"/>
    <dgm:cxn modelId="{71C645A1-7CC1-4BC4-A37A-3668516D1851}" type="presParOf" srcId="{09922B0D-DAFB-4ECF-AA2B-E7070E7B886E}" destId="{CC43649B-9BA3-496C-ACAB-75B8E652CC9B}" srcOrd="1" destOrd="0" presId="urn:microsoft.com/office/officeart/2009/3/layout/StepUpProcess"/>
    <dgm:cxn modelId="{AE0BB61A-E9BB-4CD8-9A50-9C3E3C85A8FE}" type="presParOf" srcId="{09922B0D-DAFB-4ECF-AA2B-E7070E7B886E}" destId="{0D2864B6-8904-46FD-9957-6661381A6C79}" srcOrd="2" destOrd="0" presId="urn:microsoft.com/office/officeart/2009/3/layout/StepUpProcess"/>
    <dgm:cxn modelId="{D6A4F0B3-9E77-4A08-B8A4-91AF1F9208B0}" type="presParOf" srcId="{FC20F4F9-20B9-403C-B20D-01BFC24CFC59}" destId="{64E5243F-0F1A-4C9D-87BA-70436B097B31}" srcOrd="3" destOrd="0" presId="urn:microsoft.com/office/officeart/2009/3/layout/StepUpProcess"/>
    <dgm:cxn modelId="{3E0BF910-75BB-4CE7-A539-D855F3D85C9D}" type="presParOf" srcId="{64E5243F-0F1A-4C9D-87BA-70436B097B31}" destId="{FE7E375D-72D8-4347-A9D2-FBD82FCA5B20}" srcOrd="0" destOrd="0" presId="urn:microsoft.com/office/officeart/2009/3/layout/StepUpProcess"/>
    <dgm:cxn modelId="{AE001F3C-290F-45FC-97F0-4D4CE4D8A352}" type="presParOf" srcId="{FC20F4F9-20B9-403C-B20D-01BFC24CFC59}" destId="{FE97F1FA-3ED7-4348-BEFA-744ED78C33DC}" srcOrd="4" destOrd="0" presId="urn:microsoft.com/office/officeart/2009/3/layout/StepUpProcess"/>
    <dgm:cxn modelId="{3BB2524B-FE36-409A-99CF-48CEEFBDEB5B}" type="presParOf" srcId="{FE97F1FA-3ED7-4348-BEFA-744ED78C33DC}" destId="{54B18B1C-A706-4773-9650-C84BBA4ED11A}" srcOrd="0" destOrd="0" presId="urn:microsoft.com/office/officeart/2009/3/layout/StepUpProcess"/>
    <dgm:cxn modelId="{153E8A56-AA6C-4942-B3A8-92E2684D2395}" type="presParOf" srcId="{FE97F1FA-3ED7-4348-BEFA-744ED78C33DC}" destId="{84E63585-081D-4ABB-978D-28DC71E41F1B}" srcOrd="1" destOrd="0" presId="urn:microsoft.com/office/officeart/2009/3/layout/StepUpProcess"/>
    <dgm:cxn modelId="{47FBEAA0-1840-4E33-87CF-24432E508821}" type="presParOf" srcId="{FE97F1FA-3ED7-4348-BEFA-744ED78C33DC}" destId="{BD642BEB-858E-4617-B4A1-3C723E9B0208}" srcOrd="2" destOrd="0" presId="urn:microsoft.com/office/officeart/2009/3/layout/StepUpProcess"/>
    <dgm:cxn modelId="{2DEC496F-44CB-40E0-BE3B-05826F9474AA}" type="presParOf" srcId="{FC20F4F9-20B9-403C-B20D-01BFC24CFC59}" destId="{7DEF2E08-CE5E-4DAF-A279-4611506F1F20}" srcOrd="5" destOrd="0" presId="urn:microsoft.com/office/officeart/2009/3/layout/StepUpProcess"/>
    <dgm:cxn modelId="{530C0958-B1DB-42EA-86BE-7A510BEA5E59}" type="presParOf" srcId="{7DEF2E08-CE5E-4DAF-A279-4611506F1F20}" destId="{ECF33A61-5FA4-44AF-8F68-78B33BCFEF13}" srcOrd="0" destOrd="0" presId="urn:microsoft.com/office/officeart/2009/3/layout/StepUpProcess"/>
    <dgm:cxn modelId="{F9E4A12E-2C9A-4788-BAC6-201475B41EDE}" type="presParOf" srcId="{FC20F4F9-20B9-403C-B20D-01BFC24CFC59}" destId="{BCFF79E7-952A-4CF5-987D-D5F73BB51706}" srcOrd="6" destOrd="0" presId="urn:microsoft.com/office/officeart/2009/3/layout/StepUpProcess"/>
    <dgm:cxn modelId="{13FDC2BB-FAFA-415F-8DE0-B1CF65C43246}" type="presParOf" srcId="{BCFF79E7-952A-4CF5-987D-D5F73BB51706}" destId="{26934B3D-CB27-41F5-A2DF-47B60C0C4E21}" srcOrd="0" destOrd="0" presId="urn:microsoft.com/office/officeart/2009/3/layout/StepUpProcess"/>
    <dgm:cxn modelId="{20EC7774-B40F-4DBB-9E86-0DF14B53938A}" type="presParOf" srcId="{BCFF79E7-952A-4CF5-987D-D5F73BB51706}" destId="{29D7A686-4BD1-4C8E-B509-4413D250C1A9}" srcOrd="1" destOrd="0" presId="urn:microsoft.com/office/officeart/2009/3/layout/StepUpProcess"/>
    <dgm:cxn modelId="{A46798AE-94FC-431B-ABF3-A91A04F3A900}" type="presParOf" srcId="{BCFF79E7-952A-4CF5-987D-D5F73BB51706}" destId="{1025EB79-2B49-4B47-AA9A-952BD8E33E2E}" srcOrd="2" destOrd="0" presId="urn:microsoft.com/office/officeart/2009/3/layout/StepUpProcess"/>
    <dgm:cxn modelId="{6A1E4C9C-08A7-445A-8158-D39BB25B6614}" type="presParOf" srcId="{FC20F4F9-20B9-403C-B20D-01BFC24CFC59}" destId="{C6D9C7A2-4159-4FD7-87CB-F3B881084D53}" srcOrd="7" destOrd="0" presId="urn:microsoft.com/office/officeart/2009/3/layout/StepUpProcess"/>
    <dgm:cxn modelId="{CDB21B7D-97F5-49CB-A0A4-0D132B83CF3A}" type="presParOf" srcId="{C6D9C7A2-4159-4FD7-87CB-F3B881084D53}" destId="{E03BEECD-268E-4C10-B698-A794F8A1888C}" srcOrd="0" destOrd="0" presId="urn:microsoft.com/office/officeart/2009/3/layout/StepUpProcess"/>
    <dgm:cxn modelId="{364893FA-90DE-440A-9BD8-45646E89E3DF}" type="presParOf" srcId="{FC20F4F9-20B9-403C-B20D-01BFC24CFC59}" destId="{A56507A0-FDCE-48B4-AFC9-64B513CCC811}" srcOrd="8" destOrd="0" presId="urn:microsoft.com/office/officeart/2009/3/layout/StepUpProcess"/>
    <dgm:cxn modelId="{D25E05A7-44CA-4195-8BF2-3D9FE34FB642}" type="presParOf" srcId="{A56507A0-FDCE-48B4-AFC9-64B513CCC811}" destId="{7006C747-9264-4A0A-8BE0-3419FB27C2C7}" srcOrd="0" destOrd="0" presId="urn:microsoft.com/office/officeart/2009/3/layout/StepUpProcess"/>
    <dgm:cxn modelId="{DF880721-4A30-4ED4-B0FF-FC75CDAD5D70}" type="presParOf" srcId="{A56507A0-FDCE-48B4-AFC9-64B513CCC811}" destId="{CDF6C363-2ACC-41A5-B2BD-0E6AACD6F3EC}" srcOrd="1" destOrd="0" presId="urn:microsoft.com/office/officeart/2009/3/layout/StepUpProcess"/>
    <dgm:cxn modelId="{896DE9C5-5DFF-4FDC-8ABD-099EAAAED9DC}" type="presParOf" srcId="{A56507A0-FDCE-48B4-AFC9-64B513CCC811}" destId="{8F792808-DE16-436D-A290-0BC1A715ADFA}" srcOrd="2" destOrd="0" presId="urn:microsoft.com/office/officeart/2009/3/layout/StepUpProcess"/>
    <dgm:cxn modelId="{E0E4D7EE-1853-4C10-9FDF-C593F49C1072}" type="presParOf" srcId="{FC20F4F9-20B9-403C-B20D-01BFC24CFC59}" destId="{56E2C3D3-42C4-4BC8-BF1F-68E03A15FDC4}" srcOrd="9" destOrd="0" presId="urn:microsoft.com/office/officeart/2009/3/layout/StepUpProcess"/>
    <dgm:cxn modelId="{8EFCB3D1-2CAC-40DF-87DB-C8F227A390AC}" type="presParOf" srcId="{56E2C3D3-42C4-4BC8-BF1F-68E03A15FDC4}" destId="{EAC2AF22-6878-44AB-9700-E4DC7B3295F3}" srcOrd="0" destOrd="0" presId="urn:microsoft.com/office/officeart/2009/3/layout/StepUpProcess"/>
    <dgm:cxn modelId="{4480DFA9-FD14-468E-B23E-ACA4A64529D2}" type="presParOf" srcId="{FC20F4F9-20B9-403C-B20D-01BFC24CFC59}" destId="{5C26D5B7-1457-4C24-A286-C96F8737135F}" srcOrd="10" destOrd="0" presId="urn:microsoft.com/office/officeart/2009/3/layout/StepUpProcess"/>
    <dgm:cxn modelId="{EB464AA8-7132-497E-A227-E64D4253EE1C}" type="presParOf" srcId="{5C26D5B7-1457-4C24-A286-C96F8737135F}" destId="{3CA7B64C-73DA-48FA-BDDE-62088199C53A}" srcOrd="0" destOrd="0" presId="urn:microsoft.com/office/officeart/2009/3/layout/StepUpProcess"/>
    <dgm:cxn modelId="{A19A5364-1C6E-43FB-AB19-4DB89C6A6AA1}" type="presParOf" srcId="{5C26D5B7-1457-4C24-A286-C96F8737135F}" destId="{79DF5831-FE01-4D9D-806B-EE39859A33A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BD7DA-177E-4CCF-B66F-A9161087CD64}" type="doc">
      <dgm:prSet loTypeId="urn:microsoft.com/office/officeart/2008/layout/PictureStrips" loCatId="list" qsTypeId="urn:microsoft.com/office/officeart/2005/8/quickstyle/3d1" qsCatId="3D" csTypeId="urn:microsoft.com/office/officeart/2005/8/colors/colorful3" csCatId="colorful" phldr="1"/>
      <dgm:spPr/>
      <dgm:t>
        <a:bodyPr/>
        <a:lstStyle/>
        <a:p>
          <a:endParaRPr lang="en-US"/>
        </a:p>
      </dgm:t>
    </dgm:pt>
    <dgm:pt modelId="{6DD2F274-0F44-4E65-9404-A2F387DC1EB9}">
      <dgm:prSet custT="1"/>
      <dgm:spPr/>
      <dgm:t>
        <a:bodyPr/>
        <a:lstStyle/>
        <a:p>
          <a:pPr rtl="0"/>
          <a:r>
            <a:rPr lang="en-US" sz="1800" dirty="0"/>
            <a:t>.. is normally considered part of F&amp;A (overhead)</a:t>
          </a:r>
        </a:p>
        <a:p>
          <a:pPr rtl="0"/>
          <a:r>
            <a:rPr lang="en-US" sz="1800" b="1" i="1" dirty="0"/>
            <a:t>-and/or-</a:t>
          </a:r>
        </a:p>
        <a:p>
          <a:pPr rtl="0"/>
          <a:endParaRPr lang="en-US" sz="1600" dirty="0"/>
        </a:p>
      </dgm:t>
    </dgm:pt>
    <dgm:pt modelId="{2494A965-15E8-499F-B274-D93C500AD2A6}" type="parTrans" cxnId="{31AAF37A-D01E-4237-AB0F-72543C191B4B}">
      <dgm:prSet/>
      <dgm:spPr/>
      <dgm:t>
        <a:bodyPr/>
        <a:lstStyle/>
        <a:p>
          <a:endParaRPr lang="en-US" sz="1600"/>
        </a:p>
      </dgm:t>
    </dgm:pt>
    <dgm:pt modelId="{42B0E3BB-13D4-4034-8D7A-A3EF6F6149B7}" type="sibTrans" cxnId="{31AAF37A-D01E-4237-AB0F-72543C191B4B}">
      <dgm:prSet/>
      <dgm:spPr/>
      <dgm:t>
        <a:bodyPr/>
        <a:lstStyle/>
        <a:p>
          <a:endParaRPr lang="en-US" sz="1600"/>
        </a:p>
      </dgm:t>
    </dgm:pt>
    <dgm:pt modelId="{34713D1C-D544-4F3D-ACCB-A42656D6B78B}">
      <dgm:prSet custT="1"/>
      <dgm:spPr/>
      <dgm:t>
        <a:bodyPr/>
        <a:lstStyle/>
        <a:p>
          <a:pPr rtl="0"/>
          <a:r>
            <a:rPr lang="en-US" sz="1800" dirty="0"/>
            <a:t>.. falls under an expenditure type that is “locked” by Transaction Controls</a:t>
          </a:r>
        </a:p>
        <a:p>
          <a:pPr rtl="0"/>
          <a:r>
            <a:rPr lang="en-US" sz="1800" b="1" i="1" dirty="0"/>
            <a:t>-and/or-</a:t>
          </a:r>
        </a:p>
      </dgm:t>
    </dgm:pt>
    <dgm:pt modelId="{ECB4BF17-AC1B-44F9-BBEE-FBD416A1318F}" type="parTrans" cxnId="{6ACBC41E-D45D-45DE-A355-F3A903A914F4}">
      <dgm:prSet/>
      <dgm:spPr/>
      <dgm:t>
        <a:bodyPr/>
        <a:lstStyle/>
        <a:p>
          <a:endParaRPr lang="en-US" sz="1600"/>
        </a:p>
      </dgm:t>
    </dgm:pt>
    <dgm:pt modelId="{49A918EF-6A30-4F25-8966-83B7DE0FBE41}" type="sibTrans" cxnId="{6ACBC41E-D45D-45DE-A355-F3A903A914F4}">
      <dgm:prSet/>
      <dgm:spPr/>
      <dgm:t>
        <a:bodyPr/>
        <a:lstStyle/>
        <a:p>
          <a:endParaRPr lang="en-US" sz="1600"/>
        </a:p>
      </dgm:t>
    </dgm:pt>
    <dgm:pt modelId="{0EE2309E-19EA-4570-8228-A6ED9897A4DE}">
      <dgm:prSet custT="1"/>
      <dgm:spPr/>
      <dgm:t>
        <a:bodyPr/>
        <a:lstStyle/>
        <a:p>
          <a:pPr rtl="0"/>
          <a:r>
            <a:rPr lang="en-US" sz="1600" dirty="0"/>
            <a:t>.. is </a:t>
          </a:r>
          <a:r>
            <a:rPr lang="en-US" sz="1600" u="sng" dirty="0"/>
            <a:t>NOT</a:t>
          </a:r>
          <a:r>
            <a:rPr lang="en-US" sz="1600" dirty="0"/>
            <a:t> Transaction-Controlled, but still needs approval:</a:t>
          </a:r>
        </a:p>
      </dgm:t>
    </dgm:pt>
    <dgm:pt modelId="{014536B4-765D-4FD0-A19C-801AAC473501}" type="parTrans" cxnId="{924715A8-F6AE-48F4-8F73-3369684E550D}">
      <dgm:prSet/>
      <dgm:spPr/>
      <dgm:t>
        <a:bodyPr/>
        <a:lstStyle/>
        <a:p>
          <a:endParaRPr lang="en-US" sz="1600"/>
        </a:p>
      </dgm:t>
    </dgm:pt>
    <dgm:pt modelId="{2ACBE468-EDD0-4163-AFBC-3AB9DEB10F77}" type="sibTrans" cxnId="{924715A8-F6AE-48F4-8F73-3369684E550D}">
      <dgm:prSet/>
      <dgm:spPr/>
      <dgm:t>
        <a:bodyPr/>
        <a:lstStyle/>
        <a:p>
          <a:endParaRPr lang="en-US" sz="1600"/>
        </a:p>
      </dgm:t>
    </dgm:pt>
    <dgm:pt modelId="{B62F9DC7-09A1-4E28-8AB8-A784F9DD8FB4}">
      <dgm:prSet custT="1"/>
      <dgm:spPr/>
      <dgm:t>
        <a:bodyPr/>
        <a:lstStyle/>
        <a:p>
          <a:pPr rtl="0"/>
          <a:r>
            <a:rPr lang="en-US" sz="1600" dirty="0"/>
            <a:t>General Use Software </a:t>
          </a:r>
        </a:p>
      </dgm:t>
    </dgm:pt>
    <dgm:pt modelId="{2EAE23A6-18EF-4366-A5A3-E80A0DBB4BCE}" type="parTrans" cxnId="{8DA9EDA5-5E2C-4637-A9F2-53E2EAF800C0}">
      <dgm:prSet/>
      <dgm:spPr/>
      <dgm:t>
        <a:bodyPr/>
        <a:lstStyle/>
        <a:p>
          <a:endParaRPr lang="en-US" sz="1600"/>
        </a:p>
      </dgm:t>
    </dgm:pt>
    <dgm:pt modelId="{BB9951BC-2DA0-4E4D-ACF9-08FA200A5C1E}" type="sibTrans" cxnId="{8DA9EDA5-5E2C-4637-A9F2-53E2EAF800C0}">
      <dgm:prSet/>
      <dgm:spPr/>
      <dgm:t>
        <a:bodyPr/>
        <a:lstStyle/>
        <a:p>
          <a:endParaRPr lang="en-US" sz="1600"/>
        </a:p>
      </dgm:t>
    </dgm:pt>
    <dgm:pt modelId="{EB268AC7-D572-409B-9C7C-46763264AAAF}">
      <dgm:prSet custT="1"/>
      <dgm:spPr/>
      <dgm:t>
        <a:bodyPr/>
        <a:lstStyle/>
        <a:p>
          <a:pPr rtl="0"/>
          <a:r>
            <a:rPr lang="en-US" sz="1600" dirty="0"/>
            <a:t>General/Administrative Salaries</a:t>
          </a:r>
        </a:p>
      </dgm:t>
    </dgm:pt>
    <dgm:pt modelId="{CAA81BF2-CE4C-4AC7-9F57-4DD7E7025B1D}" type="parTrans" cxnId="{75E1E5DE-4920-4A16-AFA3-7E305BCFCA01}">
      <dgm:prSet/>
      <dgm:spPr/>
      <dgm:t>
        <a:bodyPr/>
        <a:lstStyle/>
        <a:p>
          <a:endParaRPr lang="en-US" sz="1600"/>
        </a:p>
      </dgm:t>
    </dgm:pt>
    <dgm:pt modelId="{EF94595D-B3A8-4C36-9DD1-DC271B6C8C4A}" type="sibTrans" cxnId="{75E1E5DE-4920-4A16-AFA3-7E305BCFCA01}">
      <dgm:prSet/>
      <dgm:spPr/>
      <dgm:t>
        <a:bodyPr/>
        <a:lstStyle/>
        <a:p>
          <a:endParaRPr lang="en-US" sz="1600"/>
        </a:p>
      </dgm:t>
    </dgm:pt>
    <dgm:pt modelId="{78DF7C1E-B1C8-41A1-A960-98553F162307}" type="pres">
      <dgm:prSet presAssocID="{53EBD7DA-177E-4CCF-B66F-A9161087CD64}" presName="Name0" presStyleCnt="0">
        <dgm:presLayoutVars>
          <dgm:dir/>
          <dgm:resizeHandles val="exact"/>
        </dgm:presLayoutVars>
      </dgm:prSet>
      <dgm:spPr/>
    </dgm:pt>
    <dgm:pt modelId="{337C1DE1-7217-4239-9558-46796CFF9D54}" type="pres">
      <dgm:prSet presAssocID="{6DD2F274-0F44-4E65-9404-A2F387DC1EB9}" presName="composite" presStyleCnt="0"/>
      <dgm:spPr/>
    </dgm:pt>
    <dgm:pt modelId="{31E8C652-8169-49DD-BE23-BAD3803E7150}" type="pres">
      <dgm:prSet presAssocID="{6DD2F274-0F44-4E65-9404-A2F387DC1EB9}" presName="rect1" presStyleLbl="trAlignAcc1" presStyleIdx="0" presStyleCnt="3">
        <dgm:presLayoutVars>
          <dgm:bulletEnabled val="1"/>
        </dgm:presLayoutVars>
      </dgm:prSet>
      <dgm:spPr/>
    </dgm:pt>
    <dgm:pt modelId="{126BA29D-B352-4FC4-BBA7-5B56C07B1BCC}" type="pres">
      <dgm:prSet presAssocID="{6DD2F274-0F44-4E65-9404-A2F387DC1EB9}"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427D00A5-E9CA-4151-9D52-F6EAE01DE691}" type="pres">
      <dgm:prSet presAssocID="{42B0E3BB-13D4-4034-8D7A-A3EF6F6149B7}" presName="sibTrans" presStyleCnt="0"/>
      <dgm:spPr/>
    </dgm:pt>
    <dgm:pt modelId="{6DB160ED-042F-4471-AB40-833787A54E23}" type="pres">
      <dgm:prSet presAssocID="{34713D1C-D544-4F3D-ACCB-A42656D6B78B}" presName="composite" presStyleCnt="0"/>
      <dgm:spPr/>
    </dgm:pt>
    <dgm:pt modelId="{4FAB729E-077D-4245-A64B-83F48F2B6A72}" type="pres">
      <dgm:prSet presAssocID="{34713D1C-D544-4F3D-ACCB-A42656D6B78B}" presName="rect1" presStyleLbl="trAlignAcc1" presStyleIdx="1" presStyleCnt="3">
        <dgm:presLayoutVars>
          <dgm:bulletEnabled val="1"/>
        </dgm:presLayoutVars>
      </dgm:prSet>
      <dgm:spPr/>
    </dgm:pt>
    <dgm:pt modelId="{6D8F0B3D-3E74-4BC0-BA1C-907464C5D237}" type="pres">
      <dgm:prSet presAssocID="{34713D1C-D544-4F3D-ACCB-A42656D6B78B}"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4FF2622F-6F0A-4F70-9F96-67CC807E0E54}" type="pres">
      <dgm:prSet presAssocID="{49A918EF-6A30-4F25-8966-83B7DE0FBE41}" presName="sibTrans" presStyleCnt="0"/>
      <dgm:spPr/>
    </dgm:pt>
    <dgm:pt modelId="{BAFAAC05-C279-425E-A420-F6E15CFEA57A}" type="pres">
      <dgm:prSet presAssocID="{0EE2309E-19EA-4570-8228-A6ED9897A4DE}" presName="composite" presStyleCnt="0"/>
      <dgm:spPr/>
    </dgm:pt>
    <dgm:pt modelId="{7681064A-77E0-4199-B4BE-16FE22AF7152}" type="pres">
      <dgm:prSet presAssocID="{0EE2309E-19EA-4570-8228-A6ED9897A4DE}" presName="rect1" presStyleLbl="trAlignAcc1" presStyleIdx="2" presStyleCnt="3">
        <dgm:presLayoutVars>
          <dgm:bulletEnabled val="1"/>
        </dgm:presLayoutVars>
      </dgm:prSet>
      <dgm:spPr/>
    </dgm:pt>
    <dgm:pt modelId="{1938022D-381A-4DAE-B16A-C3F94DF2D394}" type="pres">
      <dgm:prSet presAssocID="{0EE2309E-19EA-4570-8228-A6ED9897A4DE}"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Lst>
  <dgm:cxnLst>
    <dgm:cxn modelId="{6ACBC41E-D45D-45DE-A355-F3A903A914F4}" srcId="{53EBD7DA-177E-4CCF-B66F-A9161087CD64}" destId="{34713D1C-D544-4F3D-ACCB-A42656D6B78B}" srcOrd="1" destOrd="0" parTransId="{ECB4BF17-AC1B-44F9-BBEE-FBD416A1318F}" sibTransId="{49A918EF-6A30-4F25-8966-83B7DE0FBE41}"/>
    <dgm:cxn modelId="{E4BDDB54-93D4-4D61-A146-E3472C8D6C1D}" type="presOf" srcId="{EB268AC7-D572-409B-9C7C-46763264AAAF}" destId="{7681064A-77E0-4199-B4BE-16FE22AF7152}" srcOrd="0" destOrd="2" presId="urn:microsoft.com/office/officeart/2008/layout/PictureStrips"/>
    <dgm:cxn modelId="{31AAF37A-D01E-4237-AB0F-72543C191B4B}" srcId="{53EBD7DA-177E-4CCF-B66F-A9161087CD64}" destId="{6DD2F274-0F44-4E65-9404-A2F387DC1EB9}" srcOrd="0" destOrd="0" parTransId="{2494A965-15E8-499F-B274-D93C500AD2A6}" sibTransId="{42B0E3BB-13D4-4034-8D7A-A3EF6F6149B7}"/>
    <dgm:cxn modelId="{42F9339D-B1E5-4117-B979-2EF17B26DAEA}" type="presOf" srcId="{34713D1C-D544-4F3D-ACCB-A42656D6B78B}" destId="{4FAB729E-077D-4245-A64B-83F48F2B6A72}" srcOrd="0" destOrd="0" presId="urn:microsoft.com/office/officeart/2008/layout/PictureStrips"/>
    <dgm:cxn modelId="{8DA9EDA5-5E2C-4637-A9F2-53E2EAF800C0}" srcId="{0EE2309E-19EA-4570-8228-A6ED9897A4DE}" destId="{B62F9DC7-09A1-4E28-8AB8-A784F9DD8FB4}" srcOrd="0" destOrd="0" parTransId="{2EAE23A6-18EF-4366-A5A3-E80A0DBB4BCE}" sibTransId="{BB9951BC-2DA0-4E4D-ACF9-08FA200A5C1E}"/>
    <dgm:cxn modelId="{924715A8-F6AE-48F4-8F73-3369684E550D}" srcId="{53EBD7DA-177E-4CCF-B66F-A9161087CD64}" destId="{0EE2309E-19EA-4570-8228-A6ED9897A4DE}" srcOrd="2" destOrd="0" parTransId="{014536B4-765D-4FD0-A19C-801AAC473501}" sibTransId="{2ACBE468-EDD0-4163-AFBC-3AB9DEB10F77}"/>
    <dgm:cxn modelId="{8A6B15AD-A5D6-4579-A648-868B23EE127A}" type="presOf" srcId="{6DD2F274-0F44-4E65-9404-A2F387DC1EB9}" destId="{31E8C652-8169-49DD-BE23-BAD3803E7150}" srcOrd="0" destOrd="0" presId="urn:microsoft.com/office/officeart/2008/layout/PictureStrips"/>
    <dgm:cxn modelId="{86B023AE-CA6F-4107-A963-C4410DA1EA59}" type="presOf" srcId="{0EE2309E-19EA-4570-8228-A6ED9897A4DE}" destId="{7681064A-77E0-4199-B4BE-16FE22AF7152}" srcOrd="0" destOrd="0" presId="urn:microsoft.com/office/officeart/2008/layout/PictureStrips"/>
    <dgm:cxn modelId="{DC21ECCC-0F7A-4699-A936-3FFCEE11EB2A}" type="presOf" srcId="{53EBD7DA-177E-4CCF-B66F-A9161087CD64}" destId="{78DF7C1E-B1C8-41A1-A960-98553F162307}" srcOrd="0" destOrd="0" presId="urn:microsoft.com/office/officeart/2008/layout/PictureStrips"/>
    <dgm:cxn modelId="{75E1E5DE-4920-4A16-AFA3-7E305BCFCA01}" srcId="{0EE2309E-19EA-4570-8228-A6ED9897A4DE}" destId="{EB268AC7-D572-409B-9C7C-46763264AAAF}" srcOrd="1" destOrd="0" parTransId="{CAA81BF2-CE4C-4AC7-9F57-4DD7E7025B1D}" sibTransId="{EF94595D-B3A8-4C36-9DD1-DC271B6C8C4A}"/>
    <dgm:cxn modelId="{6AD3D8E3-699A-4661-AE2A-909E1D3E03E7}" type="presOf" srcId="{B62F9DC7-09A1-4E28-8AB8-A784F9DD8FB4}" destId="{7681064A-77E0-4199-B4BE-16FE22AF7152}" srcOrd="0" destOrd="1" presId="urn:microsoft.com/office/officeart/2008/layout/PictureStrips"/>
    <dgm:cxn modelId="{38F66392-FB7A-4891-82DA-5819CD14B855}" type="presParOf" srcId="{78DF7C1E-B1C8-41A1-A960-98553F162307}" destId="{337C1DE1-7217-4239-9558-46796CFF9D54}" srcOrd="0" destOrd="0" presId="urn:microsoft.com/office/officeart/2008/layout/PictureStrips"/>
    <dgm:cxn modelId="{7509C99A-B308-4130-B17D-97862E02A37B}" type="presParOf" srcId="{337C1DE1-7217-4239-9558-46796CFF9D54}" destId="{31E8C652-8169-49DD-BE23-BAD3803E7150}" srcOrd="0" destOrd="0" presId="urn:microsoft.com/office/officeart/2008/layout/PictureStrips"/>
    <dgm:cxn modelId="{865E84AC-E6B7-4DAC-B5D2-47ABE314B50D}" type="presParOf" srcId="{337C1DE1-7217-4239-9558-46796CFF9D54}" destId="{126BA29D-B352-4FC4-BBA7-5B56C07B1BCC}" srcOrd="1" destOrd="0" presId="urn:microsoft.com/office/officeart/2008/layout/PictureStrips"/>
    <dgm:cxn modelId="{E3776D86-809D-4CE2-9841-25FB8BFE1BAF}" type="presParOf" srcId="{78DF7C1E-B1C8-41A1-A960-98553F162307}" destId="{427D00A5-E9CA-4151-9D52-F6EAE01DE691}" srcOrd="1" destOrd="0" presId="urn:microsoft.com/office/officeart/2008/layout/PictureStrips"/>
    <dgm:cxn modelId="{486312DD-5D7A-45C9-97E0-23F7BB7EF722}" type="presParOf" srcId="{78DF7C1E-B1C8-41A1-A960-98553F162307}" destId="{6DB160ED-042F-4471-AB40-833787A54E23}" srcOrd="2" destOrd="0" presId="urn:microsoft.com/office/officeart/2008/layout/PictureStrips"/>
    <dgm:cxn modelId="{38FDE0C8-176D-48D2-BAAE-F7F5BA85F267}" type="presParOf" srcId="{6DB160ED-042F-4471-AB40-833787A54E23}" destId="{4FAB729E-077D-4245-A64B-83F48F2B6A72}" srcOrd="0" destOrd="0" presId="urn:microsoft.com/office/officeart/2008/layout/PictureStrips"/>
    <dgm:cxn modelId="{DD4AFB25-ABF5-407F-A64E-DFC25DEE35CE}" type="presParOf" srcId="{6DB160ED-042F-4471-AB40-833787A54E23}" destId="{6D8F0B3D-3E74-4BC0-BA1C-907464C5D237}" srcOrd="1" destOrd="0" presId="urn:microsoft.com/office/officeart/2008/layout/PictureStrips"/>
    <dgm:cxn modelId="{5B2C1D30-E40D-4BE5-BCF4-EEB134127C81}" type="presParOf" srcId="{78DF7C1E-B1C8-41A1-A960-98553F162307}" destId="{4FF2622F-6F0A-4F70-9F96-67CC807E0E54}" srcOrd="3" destOrd="0" presId="urn:microsoft.com/office/officeart/2008/layout/PictureStrips"/>
    <dgm:cxn modelId="{EAADA5BE-D297-4DAA-A719-4E2571D1F220}" type="presParOf" srcId="{78DF7C1E-B1C8-41A1-A960-98553F162307}" destId="{BAFAAC05-C279-425E-A420-F6E15CFEA57A}" srcOrd="4" destOrd="0" presId="urn:microsoft.com/office/officeart/2008/layout/PictureStrips"/>
    <dgm:cxn modelId="{8B4851FC-643B-410F-ABDA-3FE03FA720E6}" type="presParOf" srcId="{BAFAAC05-C279-425E-A420-F6E15CFEA57A}" destId="{7681064A-77E0-4199-B4BE-16FE22AF7152}" srcOrd="0" destOrd="0" presId="urn:microsoft.com/office/officeart/2008/layout/PictureStrips"/>
    <dgm:cxn modelId="{C58B9FFD-1357-46A0-8782-564ADE4A394C}" type="presParOf" srcId="{BAFAAC05-C279-425E-A420-F6E15CFEA57A}" destId="{1938022D-381A-4DAE-B16A-C3F94DF2D394}"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3F8CF-0483-4621-9465-30FD1C726F3D}"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6FDE63A4-C10F-4461-908A-C71DB8F1C23F}">
      <dgm:prSet/>
      <dgm:spPr/>
      <dgm:t>
        <a:bodyPr/>
        <a:lstStyle/>
        <a:p>
          <a:pPr rtl="0"/>
          <a:r>
            <a:rPr lang="en-US" dirty="0">
              <a:solidFill>
                <a:schemeClr val="bg1"/>
              </a:solidFill>
            </a:rPr>
            <a:t>Award documentation contains the name of the Sponsoring entity (Take care here….Words like national or American don’t always denote a federal funding agency)</a:t>
          </a:r>
        </a:p>
      </dgm:t>
    </dgm:pt>
    <dgm:pt modelId="{124208A0-6780-48B3-8616-4F2EEBAABF22}" type="parTrans" cxnId="{03E80170-7154-465E-84A1-06FF3260F99C}">
      <dgm:prSet/>
      <dgm:spPr/>
      <dgm:t>
        <a:bodyPr/>
        <a:lstStyle/>
        <a:p>
          <a:endParaRPr lang="en-US"/>
        </a:p>
      </dgm:t>
    </dgm:pt>
    <dgm:pt modelId="{FC259D54-FF3D-4211-97C7-E371CB5755AA}" type="sibTrans" cxnId="{03E80170-7154-465E-84A1-06FF3260F99C}">
      <dgm:prSet/>
      <dgm:spPr/>
      <dgm:t>
        <a:bodyPr/>
        <a:lstStyle/>
        <a:p>
          <a:endParaRPr lang="en-US"/>
        </a:p>
      </dgm:t>
    </dgm:pt>
    <dgm:pt modelId="{5B1E2642-3947-41A0-BCF2-4551C01DB229}">
      <dgm:prSet/>
      <dgm:spPr/>
      <dgm:t>
        <a:bodyPr/>
        <a:lstStyle/>
        <a:p>
          <a:pPr rtl="0"/>
          <a:r>
            <a:rPr lang="en-US" dirty="0">
              <a:solidFill>
                <a:schemeClr val="bg1"/>
              </a:solidFill>
            </a:rPr>
            <a:t>Award documentation references a (</a:t>
          </a:r>
          <a:r>
            <a:rPr lang="en-US" b="1" dirty="0">
              <a:solidFill>
                <a:schemeClr val="bg1"/>
              </a:solidFill>
            </a:rPr>
            <a:t>Catalog of Federal Domestic Assistance</a:t>
          </a:r>
          <a:r>
            <a:rPr lang="en-US" dirty="0">
              <a:solidFill>
                <a:schemeClr val="bg1"/>
              </a:solidFill>
            </a:rPr>
            <a:t> (</a:t>
          </a:r>
          <a:r>
            <a:rPr lang="en-US" b="1" dirty="0">
              <a:solidFill>
                <a:schemeClr val="bg1"/>
              </a:solidFill>
            </a:rPr>
            <a:t>CFDA</a:t>
          </a:r>
          <a:r>
            <a:rPr lang="en-US" dirty="0">
              <a:solidFill>
                <a:schemeClr val="bg1"/>
              </a:solidFill>
            </a:rPr>
            <a:t>) number. A number assigned to Federal programs signifying the Sponsoring agency and the program being funded.</a:t>
          </a:r>
        </a:p>
      </dgm:t>
    </dgm:pt>
    <dgm:pt modelId="{642D1B2D-E623-40C2-9D64-FAD6B969F03A}" type="parTrans" cxnId="{E9B5CDF4-FE13-4546-8FC7-F14DE5264464}">
      <dgm:prSet/>
      <dgm:spPr/>
      <dgm:t>
        <a:bodyPr/>
        <a:lstStyle/>
        <a:p>
          <a:endParaRPr lang="en-US"/>
        </a:p>
      </dgm:t>
    </dgm:pt>
    <dgm:pt modelId="{D520AEE4-7BA4-45B7-B1B2-779D112C9472}" type="sibTrans" cxnId="{E9B5CDF4-FE13-4546-8FC7-F14DE5264464}">
      <dgm:prSet/>
      <dgm:spPr/>
      <dgm:t>
        <a:bodyPr/>
        <a:lstStyle/>
        <a:p>
          <a:endParaRPr lang="en-US"/>
        </a:p>
      </dgm:t>
    </dgm:pt>
    <dgm:pt modelId="{B693B2CC-5CD0-4ED9-9838-C762349E1C72}">
      <dgm:prSet/>
      <dgm:spPr/>
      <dgm:t>
        <a:bodyPr/>
        <a:lstStyle/>
        <a:p>
          <a:pPr rtl="0"/>
          <a:r>
            <a:rPr lang="en-US" dirty="0">
              <a:solidFill>
                <a:schemeClr val="bg1"/>
              </a:solidFill>
            </a:rPr>
            <a:t>Contracts received as direct Federal awards or via Flow-Through funding</a:t>
          </a:r>
        </a:p>
      </dgm:t>
    </dgm:pt>
    <dgm:pt modelId="{6B3E69D7-5A99-4B92-98C5-E0641DC6ACB0}" type="parTrans" cxnId="{F5E0D334-A749-42AD-A620-5290A1820FD5}">
      <dgm:prSet/>
      <dgm:spPr/>
      <dgm:t>
        <a:bodyPr/>
        <a:lstStyle/>
        <a:p>
          <a:endParaRPr lang="en-US"/>
        </a:p>
      </dgm:t>
    </dgm:pt>
    <dgm:pt modelId="{BBCEE511-9929-4DBA-8FC7-6C40778DFBC3}" type="sibTrans" cxnId="{F5E0D334-A749-42AD-A620-5290A1820FD5}">
      <dgm:prSet/>
      <dgm:spPr/>
      <dgm:t>
        <a:bodyPr/>
        <a:lstStyle/>
        <a:p>
          <a:endParaRPr lang="en-US"/>
        </a:p>
      </dgm:t>
    </dgm:pt>
    <dgm:pt modelId="{B8932AC9-58E9-4A4D-B348-8E0C024A0170}">
      <dgm:prSet/>
      <dgm:spPr/>
      <dgm:t>
        <a:bodyPr/>
        <a:lstStyle/>
        <a:p>
          <a:pPr rtl="0"/>
          <a:r>
            <a:rPr lang="en-US" dirty="0">
              <a:solidFill>
                <a:schemeClr val="bg1"/>
              </a:solidFill>
            </a:rPr>
            <a:t>Award documentation references 2 CFR 200 </a:t>
          </a:r>
        </a:p>
      </dgm:t>
    </dgm:pt>
    <dgm:pt modelId="{56036F4A-F023-4CD1-9D28-B357DC8F360A}" type="parTrans" cxnId="{21FBF960-3A43-4210-8D28-95383BA81B36}">
      <dgm:prSet/>
      <dgm:spPr/>
      <dgm:t>
        <a:bodyPr/>
        <a:lstStyle/>
        <a:p>
          <a:endParaRPr lang="en-US"/>
        </a:p>
      </dgm:t>
    </dgm:pt>
    <dgm:pt modelId="{DA63BC75-6F15-4A0B-A319-DF4FADD8AAA8}" type="sibTrans" cxnId="{21FBF960-3A43-4210-8D28-95383BA81B36}">
      <dgm:prSet/>
      <dgm:spPr/>
      <dgm:t>
        <a:bodyPr/>
        <a:lstStyle/>
        <a:p>
          <a:endParaRPr lang="en-US"/>
        </a:p>
      </dgm:t>
    </dgm:pt>
    <dgm:pt modelId="{E669D74D-738A-441E-AE70-15EB5B6070A7}" type="pres">
      <dgm:prSet presAssocID="{8143F8CF-0483-4621-9465-30FD1C726F3D}" presName="Name0" presStyleCnt="0">
        <dgm:presLayoutVars>
          <dgm:chMax val="7"/>
          <dgm:dir/>
          <dgm:animLvl val="lvl"/>
          <dgm:resizeHandles val="exact"/>
        </dgm:presLayoutVars>
      </dgm:prSet>
      <dgm:spPr/>
    </dgm:pt>
    <dgm:pt modelId="{DD1E1E46-59B2-4D3F-82FC-4E4F9A4261A6}" type="pres">
      <dgm:prSet presAssocID="{6FDE63A4-C10F-4461-908A-C71DB8F1C23F}" presName="circle1" presStyleLbl="node1" presStyleIdx="0" presStyleCnt="4"/>
      <dgm:spPr/>
    </dgm:pt>
    <dgm:pt modelId="{A5B8E59E-4298-4E2B-BD86-5025C1D92024}" type="pres">
      <dgm:prSet presAssocID="{6FDE63A4-C10F-4461-908A-C71DB8F1C23F}" presName="space" presStyleCnt="0"/>
      <dgm:spPr/>
    </dgm:pt>
    <dgm:pt modelId="{0E0C0B4B-7FC9-4681-B176-AB1301EF62EC}" type="pres">
      <dgm:prSet presAssocID="{6FDE63A4-C10F-4461-908A-C71DB8F1C23F}" presName="rect1" presStyleLbl="alignAcc1" presStyleIdx="0" presStyleCnt="4"/>
      <dgm:spPr/>
    </dgm:pt>
    <dgm:pt modelId="{E9368725-9CF2-46B3-A33A-DBB9A29DF803}" type="pres">
      <dgm:prSet presAssocID="{5B1E2642-3947-41A0-BCF2-4551C01DB229}" presName="vertSpace2" presStyleLbl="node1" presStyleIdx="0" presStyleCnt="4"/>
      <dgm:spPr/>
    </dgm:pt>
    <dgm:pt modelId="{BC1D7BF1-AD9B-4B5F-A9A3-F12D70672D6A}" type="pres">
      <dgm:prSet presAssocID="{5B1E2642-3947-41A0-BCF2-4551C01DB229}" presName="circle2" presStyleLbl="node1" presStyleIdx="1" presStyleCnt="4"/>
      <dgm:spPr/>
    </dgm:pt>
    <dgm:pt modelId="{C998D799-D7C4-4DD4-AB19-80921C0915CA}" type="pres">
      <dgm:prSet presAssocID="{5B1E2642-3947-41A0-BCF2-4551C01DB229}" presName="rect2" presStyleLbl="alignAcc1" presStyleIdx="1" presStyleCnt="4"/>
      <dgm:spPr/>
    </dgm:pt>
    <dgm:pt modelId="{5DA83EE7-A11A-409B-BDD0-47B28346BD8C}" type="pres">
      <dgm:prSet presAssocID="{B693B2CC-5CD0-4ED9-9838-C762349E1C72}" presName="vertSpace3" presStyleLbl="node1" presStyleIdx="1" presStyleCnt="4"/>
      <dgm:spPr/>
    </dgm:pt>
    <dgm:pt modelId="{7AB0AF81-FDB5-4397-8299-FA2BE659824D}" type="pres">
      <dgm:prSet presAssocID="{B693B2CC-5CD0-4ED9-9838-C762349E1C72}" presName="circle3" presStyleLbl="node1" presStyleIdx="2" presStyleCnt="4"/>
      <dgm:spPr/>
    </dgm:pt>
    <dgm:pt modelId="{BCA68CD4-1357-4BBC-9BA1-F3B5DCCDCD2B}" type="pres">
      <dgm:prSet presAssocID="{B693B2CC-5CD0-4ED9-9838-C762349E1C72}" presName="rect3" presStyleLbl="alignAcc1" presStyleIdx="2" presStyleCnt="4"/>
      <dgm:spPr/>
    </dgm:pt>
    <dgm:pt modelId="{F7F69994-8B71-40F6-8528-9765AA279DB3}" type="pres">
      <dgm:prSet presAssocID="{B8932AC9-58E9-4A4D-B348-8E0C024A0170}" presName="vertSpace4" presStyleLbl="node1" presStyleIdx="2" presStyleCnt="4"/>
      <dgm:spPr/>
    </dgm:pt>
    <dgm:pt modelId="{6D5882DB-D0F2-4C79-B936-7045DE77984D}" type="pres">
      <dgm:prSet presAssocID="{B8932AC9-58E9-4A4D-B348-8E0C024A0170}" presName="circle4" presStyleLbl="node1" presStyleIdx="3" presStyleCnt="4"/>
      <dgm:spPr/>
    </dgm:pt>
    <dgm:pt modelId="{348DBDDD-A897-4AB3-AD25-5452D7D424B2}" type="pres">
      <dgm:prSet presAssocID="{B8932AC9-58E9-4A4D-B348-8E0C024A0170}" presName="rect4" presStyleLbl="alignAcc1" presStyleIdx="3" presStyleCnt="4"/>
      <dgm:spPr/>
    </dgm:pt>
    <dgm:pt modelId="{58B60EC0-9627-4635-9C16-34D25E1B0B46}" type="pres">
      <dgm:prSet presAssocID="{6FDE63A4-C10F-4461-908A-C71DB8F1C23F}" presName="rect1ParTxNoCh" presStyleLbl="alignAcc1" presStyleIdx="3" presStyleCnt="4">
        <dgm:presLayoutVars>
          <dgm:chMax val="1"/>
          <dgm:bulletEnabled val="1"/>
        </dgm:presLayoutVars>
      </dgm:prSet>
      <dgm:spPr/>
    </dgm:pt>
    <dgm:pt modelId="{880202C0-92B3-4663-A9AB-4C12312A82B0}" type="pres">
      <dgm:prSet presAssocID="{5B1E2642-3947-41A0-BCF2-4551C01DB229}" presName="rect2ParTxNoCh" presStyleLbl="alignAcc1" presStyleIdx="3" presStyleCnt="4">
        <dgm:presLayoutVars>
          <dgm:chMax val="1"/>
          <dgm:bulletEnabled val="1"/>
        </dgm:presLayoutVars>
      </dgm:prSet>
      <dgm:spPr/>
    </dgm:pt>
    <dgm:pt modelId="{AB705156-5515-41A2-A792-4583705241BD}" type="pres">
      <dgm:prSet presAssocID="{B693B2CC-5CD0-4ED9-9838-C762349E1C72}" presName="rect3ParTxNoCh" presStyleLbl="alignAcc1" presStyleIdx="3" presStyleCnt="4">
        <dgm:presLayoutVars>
          <dgm:chMax val="1"/>
          <dgm:bulletEnabled val="1"/>
        </dgm:presLayoutVars>
      </dgm:prSet>
      <dgm:spPr/>
    </dgm:pt>
    <dgm:pt modelId="{FA09D90C-C580-4CCE-9647-D332B9DCCA3D}" type="pres">
      <dgm:prSet presAssocID="{B8932AC9-58E9-4A4D-B348-8E0C024A0170}" presName="rect4ParTxNoCh" presStyleLbl="alignAcc1" presStyleIdx="3" presStyleCnt="4">
        <dgm:presLayoutVars>
          <dgm:chMax val="1"/>
          <dgm:bulletEnabled val="1"/>
        </dgm:presLayoutVars>
      </dgm:prSet>
      <dgm:spPr/>
    </dgm:pt>
  </dgm:ptLst>
  <dgm:cxnLst>
    <dgm:cxn modelId="{F5E0D334-A749-42AD-A620-5290A1820FD5}" srcId="{8143F8CF-0483-4621-9465-30FD1C726F3D}" destId="{B693B2CC-5CD0-4ED9-9838-C762349E1C72}" srcOrd="2" destOrd="0" parTransId="{6B3E69D7-5A99-4B92-98C5-E0641DC6ACB0}" sibTransId="{BBCEE511-9929-4DBA-8FC7-6C40778DFBC3}"/>
    <dgm:cxn modelId="{5D0DFF34-0371-44BE-B06F-488F1A71767C}" type="presOf" srcId="{8143F8CF-0483-4621-9465-30FD1C726F3D}" destId="{E669D74D-738A-441E-AE70-15EB5B6070A7}" srcOrd="0" destOrd="0" presId="urn:microsoft.com/office/officeart/2005/8/layout/target3"/>
    <dgm:cxn modelId="{1859F55E-D2F6-4270-8C93-0A91D77EFA06}" type="presOf" srcId="{6FDE63A4-C10F-4461-908A-C71DB8F1C23F}" destId="{58B60EC0-9627-4635-9C16-34D25E1B0B46}" srcOrd="1" destOrd="0" presId="urn:microsoft.com/office/officeart/2005/8/layout/target3"/>
    <dgm:cxn modelId="{CC9EB55F-B1D4-4673-A791-1944006193C4}" type="presOf" srcId="{B8932AC9-58E9-4A4D-B348-8E0C024A0170}" destId="{348DBDDD-A897-4AB3-AD25-5452D7D424B2}" srcOrd="0" destOrd="0" presId="urn:microsoft.com/office/officeart/2005/8/layout/target3"/>
    <dgm:cxn modelId="{21FBF960-3A43-4210-8D28-95383BA81B36}" srcId="{8143F8CF-0483-4621-9465-30FD1C726F3D}" destId="{B8932AC9-58E9-4A4D-B348-8E0C024A0170}" srcOrd="3" destOrd="0" parTransId="{56036F4A-F023-4CD1-9D28-B357DC8F360A}" sibTransId="{DA63BC75-6F15-4A0B-A319-DF4FADD8AAA8}"/>
    <dgm:cxn modelId="{0499C64D-A233-41E1-B8EE-5F162F229711}" type="presOf" srcId="{B693B2CC-5CD0-4ED9-9838-C762349E1C72}" destId="{BCA68CD4-1357-4BBC-9BA1-F3B5DCCDCD2B}" srcOrd="0" destOrd="0" presId="urn:microsoft.com/office/officeart/2005/8/layout/target3"/>
    <dgm:cxn modelId="{03E80170-7154-465E-84A1-06FF3260F99C}" srcId="{8143F8CF-0483-4621-9465-30FD1C726F3D}" destId="{6FDE63A4-C10F-4461-908A-C71DB8F1C23F}" srcOrd="0" destOrd="0" parTransId="{124208A0-6780-48B3-8616-4F2EEBAABF22}" sibTransId="{FC259D54-FF3D-4211-97C7-E371CB5755AA}"/>
    <dgm:cxn modelId="{91C88157-2EB4-4310-9FFE-6D98A0338D88}" type="presOf" srcId="{5B1E2642-3947-41A0-BCF2-4551C01DB229}" destId="{880202C0-92B3-4663-A9AB-4C12312A82B0}" srcOrd="1" destOrd="0" presId="urn:microsoft.com/office/officeart/2005/8/layout/target3"/>
    <dgm:cxn modelId="{5C61775A-BA37-4874-85F8-E64026A84168}" type="presOf" srcId="{B8932AC9-58E9-4A4D-B348-8E0C024A0170}" destId="{FA09D90C-C580-4CCE-9647-D332B9DCCA3D}" srcOrd="1" destOrd="0" presId="urn:microsoft.com/office/officeart/2005/8/layout/target3"/>
    <dgm:cxn modelId="{9EAB4B91-E927-4AF2-B780-2122D31208DD}" type="presOf" srcId="{B693B2CC-5CD0-4ED9-9838-C762349E1C72}" destId="{AB705156-5515-41A2-A792-4583705241BD}" srcOrd="1" destOrd="0" presId="urn:microsoft.com/office/officeart/2005/8/layout/target3"/>
    <dgm:cxn modelId="{BBD630A1-B2E0-42E8-B8C9-1661E1F18809}" type="presOf" srcId="{6FDE63A4-C10F-4461-908A-C71DB8F1C23F}" destId="{0E0C0B4B-7FC9-4681-B176-AB1301EF62EC}" srcOrd="0" destOrd="0" presId="urn:microsoft.com/office/officeart/2005/8/layout/target3"/>
    <dgm:cxn modelId="{EFA4B4E6-81C4-4F72-98A7-A65E8D02DE32}" type="presOf" srcId="{5B1E2642-3947-41A0-BCF2-4551C01DB229}" destId="{C998D799-D7C4-4DD4-AB19-80921C0915CA}" srcOrd="0" destOrd="0" presId="urn:microsoft.com/office/officeart/2005/8/layout/target3"/>
    <dgm:cxn modelId="{E9B5CDF4-FE13-4546-8FC7-F14DE5264464}" srcId="{8143F8CF-0483-4621-9465-30FD1C726F3D}" destId="{5B1E2642-3947-41A0-BCF2-4551C01DB229}" srcOrd="1" destOrd="0" parTransId="{642D1B2D-E623-40C2-9D64-FAD6B969F03A}" sibTransId="{D520AEE4-7BA4-45B7-B1B2-779D112C9472}"/>
    <dgm:cxn modelId="{1EF187AE-A3C3-40D6-809D-CEF0E19D1F7A}" type="presParOf" srcId="{E669D74D-738A-441E-AE70-15EB5B6070A7}" destId="{DD1E1E46-59B2-4D3F-82FC-4E4F9A4261A6}" srcOrd="0" destOrd="0" presId="urn:microsoft.com/office/officeart/2005/8/layout/target3"/>
    <dgm:cxn modelId="{76F405B4-F506-4943-8DD5-B1F82E3AE03F}" type="presParOf" srcId="{E669D74D-738A-441E-AE70-15EB5B6070A7}" destId="{A5B8E59E-4298-4E2B-BD86-5025C1D92024}" srcOrd="1" destOrd="0" presId="urn:microsoft.com/office/officeart/2005/8/layout/target3"/>
    <dgm:cxn modelId="{F7EC9CE2-9F58-4B36-9226-998C5DD7C567}" type="presParOf" srcId="{E669D74D-738A-441E-AE70-15EB5B6070A7}" destId="{0E0C0B4B-7FC9-4681-B176-AB1301EF62EC}" srcOrd="2" destOrd="0" presId="urn:microsoft.com/office/officeart/2005/8/layout/target3"/>
    <dgm:cxn modelId="{C7E203D0-0234-4C9F-9163-09C42A303F52}" type="presParOf" srcId="{E669D74D-738A-441E-AE70-15EB5B6070A7}" destId="{E9368725-9CF2-46B3-A33A-DBB9A29DF803}" srcOrd="3" destOrd="0" presId="urn:microsoft.com/office/officeart/2005/8/layout/target3"/>
    <dgm:cxn modelId="{A90B0338-5A4C-4AAD-BDF7-1063B06A3528}" type="presParOf" srcId="{E669D74D-738A-441E-AE70-15EB5B6070A7}" destId="{BC1D7BF1-AD9B-4B5F-A9A3-F12D70672D6A}" srcOrd="4" destOrd="0" presId="urn:microsoft.com/office/officeart/2005/8/layout/target3"/>
    <dgm:cxn modelId="{671C65FF-C693-4960-A87D-93A6E1CA7420}" type="presParOf" srcId="{E669D74D-738A-441E-AE70-15EB5B6070A7}" destId="{C998D799-D7C4-4DD4-AB19-80921C0915CA}" srcOrd="5" destOrd="0" presId="urn:microsoft.com/office/officeart/2005/8/layout/target3"/>
    <dgm:cxn modelId="{CA080565-8252-4BF1-A1F2-E1E832066567}" type="presParOf" srcId="{E669D74D-738A-441E-AE70-15EB5B6070A7}" destId="{5DA83EE7-A11A-409B-BDD0-47B28346BD8C}" srcOrd="6" destOrd="0" presId="urn:microsoft.com/office/officeart/2005/8/layout/target3"/>
    <dgm:cxn modelId="{DA96AAC8-B5F3-4ABA-BBED-81ADF2BD4B28}" type="presParOf" srcId="{E669D74D-738A-441E-AE70-15EB5B6070A7}" destId="{7AB0AF81-FDB5-4397-8299-FA2BE659824D}" srcOrd="7" destOrd="0" presId="urn:microsoft.com/office/officeart/2005/8/layout/target3"/>
    <dgm:cxn modelId="{5980EFB4-FE59-411D-A2BC-0D49D897CFCF}" type="presParOf" srcId="{E669D74D-738A-441E-AE70-15EB5B6070A7}" destId="{BCA68CD4-1357-4BBC-9BA1-F3B5DCCDCD2B}" srcOrd="8" destOrd="0" presId="urn:microsoft.com/office/officeart/2005/8/layout/target3"/>
    <dgm:cxn modelId="{D42860AD-54A6-4A76-A3EC-0E152CC88FC8}" type="presParOf" srcId="{E669D74D-738A-441E-AE70-15EB5B6070A7}" destId="{F7F69994-8B71-40F6-8528-9765AA279DB3}" srcOrd="9" destOrd="0" presId="urn:microsoft.com/office/officeart/2005/8/layout/target3"/>
    <dgm:cxn modelId="{019434CD-8423-4A34-9E17-A4B213A1EFD5}" type="presParOf" srcId="{E669D74D-738A-441E-AE70-15EB5B6070A7}" destId="{6D5882DB-D0F2-4C79-B936-7045DE77984D}" srcOrd="10" destOrd="0" presId="urn:microsoft.com/office/officeart/2005/8/layout/target3"/>
    <dgm:cxn modelId="{7B0EDB1E-47F9-4C47-BBDA-B1EEE038886B}" type="presParOf" srcId="{E669D74D-738A-441E-AE70-15EB5B6070A7}" destId="{348DBDDD-A897-4AB3-AD25-5452D7D424B2}" srcOrd="11" destOrd="0" presId="urn:microsoft.com/office/officeart/2005/8/layout/target3"/>
    <dgm:cxn modelId="{90D32982-1BD5-415A-B79D-12958E64CDEF}" type="presParOf" srcId="{E669D74D-738A-441E-AE70-15EB5B6070A7}" destId="{58B60EC0-9627-4635-9C16-34D25E1B0B46}" srcOrd="12" destOrd="0" presId="urn:microsoft.com/office/officeart/2005/8/layout/target3"/>
    <dgm:cxn modelId="{2591C779-D0CF-47D6-A718-7F95E7CB8B54}" type="presParOf" srcId="{E669D74D-738A-441E-AE70-15EB5B6070A7}" destId="{880202C0-92B3-4663-A9AB-4C12312A82B0}" srcOrd="13" destOrd="0" presId="urn:microsoft.com/office/officeart/2005/8/layout/target3"/>
    <dgm:cxn modelId="{AFD9A4AD-9D75-407A-BCDD-2B3E19AFF091}" type="presParOf" srcId="{E669D74D-738A-441E-AE70-15EB5B6070A7}" destId="{AB705156-5515-41A2-A792-4583705241BD}" srcOrd="14" destOrd="0" presId="urn:microsoft.com/office/officeart/2005/8/layout/target3"/>
    <dgm:cxn modelId="{AB4B9E84-932C-4907-8C8E-C21846561106}" type="presParOf" srcId="{E669D74D-738A-441E-AE70-15EB5B6070A7}" destId="{FA09D90C-C580-4CCE-9647-D332B9DCCA3D}"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948CB5-687C-46F5-A3AF-E4935FCF116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E877E80-A24D-4DC0-9BB8-6C2DC5096F5C}">
      <dgm:prSet/>
      <dgm:spPr>
        <a:solidFill>
          <a:schemeClr val="bg2">
            <a:lumMod val="50000"/>
          </a:schemeClr>
        </a:solidFill>
      </dgm:spPr>
      <dgm:t>
        <a:bodyPr/>
        <a:lstStyle/>
        <a:p>
          <a:pPr rtl="0"/>
          <a:r>
            <a:rPr lang="en-US" b="1" u="sng" dirty="0"/>
            <a:t>Allowable</a:t>
          </a:r>
          <a:r>
            <a:rPr lang="en-US" dirty="0"/>
            <a:t> - A cost must be allowable under both the provisions of 2 CFR 200. Subpart E (Uniform Guidance), AND the terms of the particular award. (2CFR 200.403)</a:t>
          </a:r>
        </a:p>
      </dgm:t>
    </dgm:pt>
    <dgm:pt modelId="{68B31C31-ACAF-4A19-9587-85DD7EFEA6A3}" type="parTrans" cxnId="{1BC645BC-6220-489D-B2D8-066B7A57EFFF}">
      <dgm:prSet/>
      <dgm:spPr/>
      <dgm:t>
        <a:bodyPr/>
        <a:lstStyle/>
        <a:p>
          <a:endParaRPr lang="en-US"/>
        </a:p>
      </dgm:t>
    </dgm:pt>
    <dgm:pt modelId="{D9FB71A1-1028-45CF-BEE2-1D52F6C8B76A}" type="sibTrans" cxnId="{1BC645BC-6220-489D-B2D8-066B7A57EFFF}">
      <dgm:prSet/>
      <dgm:spPr/>
      <dgm:t>
        <a:bodyPr/>
        <a:lstStyle/>
        <a:p>
          <a:endParaRPr lang="en-US"/>
        </a:p>
      </dgm:t>
    </dgm:pt>
    <dgm:pt modelId="{DB1DBF52-ADE0-484C-A568-A9E650B179A6}">
      <dgm:prSet/>
      <dgm:spPr>
        <a:solidFill>
          <a:schemeClr val="bg2">
            <a:lumMod val="75000"/>
          </a:schemeClr>
        </a:solidFill>
      </dgm:spPr>
      <dgm:t>
        <a:bodyPr/>
        <a:lstStyle/>
        <a:p>
          <a:pPr rtl="0"/>
          <a:r>
            <a:rPr lang="en-US" b="1" u="sng" dirty="0"/>
            <a:t>Allocable</a:t>
          </a:r>
          <a:r>
            <a:rPr lang="en-US" dirty="0"/>
            <a:t> - The project which pays the expense must directly benefit from it.  [The item charged to a grant must be directly related to the </a:t>
          </a:r>
          <a:r>
            <a:rPr lang="en-US" b="1" dirty="0"/>
            <a:t>objectives</a:t>
          </a:r>
          <a:r>
            <a:rPr lang="en-US" dirty="0"/>
            <a:t> of the science.] (2CFR 200.405)</a:t>
          </a:r>
        </a:p>
      </dgm:t>
    </dgm:pt>
    <dgm:pt modelId="{E49A97D0-18C6-40ED-B985-84E400DCBBD5}" type="parTrans" cxnId="{03860AAE-8D98-46A9-ADFE-7BFBF6965018}">
      <dgm:prSet/>
      <dgm:spPr/>
      <dgm:t>
        <a:bodyPr/>
        <a:lstStyle/>
        <a:p>
          <a:endParaRPr lang="en-US"/>
        </a:p>
      </dgm:t>
    </dgm:pt>
    <dgm:pt modelId="{E8C6FEB7-1807-4C36-8B76-1154A29F2167}" type="sibTrans" cxnId="{03860AAE-8D98-46A9-ADFE-7BFBF6965018}">
      <dgm:prSet/>
      <dgm:spPr/>
      <dgm:t>
        <a:bodyPr/>
        <a:lstStyle/>
        <a:p>
          <a:endParaRPr lang="en-US"/>
        </a:p>
      </dgm:t>
    </dgm:pt>
    <dgm:pt modelId="{F9D30475-B15A-4507-9ACD-24757AE627E2}">
      <dgm:prSet/>
      <dgm:spPr>
        <a:solidFill>
          <a:schemeClr val="bg2">
            <a:lumMod val="60000"/>
            <a:lumOff val="40000"/>
          </a:schemeClr>
        </a:solidFill>
      </dgm:spPr>
      <dgm:t>
        <a:bodyPr/>
        <a:lstStyle/>
        <a:p>
          <a:pPr rtl="0"/>
          <a:r>
            <a:rPr lang="en-US" b="1" u="sng" dirty="0"/>
            <a:t>Reasonable</a:t>
          </a:r>
          <a:r>
            <a:rPr lang="en-US" dirty="0"/>
            <a:t> </a:t>
          </a:r>
          <a:r>
            <a:rPr lang="en-US" b="1" dirty="0"/>
            <a:t>- An expense must be reasonable, in that a “prudent person” would have paid the stated amount for the good/service and also would have budget/charged the cost to a sponsored award in the same manner (2CFR 200.404)</a:t>
          </a:r>
          <a:r>
            <a:rPr lang="en-US" dirty="0"/>
            <a:t>.</a:t>
          </a:r>
        </a:p>
      </dgm:t>
    </dgm:pt>
    <dgm:pt modelId="{F37236BE-9EE5-4060-BC38-DD15BD1F6C45}" type="parTrans" cxnId="{36B5DAFA-95C3-4E4C-9F5E-E3ED06F9AD74}">
      <dgm:prSet/>
      <dgm:spPr/>
      <dgm:t>
        <a:bodyPr/>
        <a:lstStyle/>
        <a:p>
          <a:endParaRPr lang="en-US"/>
        </a:p>
      </dgm:t>
    </dgm:pt>
    <dgm:pt modelId="{ABA22BD1-6183-4D84-966B-2F8F042822B4}" type="sibTrans" cxnId="{36B5DAFA-95C3-4E4C-9F5E-E3ED06F9AD74}">
      <dgm:prSet/>
      <dgm:spPr/>
      <dgm:t>
        <a:bodyPr/>
        <a:lstStyle/>
        <a:p>
          <a:endParaRPr lang="en-US"/>
        </a:p>
      </dgm:t>
    </dgm:pt>
    <dgm:pt modelId="{903EC59E-93BB-4F38-9BD3-438CC9EC4086}">
      <dgm:prSet/>
      <dgm:spPr>
        <a:solidFill>
          <a:schemeClr val="bg2">
            <a:lumMod val="40000"/>
            <a:lumOff val="60000"/>
          </a:schemeClr>
        </a:solidFill>
      </dgm:spPr>
      <dgm:t>
        <a:bodyPr/>
        <a:lstStyle/>
        <a:p>
          <a:pPr rtl="0"/>
          <a:r>
            <a:rPr lang="en-US" b="1" u="sng" dirty="0"/>
            <a:t>Consistent</a:t>
          </a:r>
          <a:r>
            <a:rPr lang="en-US" b="1" dirty="0"/>
            <a:t> - All costs incurred for the same purpose, in like circumstances, are either to be treated as direct </a:t>
          </a:r>
          <a:r>
            <a:rPr lang="en-US" b="1" u="sng" dirty="0"/>
            <a:t>OR</a:t>
          </a:r>
          <a:r>
            <a:rPr lang="en-US" b="1" dirty="0"/>
            <a:t> F&amp;A (indirect) costs (2CFR 200.412).</a:t>
          </a:r>
          <a:r>
            <a:rPr lang="en-US" b="1" u="sng" dirty="0"/>
            <a:t> </a:t>
          </a:r>
          <a:endParaRPr lang="en-US" b="1" dirty="0"/>
        </a:p>
      </dgm:t>
    </dgm:pt>
    <dgm:pt modelId="{D68146A6-2EBE-428D-8F8F-D8D778E20431}" type="parTrans" cxnId="{E95EB1FF-28AD-43A8-AD73-C06247892E12}">
      <dgm:prSet/>
      <dgm:spPr/>
      <dgm:t>
        <a:bodyPr/>
        <a:lstStyle/>
        <a:p>
          <a:endParaRPr lang="en-US"/>
        </a:p>
      </dgm:t>
    </dgm:pt>
    <dgm:pt modelId="{C175699E-0C8B-4170-B8E0-14224D394919}" type="sibTrans" cxnId="{E95EB1FF-28AD-43A8-AD73-C06247892E12}">
      <dgm:prSet/>
      <dgm:spPr/>
      <dgm:t>
        <a:bodyPr/>
        <a:lstStyle/>
        <a:p>
          <a:endParaRPr lang="en-US"/>
        </a:p>
      </dgm:t>
    </dgm:pt>
    <dgm:pt modelId="{DC320039-E2AD-4AF1-A68B-82206C355DA1}" type="pres">
      <dgm:prSet presAssocID="{5E948CB5-687C-46F5-A3AF-E4935FCF1166}" presName="Name0" presStyleCnt="0">
        <dgm:presLayoutVars>
          <dgm:dir/>
          <dgm:animLvl val="lvl"/>
          <dgm:resizeHandles val="exact"/>
        </dgm:presLayoutVars>
      </dgm:prSet>
      <dgm:spPr/>
    </dgm:pt>
    <dgm:pt modelId="{83E31840-288B-4AEA-90E0-9697076CB751}" type="pres">
      <dgm:prSet presAssocID="{903EC59E-93BB-4F38-9BD3-438CC9EC4086}" presName="boxAndChildren" presStyleCnt="0"/>
      <dgm:spPr/>
    </dgm:pt>
    <dgm:pt modelId="{245BE7D3-21F0-4DDF-8C83-F91C41E7A449}" type="pres">
      <dgm:prSet presAssocID="{903EC59E-93BB-4F38-9BD3-438CC9EC4086}" presName="parentTextBox" presStyleLbl="node1" presStyleIdx="0" presStyleCnt="4"/>
      <dgm:spPr/>
    </dgm:pt>
    <dgm:pt modelId="{516D6C09-1D99-485D-B8EA-54E5F3379ED2}" type="pres">
      <dgm:prSet presAssocID="{ABA22BD1-6183-4D84-966B-2F8F042822B4}" presName="sp" presStyleCnt="0"/>
      <dgm:spPr/>
    </dgm:pt>
    <dgm:pt modelId="{E5C0C17D-5681-4973-8B8A-A9E8A154F39D}" type="pres">
      <dgm:prSet presAssocID="{F9D30475-B15A-4507-9ACD-24757AE627E2}" presName="arrowAndChildren" presStyleCnt="0"/>
      <dgm:spPr/>
    </dgm:pt>
    <dgm:pt modelId="{0B526088-A575-4F13-90DC-EA6FF250D8DB}" type="pres">
      <dgm:prSet presAssocID="{F9D30475-B15A-4507-9ACD-24757AE627E2}" presName="parentTextArrow" presStyleLbl="node1" presStyleIdx="1" presStyleCnt="4"/>
      <dgm:spPr/>
    </dgm:pt>
    <dgm:pt modelId="{E43C5AB8-520F-4E60-851D-EC9E9FF2F0B0}" type="pres">
      <dgm:prSet presAssocID="{E8C6FEB7-1807-4C36-8B76-1154A29F2167}" presName="sp" presStyleCnt="0"/>
      <dgm:spPr/>
    </dgm:pt>
    <dgm:pt modelId="{525B3821-181F-4E56-870F-1A7DBF05F0E6}" type="pres">
      <dgm:prSet presAssocID="{DB1DBF52-ADE0-484C-A568-A9E650B179A6}" presName="arrowAndChildren" presStyleCnt="0"/>
      <dgm:spPr/>
    </dgm:pt>
    <dgm:pt modelId="{32CAF5FE-8782-474E-87FE-8CEEB8CA7EEF}" type="pres">
      <dgm:prSet presAssocID="{DB1DBF52-ADE0-484C-A568-A9E650B179A6}" presName="parentTextArrow" presStyleLbl="node1" presStyleIdx="2" presStyleCnt="4"/>
      <dgm:spPr/>
    </dgm:pt>
    <dgm:pt modelId="{E140229F-F7DE-40C4-8963-1108C598E975}" type="pres">
      <dgm:prSet presAssocID="{D9FB71A1-1028-45CF-BEE2-1D52F6C8B76A}" presName="sp" presStyleCnt="0"/>
      <dgm:spPr/>
    </dgm:pt>
    <dgm:pt modelId="{08F5D344-FA8D-4F0F-8489-1E7FF18C3908}" type="pres">
      <dgm:prSet presAssocID="{EE877E80-A24D-4DC0-9BB8-6C2DC5096F5C}" presName="arrowAndChildren" presStyleCnt="0"/>
      <dgm:spPr/>
    </dgm:pt>
    <dgm:pt modelId="{EC0527C1-4DC3-41D9-8D79-6D82931F2634}" type="pres">
      <dgm:prSet presAssocID="{EE877E80-A24D-4DC0-9BB8-6C2DC5096F5C}" presName="parentTextArrow" presStyleLbl="node1" presStyleIdx="3" presStyleCnt="4"/>
      <dgm:spPr/>
    </dgm:pt>
  </dgm:ptLst>
  <dgm:cxnLst>
    <dgm:cxn modelId="{A3EF3669-1715-4945-95C7-04F829EB5FFF}" type="presOf" srcId="{903EC59E-93BB-4F38-9BD3-438CC9EC4086}" destId="{245BE7D3-21F0-4DDF-8C83-F91C41E7A449}" srcOrd="0" destOrd="0" presId="urn:microsoft.com/office/officeart/2005/8/layout/process4"/>
    <dgm:cxn modelId="{30F7DE83-D3E5-414B-AAD1-355F569D55A5}" type="presOf" srcId="{5E948CB5-687C-46F5-A3AF-E4935FCF1166}" destId="{DC320039-E2AD-4AF1-A68B-82206C355DA1}" srcOrd="0" destOrd="0" presId="urn:microsoft.com/office/officeart/2005/8/layout/process4"/>
    <dgm:cxn modelId="{B5C7109F-EF71-461F-8064-25B8D7A9A6BF}" type="presOf" srcId="{DB1DBF52-ADE0-484C-A568-A9E650B179A6}" destId="{32CAF5FE-8782-474E-87FE-8CEEB8CA7EEF}" srcOrd="0" destOrd="0" presId="urn:microsoft.com/office/officeart/2005/8/layout/process4"/>
    <dgm:cxn modelId="{03860AAE-8D98-46A9-ADFE-7BFBF6965018}" srcId="{5E948CB5-687C-46F5-A3AF-E4935FCF1166}" destId="{DB1DBF52-ADE0-484C-A568-A9E650B179A6}" srcOrd="1" destOrd="0" parTransId="{E49A97D0-18C6-40ED-B985-84E400DCBBD5}" sibTransId="{E8C6FEB7-1807-4C36-8B76-1154A29F2167}"/>
    <dgm:cxn modelId="{1BC645BC-6220-489D-B2D8-066B7A57EFFF}" srcId="{5E948CB5-687C-46F5-A3AF-E4935FCF1166}" destId="{EE877E80-A24D-4DC0-9BB8-6C2DC5096F5C}" srcOrd="0" destOrd="0" parTransId="{68B31C31-ACAF-4A19-9587-85DD7EFEA6A3}" sibTransId="{D9FB71A1-1028-45CF-BEE2-1D52F6C8B76A}"/>
    <dgm:cxn modelId="{03D10CD1-5B46-4678-9AB2-715B3E758991}" type="presOf" srcId="{EE877E80-A24D-4DC0-9BB8-6C2DC5096F5C}" destId="{EC0527C1-4DC3-41D9-8D79-6D82931F2634}" srcOrd="0" destOrd="0" presId="urn:microsoft.com/office/officeart/2005/8/layout/process4"/>
    <dgm:cxn modelId="{36B5DAFA-95C3-4E4C-9F5E-E3ED06F9AD74}" srcId="{5E948CB5-687C-46F5-A3AF-E4935FCF1166}" destId="{F9D30475-B15A-4507-9ACD-24757AE627E2}" srcOrd="2" destOrd="0" parTransId="{F37236BE-9EE5-4060-BC38-DD15BD1F6C45}" sibTransId="{ABA22BD1-6183-4D84-966B-2F8F042822B4}"/>
    <dgm:cxn modelId="{3D99CEFE-E1B8-4B6E-A296-C8E735B840FC}" type="presOf" srcId="{F9D30475-B15A-4507-9ACD-24757AE627E2}" destId="{0B526088-A575-4F13-90DC-EA6FF250D8DB}" srcOrd="0" destOrd="0" presId="urn:microsoft.com/office/officeart/2005/8/layout/process4"/>
    <dgm:cxn modelId="{E95EB1FF-28AD-43A8-AD73-C06247892E12}" srcId="{5E948CB5-687C-46F5-A3AF-E4935FCF1166}" destId="{903EC59E-93BB-4F38-9BD3-438CC9EC4086}" srcOrd="3" destOrd="0" parTransId="{D68146A6-2EBE-428D-8F8F-D8D778E20431}" sibTransId="{C175699E-0C8B-4170-B8E0-14224D394919}"/>
    <dgm:cxn modelId="{670EB706-1A1D-4DD6-806B-9D42944E56CD}" type="presParOf" srcId="{DC320039-E2AD-4AF1-A68B-82206C355DA1}" destId="{83E31840-288B-4AEA-90E0-9697076CB751}" srcOrd="0" destOrd="0" presId="urn:microsoft.com/office/officeart/2005/8/layout/process4"/>
    <dgm:cxn modelId="{65A42B8C-2D77-4221-BEFE-C6C0C20334FC}" type="presParOf" srcId="{83E31840-288B-4AEA-90E0-9697076CB751}" destId="{245BE7D3-21F0-4DDF-8C83-F91C41E7A449}" srcOrd="0" destOrd="0" presId="urn:microsoft.com/office/officeart/2005/8/layout/process4"/>
    <dgm:cxn modelId="{8E48306D-561A-44E9-8965-2BAC1BD53238}" type="presParOf" srcId="{DC320039-E2AD-4AF1-A68B-82206C355DA1}" destId="{516D6C09-1D99-485D-B8EA-54E5F3379ED2}" srcOrd="1" destOrd="0" presId="urn:microsoft.com/office/officeart/2005/8/layout/process4"/>
    <dgm:cxn modelId="{471899BF-91E7-4F81-B0C0-E55BF2D2C474}" type="presParOf" srcId="{DC320039-E2AD-4AF1-A68B-82206C355DA1}" destId="{E5C0C17D-5681-4973-8B8A-A9E8A154F39D}" srcOrd="2" destOrd="0" presId="urn:microsoft.com/office/officeart/2005/8/layout/process4"/>
    <dgm:cxn modelId="{8581B8C7-0179-495C-A784-179D7EE74D5D}" type="presParOf" srcId="{E5C0C17D-5681-4973-8B8A-A9E8A154F39D}" destId="{0B526088-A575-4F13-90DC-EA6FF250D8DB}" srcOrd="0" destOrd="0" presId="urn:microsoft.com/office/officeart/2005/8/layout/process4"/>
    <dgm:cxn modelId="{0F479EF9-5051-4CE3-A272-07E96696293E}" type="presParOf" srcId="{DC320039-E2AD-4AF1-A68B-82206C355DA1}" destId="{E43C5AB8-520F-4E60-851D-EC9E9FF2F0B0}" srcOrd="3" destOrd="0" presId="urn:microsoft.com/office/officeart/2005/8/layout/process4"/>
    <dgm:cxn modelId="{288E516A-5B3D-4CBF-A585-2B753F61B2DB}" type="presParOf" srcId="{DC320039-E2AD-4AF1-A68B-82206C355DA1}" destId="{525B3821-181F-4E56-870F-1A7DBF05F0E6}" srcOrd="4" destOrd="0" presId="urn:microsoft.com/office/officeart/2005/8/layout/process4"/>
    <dgm:cxn modelId="{B3573E68-290E-495E-AD55-B1CFFB79B469}" type="presParOf" srcId="{525B3821-181F-4E56-870F-1A7DBF05F0E6}" destId="{32CAF5FE-8782-474E-87FE-8CEEB8CA7EEF}" srcOrd="0" destOrd="0" presId="urn:microsoft.com/office/officeart/2005/8/layout/process4"/>
    <dgm:cxn modelId="{6A5561F2-C568-466F-87A7-8E7E69A41BC0}" type="presParOf" srcId="{DC320039-E2AD-4AF1-A68B-82206C355DA1}" destId="{E140229F-F7DE-40C4-8963-1108C598E975}" srcOrd="5" destOrd="0" presId="urn:microsoft.com/office/officeart/2005/8/layout/process4"/>
    <dgm:cxn modelId="{F22C88B9-A4EB-4A6F-A5E1-CCA4C822520D}" type="presParOf" srcId="{DC320039-E2AD-4AF1-A68B-82206C355DA1}" destId="{08F5D344-FA8D-4F0F-8489-1E7FF18C3908}" srcOrd="6" destOrd="0" presId="urn:microsoft.com/office/officeart/2005/8/layout/process4"/>
    <dgm:cxn modelId="{0AA571EB-4438-42B5-957E-2DCEEA3D96C0}" type="presParOf" srcId="{08F5D344-FA8D-4F0F-8489-1E7FF18C3908}" destId="{EC0527C1-4DC3-41D9-8D79-6D82931F263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BEE6EE0-EAC1-4B30-B0C0-4A551B0B175D}" type="doc">
      <dgm:prSet loTypeId="urn:microsoft.com/office/officeart/2005/8/layout/matrix3" loCatId="matrix" qsTypeId="urn:microsoft.com/office/officeart/2005/8/quickstyle/3d1" qsCatId="3D" csTypeId="urn:microsoft.com/office/officeart/2005/8/colors/accent4_4" csCatId="accent4" phldr="1"/>
      <dgm:spPr/>
      <dgm:t>
        <a:bodyPr/>
        <a:lstStyle/>
        <a:p>
          <a:endParaRPr lang="en-US"/>
        </a:p>
      </dgm:t>
    </dgm:pt>
    <dgm:pt modelId="{13A9B8F1-1127-4B44-9AF0-EE97144353D5}">
      <dgm:prSet/>
      <dgm:spPr>
        <a:gradFill flip="none" rotWithShape="1">
          <a:gsLst>
            <a:gs pos="0">
              <a:srgbClr val="7F84E7"/>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path path="circle">
            <a:fillToRect l="100000" t="100000"/>
          </a:path>
          <a:tileRect r="-100000" b="-100000"/>
        </a:gradFill>
      </dgm:spPr>
      <dgm:t>
        <a:bodyPr/>
        <a:lstStyle/>
        <a:p>
          <a:pPr rtl="0"/>
          <a:r>
            <a:rPr lang="en-US" dirty="0"/>
            <a:t>This system functionality is intended to aid compliance efforts by restricting the use of certain expenditure types on specific sponsored projects.</a:t>
          </a:r>
        </a:p>
      </dgm:t>
    </dgm:pt>
    <dgm:pt modelId="{AD45D961-9F4D-486C-A597-70D98AB80374}" type="parTrans" cxnId="{821157EF-E0B4-4BE7-AB3C-6A5298813BD2}">
      <dgm:prSet/>
      <dgm:spPr/>
      <dgm:t>
        <a:bodyPr/>
        <a:lstStyle/>
        <a:p>
          <a:endParaRPr lang="en-US"/>
        </a:p>
      </dgm:t>
    </dgm:pt>
    <dgm:pt modelId="{2F4F4F25-B73F-4C70-9B2F-269F7DBEFB70}" type="sibTrans" cxnId="{821157EF-E0B4-4BE7-AB3C-6A5298813BD2}">
      <dgm:prSet/>
      <dgm:spPr/>
      <dgm:t>
        <a:bodyPr/>
        <a:lstStyle/>
        <a:p>
          <a:endParaRPr lang="en-US"/>
        </a:p>
      </dgm:t>
    </dgm:pt>
    <dgm:pt modelId="{D8EF0A7B-71D2-4938-8625-7B9E6BD8790D}">
      <dgm:prSet/>
      <dgm:spPr>
        <a:gradFill flip="none" rotWithShape="1">
          <a:gsLst>
            <a:gs pos="0">
              <a:srgbClr val="4471A6"/>
            </a:gs>
            <a:gs pos="80000">
              <a:schemeClr val="accent4">
                <a:shade val="50000"/>
                <a:hueOff val="0"/>
                <a:satOff val="0"/>
                <a:lumOff val="35070"/>
                <a:alphaOff val="0"/>
                <a:shade val="93000"/>
                <a:satMod val="130000"/>
              </a:schemeClr>
            </a:gs>
            <a:gs pos="100000">
              <a:schemeClr val="accent4">
                <a:shade val="50000"/>
                <a:hueOff val="0"/>
                <a:satOff val="0"/>
                <a:lumOff val="35070"/>
                <a:alphaOff val="0"/>
                <a:shade val="94000"/>
                <a:satMod val="135000"/>
              </a:schemeClr>
            </a:gs>
          </a:gsLst>
          <a:path path="circle">
            <a:fillToRect l="100000" t="100000"/>
          </a:path>
          <a:tileRect r="-100000" b="-100000"/>
        </a:gradFill>
      </dgm:spPr>
      <dgm:t>
        <a:bodyPr/>
        <a:lstStyle/>
        <a:p>
          <a:pPr rtl="0"/>
          <a:r>
            <a:rPr lang="en-US"/>
            <a:t>Transaction controls are established at the PROJECT level.</a:t>
          </a:r>
        </a:p>
      </dgm:t>
    </dgm:pt>
    <dgm:pt modelId="{209B30FE-598F-4FE1-AB8E-7ADAC667E434}" type="parTrans" cxnId="{BC7E3138-445D-4205-9B80-25E9F6ED7189}">
      <dgm:prSet/>
      <dgm:spPr/>
      <dgm:t>
        <a:bodyPr/>
        <a:lstStyle/>
        <a:p>
          <a:endParaRPr lang="en-US"/>
        </a:p>
      </dgm:t>
    </dgm:pt>
    <dgm:pt modelId="{23C152D2-4E01-4630-82F7-B73193B70391}" type="sibTrans" cxnId="{BC7E3138-445D-4205-9B80-25E9F6ED7189}">
      <dgm:prSet/>
      <dgm:spPr/>
      <dgm:t>
        <a:bodyPr/>
        <a:lstStyle/>
        <a:p>
          <a:endParaRPr lang="en-US"/>
        </a:p>
      </dgm:t>
    </dgm:pt>
    <dgm:pt modelId="{34663F0D-2C35-4E25-B774-BD2BFCCA413B}">
      <dgm:prSet/>
      <dgm:spPr>
        <a:gradFill flip="none" rotWithShape="1">
          <a:gsLst>
            <a:gs pos="0">
              <a:srgbClr val="0066FF"/>
            </a:gs>
            <a:gs pos="80000">
              <a:schemeClr val="accent4">
                <a:shade val="50000"/>
                <a:hueOff val="0"/>
                <a:satOff val="0"/>
                <a:lumOff val="70141"/>
                <a:alphaOff val="0"/>
                <a:shade val="93000"/>
                <a:satMod val="130000"/>
              </a:schemeClr>
            </a:gs>
            <a:gs pos="100000">
              <a:schemeClr val="accent4">
                <a:shade val="50000"/>
                <a:hueOff val="0"/>
                <a:satOff val="0"/>
                <a:lumOff val="70141"/>
                <a:alphaOff val="0"/>
                <a:shade val="94000"/>
                <a:satMod val="135000"/>
              </a:schemeClr>
            </a:gs>
          </a:gsLst>
          <a:path path="circle">
            <a:fillToRect l="100000" t="100000"/>
          </a:path>
          <a:tileRect r="-100000" b="-100000"/>
        </a:gradFill>
      </dgm:spPr>
      <dgm:t>
        <a:bodyPr/>
        <a:lstStyle/>
        <a:p>
          <a:pPr rtl="0"/>
          <a:r>
            <a:rPr lang="en-US" dirty="0"/>
            <a:t>Transaction controls are routinely updated given new expenditure types and costing concerns.</a:t>
          </a:r>
        </a:p>
      </dgm:t>
    </dgm:pt>
    <dgm:pt modelId="{34E4C207-2DF4-4EDB-9FC9-357936EF2CBF}" type="parTrans" cxnId="{372A0D82-C04D-4820-A03B-8B80EDF8EFAC}">
      <dgm:prSet/>
      <dgm:spPr/>
      <dgm:t>
        <a:bodyPr/>
        <a:lstStyle/>
        <a:p>
          <a:endParaRPr lang="en-US"/>
        </a:p>
      </dgm:t>
    </dgm:pt>
    <dgm:pt modelId="{EF9F0BAC-5EED-44FA-AABC-561BCAD461BD}" type="sibTrans" cxnId="{372A0D82-C04D-4820-A03B-8B80EDF8EFAC}">
      <dgm:prSet/>
      <dgm:spPr/>
      <dgm:t>
        <a:bodyPr/>
        <a:lstStyle/>
        <a:p>
          <a:endParaRPr lang="en-US"/>
        </a:p>
      </dgm:t>
    </dgm:pt>
    <dgm:pt modelId="{91CACFF8-6F77-4A6E-AB6C-94FFB793E71C}">
      <dgm:prSet/>
      <dgm:spPr>
        <a:gradFill flip="none" rotWithShape="1">
          <a:gsLst>
            <a:gs pos="0">
              <a:schemeClr val="bg2">
                <a:lumMod val="40000"/>
                <a:lumOff val="60000"/>
              </a:schemeClr>
            </a:gs>
            <a:gs pos="80000">
              <a:schemeClr val="accent4">
                <a:shade val="50000"/>
                <a:hueOff val="0"/>
                <a:satOff val="0"/>
                <a:lumOff val="35070"/>
                <a:alphaOff val="0"/>
                <a:shade val="93000"/>
                <a:satMod val="130000"/>
              </a:schemeClr>
            </a:gs>
            <a:gs pos="100000">
              <a:schemeClr val="accent4">
                <a:shade val="50000"/>
                <a:hueOff val="0"/>
                <a:satOff val="0"/>
                <a:lumOff val="35070"/>
                <a:alphaOff val="0"/>
                <a:shade val="94000"/>
                <a:satMod val="135000"/>
              </a:schemeClr>
            </a:gs>
          </a:gsLst>
          <a:path path="circle">
            <a:fillToRect l="100000" t="100000"/>
          </a:path>
          <a:tileRect r="-100000" b="-100000"/>
        </a:gradFill>
      </dgm:spPr>
      <dgm:t>
        <a:bodyPr/>
        <a:lstStyle/>
        <a:p>
          <a:r>
            <a:rPr lang="en-US" dirty="0"/>
            <a:t>Can be “Exclusive” (what you seen in Oracle is what is EXCLUDED from charging) or “Inclusive” (what you see in Oracle is the ONLY thing you can charge)</a:t>
          </a:r>
        </a:p>
      </dgm:t>
    </dgm:pt>
    <dgm:pt modelId="{32445D3E-908A-425E-9E17-530785BD173B}" type="parTrans" cxnId="{46CEF389-F71F-4B37-9240-E95604FA66B2}">
      <dgm:prSet/>
      <dgm:spPr/>
      <dgm:t>
        <a:bodyPr/>
        <a:lstStyle/>
        <a:p>
          <a:endParaRPr lang="en-US"/>
        </a:p>
      </dgm:t>
    </dgm:pt>
    <dgm:pt modelId="{E58705CF-4871-4372-A9FD-225CA30E1C35}" type="sibTrans" cxnId="{46CEF389-F71F-4B37-9240-E95604FA66B2}">
      <dgm:prSet/>
      <dgm:spPr/>
      <dgm:t>
        <a:bodyPr/>
        <a:lstStyle/>
        <a:p>
          <a:endParaRPr lang="en-US"/>
        </a:p>
      </dgm:t>
    </dgm:pt>
    <dgm:pt modelId="{93A852BE-6993-4CD9-83B0-85B0ECD83D2A}" type="pres">
      <dgm:prSet presAssocID="{ABEE6EE0-EAC1-4B30-B0C0-4A551B0B175D}" presName="matrix" presStyleCnt="0">
        <dgm:presLayoutVars>
          <dgm:chMax val="1"/>
          <dgm:dir/>
          <dgm:resizeHandles val="exact"/>
        </dgm:presLayoutVars>
      </dgm:prSet>
      <dgm:spPr/>
    </dgm:pt>
    <dgm:pt modelId="{3F63973E-F417-4007-AAB6-BA3271B0A906}" type="pres">
      <dgm:prSet presAssocID="{ABEE6EE0-EAC1-4B30-B0C0-4A551B0B175D}" presName="diamond" presStyleLbl="bgShp" presStyleIdx="0" presStyleCnt="1"/>
      <dgm:spPr/>
    </dgm:pt>
    <dgm:pt modelId="{D73897CC-3AE8-4ABD-A7FB-77EF8EA4A56F}" type="pres">
      <dgm:prSet presAssocID="{ABEE6EE0-EAC1-4B30-B0C0-4A551B0B175D}" presName="quad1" presStyleLbl="node1" presStyleIdx="0" presStyleCnt="4">
        <dgm:presLayoutVars>
          <dgm:chMax val="0"/>
          <dgm:chPref val="0"/>
          <dgm:bulletEnabled val="1"/>
        </dgm:presLayoutVars>
      </dgm:prSet>
      <dgm:spPr/>
    </dgm:pt>
    <dgm:pt modelId="{F5BD089D-340E-44B6-B6F3-7F5B27A1F4B6}" type="pres">
      <dgm:prSet presAssocID="{ABEE6EE0-EAC1-4B30-B0C0-4A551B0B175D}" presName="quad2" presStyleLbl="node1" presStyleIdx="1" presStyleCnt="4">
        <dgm:presLayoutVars>
          <dgm:chMax val="0"/>
          <dgm:chPref val="0"/>
          <dgm:bulletEnabled val="1"/>
        </dgm:presLayoutVars>
      </dgm:prSet>
      <dgm:spPr/>
    </dgm:pt>
    <dgm:pt modelId="{522C4FEE-CAEC-4AE8-8DBB-5E82909728D2}" type="pres">
      <dgm:prSet presAssocID="{ABEE6EE0-EAC1-4B30-B0C0-4A551B0B175D}" presName="quad3" presStyleLbl="node1" presStyleIdx="2" presStyleCnt="4">
        <dgm:presLayoutVars>
          <dgm:chMax val="0"/>
          <dgm:chPref val="0"/>
          <dgm:bulletEnabled val="1"/>
        </dgm:presLayoutVars>
      </dgm:prSet>
      <dgm:spPr/>
    </dgm:pt>
    <dgm:pt modelId="{5635448A-BA9B-49CF-938E-93C1D565D15C}" type="pres">
      <dgm:prSet presAssocID="{ABEE6EE0-EAC1-4B30-B0C0-4A551B0B175D}" presName="quad4" presStyleLbl="node1" presStyleIdx="3" presStyleCnt="4">
        <dgm:presLayoutVars>
          <dgm:chMax val="0"/>
          <dgm:chPref val="0"/>
          <dgm:bulletEnabled val="1"/>
        </dgm:presLayoutVars>
      </dgm:prSet>
      <dgm:spPr/>
    </dgm:pt>
  </dgm:ptLst>
  <dgm:cxnLst>
    <dgm:cxn modelId="{BC7E3138-445D-4205-9B80-25E9F6ED7189}" srcId="{ABEE6EE0-EAC1-4B30-B0C0-4A551B0B175D}" destId="{D8EF0A7B-71D2-4938-8625-7B9E6BD8790D}" srcOrd="1" destOrd="0" parTransId="{209B30FE-598F-4FE1-AB8E-7ADAC667E434}" sibTransId="{23C152D2-4E01-4630-82F7-B73193B70391}"/>
    <dgm:cxn modelId="{81A3BC67-5EF1-4F10-90BC-EDF11FFA1DE7}" type="presOf" srcId="{34663F0D-2C35-4E25-B774-BD2BFCCA413B}" destId="{522C4FEE-CAEC-4AE8-8DBB-5E82909728D2}" srcOrd="0" destOrd="0" presId="urn:microsoft.com/office/officeart/2005/8/layout/matrix3"/>
    <dgm:cxn modelId="{DB864B78-C300-4F00-AD4B-DD1B8F8844F5}" type="presOf" srcId="{91CACFF8-6F77-4A6E-AB6C-94FFB793E71C}" destId="{5635448A-BA9B-49CF-938E-93C1D565D15C}" srcOrd="0" destOrd="0" presId="urn:microsoft.com/office/officeart/2005/8/layout/matrix3"/>
    <dgm:cxn modelId="{372A0D82-C04D-4820-A03B-8B80EDF8EFAC}" srcId="{ABEE6EE0-EAC1-4B30-B0C0-4A551B0B175D}" destId="{34663F0D-2C35-4E25-B774-BD2BFCCA413B}" srcOrd="2" destOrd="0" parTransId="{34E4C207-2DF4-4EDB-9FC9-357936EF2CBF}" sibTransId="{EF9F0BAC-5EED-44FA-AABC-561BCAD461BD}"/>
    <dgm:cxn modelId="{46CEF389-F71F-4B37-9240-E95604FA66B2}" srcId="{ABEE6EE0-EAC1-4B30-B0C0-4A551B0B175D}" destId="{91CACFF8-6F77-4A6E-AB6C-94FFB793E71C}" srcOrd="3" destOrd="0" parTransId="{32445D3E-908A-425E-9E17-530785BD173B}" sibTransId="{E58705CF-4871-4372-A9FD-225CA30E1C35}"/>
    <dgm:cxn modelId="{DE5A9ACB-0096-4DA2-BB01-9042E4082102}" type="presOf" srcId="{ABEE6EE0-EAC1-4B30-B0C0-4A551B0B175D}" destId="{93A852BE-6993-4CD9-83B0-85B0ECD83D2A}" srcOrd="0" destOrd="0" presId="urn:microsoft.com/office/officeart/2005/8/layout/matrix3"/>
    <dgm:cxn modelId="{4D11E8D7-CBBF-4827-8715-370AA0588487}" type="presOf" srcId="{13A9B8F1-1127-4B44-9AF0-EE97144353D5}" destId="{D73897CC-3AE8-4ABD-A7FB-77EF8EA4A56F}" srcOrd="0" destOrd="0" presId="urn:microsoft.com/office/officeart/2005/8/layout/matrix3"/>
    <dgm:cxn modelId="{821157EF-E0B4-4BE7-AB3C-6A5298813BD2}" srcId="{ABEE6EE0-EAC1-4B30-B0C0-4A551B0B175D}" destId="{13A9B8F1-1127-4B44-9AF0-EE97144353D5}" srcOrd="0" destOrd="0" parTransId="{AD45D961-9F4D-486C-A597-70D98AB80374}" sibTransId="{2F4F4F25-B73F-4C70-9B2F-269F7DBEFB70}"/>
    <dgm:cxn modelId="{6F0658FA-A59A-47B1-AF51-19114396DA35}" type="presOf" srcId="{D8EF0A7B-71D2-4938-8625-7B9E6BD8790D}" destId="{F5BD089D-340E-44B6-B6F3-7F5B27A1F4B6}" srcOrd="0" destOrd="0" presId="urn:microsoft.com/office/officeart/2005/8/layout/matrix3"/>
    <dgm:cxn modelId="{ABFEF462-CCA1-4936-A2F4-4F6A8DCFD7C6}" type="presParOf" srcId="{93A852BE-6993-4CD9-83B0-85B0ECD83D2A}" destId="{3F63973E-F417-4007-AAB6-BA3271B0A906}" srcOrd="0" destOrd="0" presId="urn:microsoft.com/office/officeart/2005/8/layout/matrix3"/>
    <dgm:cxn modelId="{C935C05C-1CBB-499E-83B2-22FBD25BF517}" type="presParOf" srcId="{93A852BE-6993-4CD9-83B0-85B0ECD83D2A}" destId="{D73897CC-3AE8-4ABD-A7FB-77EF8EA4A56F}" srcOrd="1" destOrd="0" presId="urn:microsoft.com/office/officeart/2005/8/layout/matrix3"/>
    <dgm:cxn modelId="{C0A10550-4F67-479C-A799-CA39D53D256F}" type="presParOf" srcId="{93A852BE-6993-4CD9-83B0-85B0ECD83D2A}" destId="{F5BD089D-340E-44B6-B6F3-7F5B27A1F4B6}" srcOrd="2" destOrd="0" presId="urn:microsoft.com/office/officeart/2005/8/layout/matrix3"/>
    <dgm:cxn modelId="{55E4CEE8-79A8-4A69-B860-DD156FD10DF9}" type="presParOf" srcId="{93A852BE-6993-4CD9-83B0-85B0ECD83D2A}" destId="{522C4FEE-CAEC-4AE8-8DBB-5E82909728D2}" srcOrd="3" destOrd="0" presId="urn:microsoft.com/office/officeart/2005/8/layout/matrix3"/>
    <dgm:cxn modelId="{56EFFF26-3C08-4C1C-9FB6-42E9CD2A68A0}" type="presParOf" srcId="{93A852BE-6993-4CD9-83B0-85B0ECD83D2A}" destId="{5635448A-BA9B-49CF-938E-93C1D565D15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5D0C78-6783-46ED-82F7-C005CE224D0E}"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D91B362C-10FC-4C2C-AC11-83359F97F5B1}">
      <dgm:prSet custT="1"/>
      <dgm:spPr/>
      <dgm:t>
        <a:bodyPr/>
        <a:lstStyle/>
        <a:p>
          <a:pPr rtl="0"/>
          <a:r>
            <a:rPr lang="en-US" sz="1200" dirty="0"/>
            <a:t>Review the OSP NOA and project budget for Costing Exception items – INCLUDING THOSE THAT ARE NOT TRANSACTION CONTROLLED</a:t>
          </a:r>
        </a:p>
      </dgm:t>
    </dgm:pt>
    <dgm:pt modelId="{E1DB18B4-D902-4F2B-ADF2-7C50F508226E}" type="parTrans" cxnId="{4A88F21A-655D-4BA1-A307-2E1DC22D3553}">
      <dgm:prSet/>
      <dgm:spPr/>
      <dgm:t>
        <a:bodyPr/>
        <a:lstStyle/>
        <a:p>
          <a:endParaRPr lang="en-US"/>
        </a:p>
      </dgm:t>
    </dgm:pt>
    <dgm:pt modelId="{6B9491DD-E9EB-4D41-B987-A947C05593E7}" type="sibTrans" cxnId="{4A88F21A-655D-4BA1-A307-2E1DC22D3553}">
      <dgm:prSet/>
      <dgm:spPr/>
      <dgm:t>
        <a:bodyPr/>
        <a:lstStyle/>
        <a:p>
          <a:endParaRPr lang="en-US"/>
        </a:p>
      </dgm:t>
    </dgm:pt>
    <dgm:pt modelId="{070A7CEC-71C9-4320-9B01-5F4167606F3A}">
      <dgm:prSet custT="1"/>
      <dgm:spPr/>
      <dgm:t>
        <a:bodyPr/>
        <a:lstStyle/>
        <a:p>
          <a:pPr rtl="0"/>
          <a:r>
            <a:rPr lang="en-US" sz="1050" dirty="0"/>
            <a:t>Complete the Federal Costing Exception Form </a:t>
          </a:r>
          <a:r>
            <a:rPr lang="en-US" sz="1050" dirty="0">
              <a:hlinkClick xmlns:r="http://schemas.openxmlformats.org/officeDocument/2006/relationships" r:id="rId1"/>
            </a:rPr>
            <a:t>l</a:t>
          </a:r>
          <a:endParaRPr lang="en-US" sz="1050" dirty="0"/>
        </a:p>
      </dgm:t>
    </dgm:pt>
    <dgm:pt modelId="{C33F8F11-FFDA-4050-B222-B9404492D7BC}" type="parTrans" cxnId="{CBB6C24D-E212-4623-8276-26AEC4039749}">
      <dgm:prSet/>
      <dgm:spPr/>
      <dgm:t>
        <a:bodyPr/>
        <a:lstStyle/>
        <a:p>
          <a:endParaRPr lang="en-US"/>
        </a:p>
      </dgm:t>
    </dgm:pt>
    <dgm:pt modelId="{9AFC4889-1D5B-498D-A842-18983EA0A17C}" type="sibTrans" cxnId="{CBB6C24D-E212-4623-8276-26AEC4039749}">
      <dgm:prSet/>
      <dgm:spPr/>
      <dgm:t>
        <a:bodyPr/>
        <a:lstStyle/>
        <a:p>
          <a:endParaRPr lang="en-US"/>
        </a:p>
      </dgm:t>
    </dgm:pt>
    <dgm:pt modelId="{B667C429-6E8D-45B0-89B5-3F97F8F01D27}">
      <dgm:prSet/>
      <dgm:spPr/>
      <dgm:t>
        <a:bodyPr/>
        <a:lstStyle/>
        <a:p>
          <a:pPr rtl="0"/>
          <a:r>
            <a:rPr lang="en-US" dirty="0"/>
            <a:t>Obtain all signatures</a:t>
          </a:r>
        </a:p>
      </dgm:t>
    </dgm:pt>
    <dgm:pt modelId="{B5D4BFD4-DAFB-4D77-8831-57AAD38A838F}" type="parTrans" cxnId="{904AB7C3-B48F-4342-96EC-B22656090F84}">
      <dgm:prSet/>
      <dgm:spPr/>
      <dgm:t>
        <a:bodyPr/>
        <a:lstStyle/>
        <a:p>
          <a:endParaRPr lang="en-US"/>
        </a:p>
      </dgm:t>
    </dgm:pt>
    <dgm:pt modelId="{A9EF4A23-71F9-4B81-BB85-3FE9D9CA1AA1}" type="sibTrans" cxnId="{904AB7C3-B48F-4342-96EC-B22656090F84}">
      <dgm:prSet/>
      <dgm:spPr/>
      <dgm:t>
        <a:bodyPr/>
        <a:lstStyle/>
        <a:p>
          <a:endParaRPr lang="en-US"/>
        </a:p>
      </dgm:t>
    </dgm:pt>
    <dgm:pt modelId="{B553F449-C281-42BA-95EF-98D0747A7286}">
      <dgm:prSet/>
      <dgm:spPr/>
      <dgm:t>
        <a:bodyPr/>
        <a:lstStyle/>
        <a:p>
          <a:pPr rtl="0"/>
          <a:r>
            <a:rPr lang="en-US" dirty="0"/>
            <a:t>Submit to </a:t>
          </a:r>
          <a:r>
            <a:rPr lang="en-US" dirty="0">
              <a:hlinkClick xmlns:r="http://schemas.openxmlformats.org/officeDocument/2006/relationships" r:id="rId2"/>
            </a:rPr>
            <a:t>ospnoa@virginia.edu</a:t>
          </a:r>
          <a:r>
            <a:rPr lang="en-US" dirty="0"/>
            <a:t> </a:t>
          </a:r>
        </a:p>
      </dgm:t>
    </dgm:pt>
    <dgm:pt modelId="{D97BA5B4-C4EB-4A2D-A0D5-1828C9C877B1}" type="parTrans" cxnId="{71DF6B1A-3A29-4D68-903E-D64D96960117}">
      <dgm:prSet/>
      <dgm:spPr/>
      <dgm:t>
        <a:bodyPr/>
        <a:lstStyle/>
        <a:p>
          <a:endParaRPr lang="en-US"/>
        </a:p>
      </dgm:t>
    </dgm:pt>
    <dgm:pt modelId="{E59A0ED4-BD14-4EE3-A803-1C32715711F3}" type="sibTrans" cxnId="{71DF6B1A-3A29-4D68-903E-D64D96960117}">
      <dgm:prSet/>
      <dgm:spPr/>
      <dgm:t>
        <a:bodyPr/>
        <a:lstStyle/>
        <a:p>
          <a:endParaRPr lang="en-US"/>
        </a:p>
      </dgm:t>
    </dgm:pt>
    <dgm:pt modelId="{3A239054-31E1-4986-99E2-0847BB430DA5}" type="pres">
      <dgm:prSet presAssocID="{ED5D0C78-6783-46ED-82F7-C005CE224D0E}" presName="CompostProcess" presStyleCnt="0">
        <dgm:presLayoutVars>
          <dgm:dir/>
          <dgm:resizeHandles val="exact"/>
        </dgm:presLayoutVars>
      </dgm:prSet>
      <dgm:spPr/>
    </dgm:pt>
    <dgm:pt modelId="{AD0D9844-8CB0-4C62-A7F2-B23E7D104C81}" type="pres">
      <dgm:prSet presAssocID="{ED5D0C78-6783-46ED-82F7-C005CE224D0E}" presName="arrow" presStyleLbl="bgShp" presStyleIdx="0" presStyleCnt="1"/>
      <dgm:spPr/>
    </dgm:pt>
    <dgm:pt modelId="{CF0A4E58-6167-49D8-A76D-28BCB386C5CB}" type="pres">
      <dgm:prSet presAssocID="{ED5D0C78-6783-46ED-82F7-C005CE224D0E}" presName="linearProcess" presStyleCnt="0"/>
      <dgm:spPr/>
    </dgm:pt>
    <dgm:pt modelId="{5F2A8189-26D2-40BE-AF5C-2DEBB859ACFE}" type="pres">
      <dgm:prSet presAssocID="{D91B362C-10FC-4C2C-AC11-83359F97F5B1}" presName="textNode" presStyleLbl="node1" presStyleIdx="0" presStyleCnt="4">
        <dgm:presLayoutVars>
          <dgm:bulletEnabled val="1"/>
        </dgm:presLayoutVars>
      </dgm:prSet>
      <dgm:spPr/>
    </dgm:pt>
    <dgm:pt modelId="{20AB68BD-5237-4B3E-9E98-14DF4A093946}" type="pres">
      <dgm:prSet presAssocID="{6B9491DD-E9EB-4D41-B987-A947C05593E7}" presName="sibTrans" presStyleCnt="0"/>
      <dgm:spPr/>
    </dgm:pt>
    <dgm:pt modelId="{9D900491-F57A-47C6-9D80-E0BBE12E823A}" type="pres">
      <dgm:prSet presAssocID="{070A7CEC-71C9-4320-9B01-5F4167606F3A}" presName="textNode" presStyleLbl="node1" presStyleIdx="1" presStyleCnt="4">
        <dgm:presLayoutVars>
          <dgm:bulletEnabled val="1"/>
        </dgm:presLayoutVars>
      </dgm:prSet>
      <dgm:spPr/>
    </dgm:pt>
    <dgm:pt modelId="{19149953-47CD-4AD6-B4E4-B04BEF12DCAF}" type="pres">
      <dgm:prSet presAssocID="{9AFC4889-1D5B-498D-A842-18983EA0A17C}" presName="sibTrans" presStyleCnt="0"/>
      <dgm:spPr/>
    </dgm:pt>
    <dgm:pt modelId="{6F29CB56-044E-405E-91A0-3199D3D81515}" type="pres">
      <dgm:prSet presAssocID="{B667C429-6E8D-45B0-89B5-3F97F8F01D27}" presName="textNode" presStyleLbl="node1" presStyleIdx="2" presStyleCnt="4">
        <dgm:presLayoutVars>
          <dgm:bulletEnabled val="1"/>
        </dgm:presLayoutVars>
      </dgm:prSet>
      <dgm:spPr/>
    </dgm:pt>
    <dgm:pt modelId="{993FF267-B01D-4155-BED3-2E2C1B3C9F7D}" type="pres">
      <dgm:prSet presAssocID="{A9EF4A23-71F9-4B81-BB85-3FE9D9CA1AA1}" presName="sibTrans" presStyleCnt="0"/>
      <dgm:spPr/>
    </dgm:pt>
    <dgm:pt modelId="{383F807B-A6EA-47E8-9755-4F92EF82B6FB}" type="pres">
      <dgm:prSet presAssocID="{B553F449-C281-42BA-95EF-98D0747A7286}" presName="textNode" presStyleLbl="node1" presStyleIdx="3" presStyleCnt="4">
        <dgm:presLayoutVars>
          <dgm:bulletEnabled val="1"/>
        </dgm:presLayoutVars>
      </dgm:prSet>
      <dgm:spPr/>
    </dgm:pt>
  </dgm:ptLst>
  <dgm:cxnLst>
    <dgm:cxn modelId="{F6B4510D-3F59-4129-9FD3-532F1DFFCE53}" type="presOf" srcId="{D91B362C-10FC-4C2C-AC11-83359F97F5B1}" destId="{5F2A8189-26D2-40BE-AF5C-2DEBB859ACFE}" srcOrd="0" destOrd="0" presId="urn:microsoft.com/office/officeart/2005/8/layout/hProcess9"/>
    <dgm:cxn modelId="{71DF6B1A-3A29-4D68-903E-D64D96960117}" srcId="{ED5D0C78-6783-46ED-82F7-C005CE224D0E}" destId="{B553F449-C281-42BA-95EF-98D0747A7286}" srcOrd="3" destOrd="0" parTransId="{D97BA5B4-C4EB-4A2D-A0D5-1828C9C877B1}" sibTransId="{E59A0ED4-BD14-4EE3-A803-1C32715711F3}"/>
    <dgm:cxn modelId="{4A88F21A-655D-4BA1-A307-2E1DC22D3553}" srcId="{ED5D0C78-6783-46ED-82F7-C005CE224D0E}" destId="{D91B362C-10FC-4C2C-AC11-83359F97F5B1}" srcOrd="0" destOrd="0" parTransId="{E1DB18B4-D902-4F2B-ADF2-7C50F508226E}" sibTransId="{6B9491DD-E9EB-4D41-B987-A947C05593E7}"/>
    <dgm:cxn modelId="{CBB6C24D-E212-4623-8276-26AEC4039749}" srcId="{ED5D0C78-6783-46ED-82F7-C005CE224D0E}" destId="{070A7CEC-71C9-4320-9B01-5F4167606F3A}" srcOrd="1" destOrd="0" parTransId="{C33F8F11-FFDA-4050-B222-B9404492D7BC}" sibTransId="{9AFC4889-1D5B-498D-A842-18983EA0A17C}"/>
    <dgm:cxn modelId="{2BE6CE52-05F0-4CBA-B11A-A19B4F3B32AB}" type="presOf" srcId="{070A7CEC-71C9-4320-9B01-5F4167606F3A}" destId="{9D900491-F57A-47C6-9D80-E0BBE12E823A}" srcOrd="0" destOrd="0" presId="urn:microsoft.com/office/officeart/2005/8/layout/hProcess9"/>
    <dgm:cxn modelId="{3961A89D-5CCF-43C6-B2B6-267398A2AE03}" type="presOf" srcId="{B553F449-C281-42BA-95EF-98D0747A7286}" destId="{383F807B-A6EA-47E8-9755-4F92EF82B6FB}" srcOrd="0" destOrd="0" presId="urn:microsoft.com/office/officeart/2005/8/layout/hProcess9"/>
    <dgm:cxn modelId="{6951779E-4542-450C-B827-C6D5554C7D01}" type="presOf" srcId="{B667C429-6E8D-45B0-89B5-3F97F8F01D27}" destId="{6F29CB56-044E-405E-91A0-3199D3D81515}" srcOrd="0" destOrd="0" presId="urn:microsoft.com/office/officeart/2005/8/layout/hProcess9"/>
    <dgm:cxn modelId="{904AB7C3-B48F-4342-96EC-B22656090F84}" srcId="{ED5D0C78-6783-46ED-82F7-C005CE224D0E}" destId="{B667C429-6E8D-45B0-89B5-3F97F8F01D27}" srcOrd="2" destOrd="0" parTransId="{B5D4BFD4-DAFB-4D77-8831-57AAD38A838F}" sibTransId="{A9EF4A23-71F9-4B81-BB85-3FE9D9CA1AA1}"/>
    <dgm:cxn modelId="{340806E2-E8AD-4A3D-ACEE-99BD33D1F2D8}" type="presOf" srcId="{ED5D0C78-6783-46ED-82F7-C005CE224D0E}" destId="{3A239054-31E1-4986-99E2-0847BB430DA5}" srcOrd="0" destOrd="0" presId="urn:microsoft.com/office/officeart/2005/8/layout/hProcess9"/>
    <dgm:cxn modelId="{FC4EACBE-3696-43D9-A8AE-3BEDF34AA685}" type="presParOf" srcId="{3A239054-31E1-4986-99E2-0847BB430DA5}" destId="{AD0D9844-8CB0-4C62-A7F2-B23E7D104C81}" srcOrd="0" destOrd="0" presId="urn:microsoft.com/office/officeart/2005/8/layout/hProcess9"/>
    <dgm:cxn modelId="{E1BC74DD-5DC6-4017-937B-7A9C65710933}" type="presParOf" srcId="{3A239054-31E1-4986-99E2-0847BB430DA5}" destId="{CF0A4E58-6167-49D8-A76D-28BCB386C5CB}" srcOrd="1" destOrd="0" presId="urn:microsoft.com/office/officeart/2005/8/layout/hProcess9"/>
    <dgm:cxn modelId="{D9F02925-4651-4A7B-B45E-867E1C581E2C}" type="presParOf" srcId="{CF0A4E58-6167-49D8-A76D-28BCB386C5CB}" destId="{5F2A8189-26D2-40BE-AF5C-2DEBB859ACFE}" srcOrd="0" destOrd="0" presId="urn:microsoft.com/office/officeart/2005/8/layout/hProcess9"/>
    <dgm:cxn modelId="{9CDE75A2-2113-4083-B991-E81112C9A5BF}" type="presParOf" srcId="{CF0A4E58-6167-49D8-A76D-28BCB386C5CB}" destId="{20AB68BD-5237-4B3E-9E98-14DF4A093946}" srcOrd="1" destOrd="0" presId="urn:microsoft.com/office/officeart/2005/8/layout/hProcess9"/>
    <dgm:cxn modelId="{4D3FF4E6-C01C-43BE-9FEF-943FF5179314}" type="presParOf" srcId="{CF0A4E58-6167-49D8-A76D-28BCB386C5CB}" destId="{9D900491-F57A-47C6-9D80-E0BBE12E823A}" srcOrd="2" destOrd="0" presId="urn:microsoft.com/office/officeart/2005/8/layout/hProcess9"/>
    <dgm:cxn modelId="{60843418-9E4A-4686-BE8B-A774ED17CE31}" type="presParOf" srcId="{CF0A4E58-6167-49D8-A76D-28BCB386C5CB}" destId="{19149953-47CD-4AD6-B4E4-B04BEF12DCAF}" srcOrd="3" destOrd="0" presId="urn:microsoft.com/office/officeart/2005/8/layout/hProcess9"/>
    <dgm:cxn modelId="{F67A1F81-2A6C-47BC-901F-077890F2DD68}" type="presParOf" srcId="{CF0A4E58-6167-49D8-A76D-28BCB386C5CB}" destId="{6F29CB56-044E-405E-91A0-3199D3D81515}" srcOrd="4" destOrd="0" presId="urn:microsoft.com/office/officeart/2005/8/layout/hProcess9"/>
    <dgm:cxn modelId="{13F7D9EE-DC34-4A6C-8061-05E00DFB1404}" type="presParOf" srcId="{CF0A4E58-6167-49D8-A76D-28BCB386C5CB}" destId="{993FF267-B01D-4155-BED3-2E2C1B3C9F7D}" srcOrd="5" destOrd="0" presId="urn:microsoft.com/office/officeart/2005/8/layout/hProcess9"/>
    <dgm:cxn modelId="{162ED402-B9BD-4897-98FF-C9E115DFF11F}" type="presParOf" srcId="{CF0A4E58-6167-49D8-A76D-28BCB386C5CB}" destId="{383F807B-A6EA-47E8-9755-4F92EF82B6FB}"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AC2E2C-1477-4A0A-A876-8A58D2705FB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BDB05B9-FF35-4D9B-AD79-3196EF81C2F4}">
      <dgm:prSet custT="1"/>
      <dgm:spPr/>
      <dgm:t>
        <a:bodyPr/>
        <a:lstStyle/>
        <a:p>
          <a:pPr rtl="0"/>
          <a:r>
            <a:rPr lang="en-US" sz="1800" dirty="0"/>
            <a:t>Just because an expenditure type is unlocked, doesn’t mean FCE forms are not required for subsequent purchases!</a:t>
          </a:r>
        </a:p>
      </dgm:t>
    </dgm:pt>
    <dgm:pt modelId="{A29C3934-B27A-4ABF-8ECC-1C160BF00BF2}" type="parTrans" cxnId="{BC9C13C4-2C4D-4365-BB64-B2B7C7A368AD}">
      <dgm:prSet/>
      <dgm:spPr/>
      <dgm:t>
        <a:bodyPr/>
        <a:lstStyle/>
        <a:p>
          <a:endParaRPr lang="en-US"/>
        </a:p>
      </dgm:t>
    </dgm:pt>
    <dgm:pt modelId="{5C1AF573-5408-4D7D-B7FA-459254165574}" type="sibTrans" cxnId="{BC9C13C4-2C4D-4365-BB64-B2B7C7A368AD}">
      <dgm:prSet/>
      <dgm:spPr/>
      <dgm:t>
        <a:bodyPr/>
        <a:lstStyle/>
        <a:p>
          <a:endParaRPr lang="en-US"/>
        </a:p>
      </dgm:t>
    </dgm:pt>
    <dgm:pt modelId="{310F7433-0A98-4116-9F24-1A004187E8D8}">
      <dgm:prSet custT="1"/>
      <dgm:spPr/>
      <dgm:t>
        <a:bodyPr/>
        <a:lstStyle/>
        <a:p>
          <a:pPr rtl="0"/>
          <a:r>
            <a:rPr lang="en-US" sz="1400" dirty="0"/>
            <a:t>We do not “re-lock” every expenditure type after FCE-approved purchases made</a:t>
          </a:r>
        </a:p>
      </dgm:t>
    </dgm:pt>
    <dgm:pt modelId="{C8133F8B-08F8-461E-A86E-B91FEB042F05}" type="parTrans" cxnId="{12C868A2-9781-497A-8985-048D19844356}">
      <dgm:prSet/>
      <dgm:spPr/>
      <dgm:t>
        <a:bodyPr/>
        <a:lstStyle/>
        <a:p>
          <a:endParaRPr lang="en-US"/>
        </a:p>
      </dgm:t>
    </dgm:pt>
    <dgm:pt modelId="{B35170BB-87E5-445E-A8B9-B8DC0D9A89B8}" type="sibTrans" cxnId="{12C868A2-9781-497A-8985-048D19844356}">
      <dgm:prSet/>
      <dgm:spPr/>
      <dgm:t>
        <a:bodyPr/>
        <a:lstStyle/>
        <a:p>
          <a:endParaRPr lang="en-US"/>
        </a:p>
      </dgm:t>
    </dgm:pt>
    <dgm:pt modelId="{325CEE15-9CCE-4179-801A-0784AFE44E49}">
      <dgm:prSet/>
      <dgm:spPr/>
      <dgm:t>
        <a:bodyPr/>
        <a:lstStyle/>
        <a:p>
          <a:pPr rtl="0"/>
          <a:r>
            <a:rPr lang="en-US" sz="900" dirty="0"/>
            <a:t>Example – A department submits a FCER form for 8 desktop computers that is approved.  Later on, they realize they need 2 ADDITIONAL computers.  A FCER form is required for these additional purchases, EVEN THOUGH the expenditure type is already open.</a:t>
          </a:r>
        </a:p>
      </dgm:t>
    </dgm:pt>
    <dgm:pt modelId="{302DAC0C-2CF9-441F-AAB3-227EE09A1948}" type="parTrans" cxnId="{14501923-1E96-4EB0-B380-24E58B165FDE}">
      <dgm:prSet/>
      <dgm:spPr/>
      <dgm:t>
        <a:bodyPr/>
        <a:lstStyle/>
        <a:p>
          <a:endParaRPr lang="en-US"/>
        </a:p>
      </dgm:t>
    </dgm:pt>
    <dgm:pt modelId="{C8DC663E-F3A9-439F-980A-FA585F7A3F17}" type="sibTrans" cxnId="{14501923-1E96-4EB0-B380-24E58B165FDE}">
      <dgm:prSet/>
      <dgm:spPr/>
      <dgm:t>
        <a:bodyPr/>
        <a:lstStyle/>
        <a:p>
          <a:endParaRPr lang="en-US"/>
        </a:p>
      </dgm:t>
    </dgm:pt>
    <dgm:pt modelId="{F53385D4-E459-4074-82D9-0E5EED1CBBAA}">
      <dgm:prSet custT="1"/>
      <dgm:spPr/>
      <dgm:t>
        <a:bodyPr/>
        <a:lstStyle/>
        <a:p>
          <a:pPr rtl="0"/>
          <a:r>
            <a:rPr lang="en-US" sz="1100" b="1" dirty="0"/>
            <a:t>For items that do not have individually identifiable unit costs, such as Office Supplies, look at the overall comprehensiveness of the charges. </a:t>
          </a:r>
        </a:p>
      </dgm:t>
    </dgm:pt>
    <dgm:pt modelId="{892AB1E6-13E7-4FBA-9FCE-D3B1BBB5968F}" type="parTrans" cxnId="{99AF340A-155E-44E3-9CF8-4C670E246067}">
      <dgm:prSet/>
      <dgm:spPr/>
      <dgm:t>
        <a:bodyPr/>
        <a:lstStyle/>
        <a:p>
          <a:endParaRPr lang="en-US"/>
        </a:p>
      </dgm:t>
    </dgm:pt>
    <dgm:pt modelId="{A23F5457-F9DB-4329-BCD1-4204560C3E2A}" type="sibTrans" cxnId="{99AF340A-155E-44E3-9CF8-4C670E246067}">
      <dgm:prSet/>
      <dgm:spPr/>
      <dgm:t>
        <a:bodyPr/>
        <a:lstStyle/>
        <a:p>
          <a:endParaRPr lang="en-US"/>
        </a:p>
      </dgm:t>
    </dgm:pt>
    <dgm:pt modelId="{92E483C8-D0B8-4848-8BDC-B62AD7214657}">
      <dgm:prSet/>
      <dgm:spPr/>
      <dgm:t>
        <a:bodyPr/>
        <a:lstStyle/>
        <a:p>
          <a:pPr rtl="0"/>
          <a:r>
            <a:rPr lang="en-US" sz="900" dirty="0"/>
            <a:t>Example – A department gets a FCE form approved for $5,000 in office supplies required to compile training binders for educators out in the public schools. After the project begins, a determination is made that additional content needs to be added to the binders and there will be an additional $3,000 in office supplies required. A FCE form would be needed.</a:t>
          </a:r>
        </a:p>
      </dgm:t>
    </dgm:pt>
    <dgm:pt modelId="{35A0A897-2013-46C5-9C50-3E785527BB73}" type="parTrans" cxnId="{6D97E0C9-DBB1-4797-8845-770E6786DC26}">
      <dgm:prSet/>
      <dgm:spPr/>
      <dgm:t>
        <a:bodyPr/>
        <a:lstStyle/>
        <a:p>
          <a:endParaRPr lang="en-US"/>
        </a:p>
      </dgm:t>
    </dgm:pt>
    <dgm:pt modelId="{82939B30-1E0A-4812-AB67-384C2FB02762}" type="sibTrans" cxnId="{6D97E0C9-DBB1-4797-8845-770E6786DC26}">
      <dgm:prSet/>
      <dgm:spPr/>
      <dgm:t>
        <a:bodyPr/>
        <a:lstStyle/>
        <a:p>
          <a:endParaRPr lang="en-US"/>
        </a:p>
      </dgm:t>
    </dgm:pt>
    <dgm:pt modelId="{BDF3E0CF-070C-4141-8AF5-9EB6486A7C80}" type="pres">
      <dgm:prSet presAssocID="{83AC2E2C-1477-4A0A-A876-8A58D2705FB7}" presName="linearFlow" presStyleCnt="0">
        <dgm:presLayoutVars>
          <dgm:dir/>
          <dgm:resizeHandles val="exact"/>
        </dgm:presLayoutVars>
      </dgm:prSet>
      <dgm:spPr/>
    </dgm:pt>
    <dgm:pt modelId="{2B95CE55-3AA4-4F5A-A3A9-75AD52FA2E5F}" type="pres">
      <dgm:prSet presAssocID="{BBDB05B9-FF35-4D9B-AD79-3196EF81C2F4}" presName="composite" presStyleCnt="0"/>
      <dgm:spPr/>
    </dgm:pt>
    <dgm:pt modelId="{196B2B07-CE38-4D20-B038-1928183A58E0}" type="pres">
      <dgm:prSet presAssocID="{BBDB05B9-FF35-4D9B-AD79-3196EF81C2F4}"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pt>
    <dgm:pt modelId="{FC7F1F4C-6B55-4084-A937-AB02112AF603}" type="pres">
      <dgm:prSet presAssocID="{BBDB05B9-FF35-4D9B-AD79-3196EF81C2F4}" presName="txShp" presStyleLbl="node1" presStyleIdx="0" presStyleCnt="3">
        <dgm:presLayoutVars>
          <dgm:bulletEnabled val="1"/>
        </dgm:presLayoutVars>
      </dgm:prSet>
      <dgm:spPr/>
    </dgm:pt>
    <dgm:pt modelId="{51BA76C8-77C7-4953-A735-6FF8574ADB07}" type="pres">
      <dgm:prSet presAssocID="{5C1AF573-5408-4D7D-B7FA-459254165574}" presName="spacing" presStyleCnt="0"/>
      <dgm:spPr/>
    </dgm:pt>
    <dgm:pt modelId="{4240D389-0D33-40CE-836F-BBB559EDCEFB}" type="pres">
      <dgm:prSet presAssocID="{310F7433-0A98-4116-9F24-1A004187E8D8}" presName="composite" presStyleCnt="0"/>
      <dgm:spPr/>
    </dgm:pt>
    <dgm:pt modelId="{42008307-3051-4988-AEE7-25D94C886A01}" type="pres">
      <dgm:prSet presAssocID="{310F7433-0A98-4116-9F24-1A004187E8D8}"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pt>
    <dgm:pt modelId="{A1BC9FAF-EBE3-4F66-A2CE-B475C4F0E425}" type="pres">
      <dgm:prSet presAssocID="{310F7433-0A98-4116-9F24-1A004187E8D8}" presName="txShp" presStyleLbl="node1" presStyleIdx="1" presStyleCnt="3">
        <dgm:presLayoutVars>
          <dgm:bulletEnabled val="1"/>
        </dgm:presLayoutVars>
      </dgm:prSet>
      <dgm:spPr/>
    </dgm:pt>
    <dgm:pt modelId="{80C7DEC8-E295-4306-B407-43A0E1B38A9E}" type="pres">
      <dgm:prSet presAssocID="{B35170BB-87E5-445E-A8B9-B8DC0D9A89B8}" presName="spacing" presStyleCnt="0"/>
      <dgm:spPr/>
    </dgm:pt>
    <dgm:pt modelId="{3C335F55-E36A-4879-A31A-A4D2AB6A5D8C}" type="pres">
      <dgm:prSet presAssocID="{F53385D4-E459-4074-82D9-0E5EED1CBBAA}" presName="composite" presStyleCnt="0"/>
      <dgm:spPr/>
    </dgm:pt>
    <dgm:pt modelId="{4E6DAC4C-7889-43AC-BE78-FACB02D8BD62}" type="pres">
      <dgm:prSet presAssocID="{F53385D4-E459-4074-82D9-0E5EED1CBBAA}"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pt>
    <dgm:pt modelId="{EFEBC3AB-65AF-4468-97D3-6C5A7F40A84A}" type="pres">
      <dgm:prSet presAssocID="{F53385D4-E459-4074-82D9-0E5EED1CBBAA}" presName="txShp" presStyleLbl="node1" presStyleIdx="2" presStyleCnt="3">
        <dgm:presLayoutVars>
          <dgm:bulletEnabled val="1"/>
        </dgm:presLayoutVars>
      </dgm:prSet>
      <dgm:spPr/>
    </dgm:pt>
  </dgm:ptLst>
  <dgm:cxnLst>
    <dgm:cxn modelId="{99AF340A-155E-44E3-9CF8-4C670E246067}" srcId="{83AC2E2C-1477-4A0A-A876-8A58D2705FB7}" destId="{F53385D4-E459-4074-82D9-0E5EED1CBBAA}" srcOrd="2" destOrd="0" parTransId="{892AB1E6-13E7-4FBA-9FCE-D3B1BBB5968F}" sibTransId="{A23F5457-F9DB-4329-BCD1-4204560C3E2A}"/>
    <dgm:cxn modelId="{14501923-1E96-4EB0-B380-24E58B165FDE}" srcId="{310F7433-0A98-4116-9F24-1A004187E8D8}" destId="{325CEE15-9CCE-4179-801A-0784AFE44E49}" srcOrd="0" destOrd="0" parTransId="{302DAC0C-2CF9-441F-AAB3-227EE09A1948}" sibTransId="{C8DC663E-F3A9-439F-980A-FA585F7A3F17}"/>
    <dgm:cxn modelId="{12577151-E5DA-443F-A306-71E0AE21E356}" type="presOf" srcId="{83AC2E2C-1477-4A0A-A876-8A58D2705FB7}" destId="{BDF3E0CF-070C-4141-8AF5-9EB6486A7C80}" srcOrd="0" destOrd="0" presId="urn:microsoft.com/office/officeart/2005/8/layout/vList3"/>
    <dgm:cxn modelId="{3D97778B-2F44-42B6-B4FB-60FCB83AD205}" type="presOf" srcId="{325CEE15-9CCE-4179-801A-0784AFE44E49}" destId="{A1BC9FAF-EBE3-4F66-A2CE-B475C4F0E425}" srcOrd="0" destOrd="1" presId="urn:microsoft.com/office/officeart/2005/8/layout/vList3"/>
    <dgm:cxn modelId="{12C868A2-9781-497A-8985-048D19844356}" srcId="{83AC2E2C-1477-4A0A-A876-8A58D2705FB7}" destId="{310F7433-0A98-4116-9F24-1A004187E8D8}" srcOrd="1" destOrd="0" parTransId="{C8133F8B-08F8-461E-A86E-B91FEB042F05}" sibTransId="{B35170BB-87E5-445E-A8B9-B8DC0D9A89B8}"/>
    <dgm:cxn modelId="{668E8EBC-51B9-4F04-8422-ECC4AFA0B225}" type="presOf" srcId="{F53385D4-E459-4074-82D9-0E5EED1CBBAA}" destId="{EFEBC3AB-65AF-4468-97D3-6C5A7F40A84A}" srcOrd="0" destOrd="0" presId="urn:microsoft.com/office/officeart/2005/8/layout/vList3"/>
    <dgm:cxn modelId="{53B57CC0-4903-4624-AEA5-9D3FCC5A20A8}" type="presOf" srcId="{BBDB05B9-FF35-4D9B-AD79-3196EF81C2F4}" destId="{FC7F1F4C-6B55-4084-A937-AB02112AF603}" srcOrd="0" destOrd="0" presId="urn:microsoft.com/office/officeart/2005/8/layout/vList3"/>
    <dgm:cxn modelId="{BC9C13C4-2C4D-4365-BB64-B2B7C7A368AD}" srcId="{83AC2E2C-1477-4A0A-A876-8A58D2705FB7}" destId="{BBDB05B9-FF35-4D9B-AD79-3196EF81C2F4}" srcOrd="0" destOrd="0" parTransId="{A29C3934-B27A-4ABF-8ECC-1C160BF00BF2}" sibTransId="{5C1AF573-5408-4D7D-B7FA-459254165574}"/>
    <dgm:cxn modelId="{6D97E0C9-DBB1-4797-8845-770E6786DC26}" srcId="{F53385D4-E459-4074-82D9-0E5EED1CBBAA}" destId="{92E483C8-D0B8-4848-8BDC-B62AD7214657}" srcOrd="0" destOrd="0" parTransId="{35A0A897-2013-46C5-9C50-3E785527BB73}" sibTransId="{82939B30-1E0A-4812-AB67-384C2FB02762}"/>
    <dgm:cxn modelId="{5D6A60CF-3E25-42C1-A04A-7AF3A4233A9D}" type="presOf" srcId="{310F7433-0A98-4116-9F24-1A004187E8D8}" destId="{A1BC9FAF-EBE3-4F66-A2CE-B475C4F0E425}" srcOrd="0" destOrd="0" presId="urn:microsoft.com/office/officeart/2005/8/layout/vList3"/>
    <dgm:cxn modelId="{9C3048DE-FEEB-4AD8-862D-FA6961BAA1F7}" type="presOf" srcId="{92E483C8-D0B8-4848-8BDC-B62AD7214657}" destId="{EFEBC3AB-65AF-4468-97D3-6C5A7F40A84A}" srcOrd="0" destOrd="1" presId="urn:microsoft.com/office/officeart/2005/8/layout/vList3"/>
    <dgm:cxn modelId="{964F56ED-CECF-4CDC-B1A8-FADDB24D953C}" type="presParOf" srcId="{BDF3E0CF-070C-4141-8AF5-9EB6486A7C80}" destId="{2B95CE55-3AA4-4F5A-A3A9-75AD52FA2E5F}" srcOrd="0" destOrd="0" presId="urn:microsoft.com/office/officeart/2005/8/layout/vList3"/>
    <dgm:cxn modelId="{A2C4E648-4D32-43F5-A157-22E2A5921107}" type="presParOf" srcId="{2B95CE55-3AA4-4F5A-A3A9-75AD52FA2E5F}" destId="{196B2B07-CE38-4D20-B038-1928183A58E0}" srcOrd="0" destOrd="0" presId="urn:microsoft.com/office/officeart/2005/8/layout/vList3"/>
    <dgm:cxn modelId="{D4F3C9AB-C402-448F-AEDC-318D31C83614}" type="presParOf" srcId="{2B95CE55-3AA4-4F5A-A3A9-75AD52FA2E5F}" destId="{FC7F1F4C-6B55-4084-A937-AB02112AF603}" srcOrd="1" destOrd="0" presId="urn:microsoft.com/office/officeart/2005/8/layout/vList3"/>
    <dgm:cxn modelId="{F0F69A73-A32E-4041-9912-A45264DD9297}" type="presParOf" srcId="{BDF3E0CF-070C-4141-8AF5-9EB6486A7C80}" destId="{51BA76C8-77C7-4953-A735-6FF8574ADB07}" srcOrd="1" destOrd="0" presId="urn:microsoft.com/office/officeart/2005/8/layout/vList3"/>
    <dgm:cxn modelId="{4E7A9E07-987A-43BF-A378-87559FBF2D06}" type="presParOf" srcId="{BDF3E0CF-070C-4141-8AF5-9EB6486A7C80}" destId="{4240D389-0D33-40CE-836F-BBB559EDCEFB}" srcOrd="2" destOrd="0" presId="urn:microsoft.com/office/officeart/2005/8/layout/vList3"/>
    <dgm:cxn modelId="{69170060-7DC7-4BE8-9783-CBD180B6D7E2}" type="presParOf" srcId="{4240D389-0D33-40CE-836F-BBB559EDCEFB}" destId="{42008307-3051-4988-AEE7-25D94C886A01}" srcOrd="0" destOrd="0" presId="urn:microsoft.com/office/officeart/2005/8/layout/vList3"/>
    <dgm:cxn modelId="{35CF6108-B3CC-459D-AF5D-D5752EF2C573}" type="presParOf" srcId="{4240D389-0D33-40CE-836F-BBB559EDCEFB}" destId="{A1BC9FAF-EBE3-4F66-A2CE-B475C4F0E425}" srcOrd="1" destOrd="0" presId="urn:microsoft.com/office/officeart/2005/8/layout/vList3"/>
    <dgm:cxn modelId="{544EB508-5E9E-4107-95EC-F53417176197}" type="presParOf" srcId="{BDF3E0CF-070C-4141-8AF5-9EB6486A7C80}" destId="{80C7DEC8-E295-4306-B407-43A0E1B38A9E}" srcOrd="3" destOrd="0" presId="urn:microsoft.com/office/officeart/2005/8/layout/vList3"/>
    <dgm:cxn modelId="{F167C959-ABC9-4A51-A2F4-4CAFC42153BE}" type="presParOf" srcId="{BDF3E0CF-070C-4141-8AF5-9EB6486A7C80}" destId="{3C335F55-E36A-4879-A31A-A4D2AB6A5D8C}" srcOrd="4" destOrd="0" presId="urn:microsoft.com/office/officeart/2005/8/layout/vList3"/>
    <dgm:cxn modelId="{0560A493-0FE6-4388-BD57-09C40384727B}" type="presParOf" srcId="{3C335F55-E36A-4879-A31A-A4D2AB6A5D8C}" destId="{4E6DAC4C-7889-43AC-BE78-FACB02D8BD62}" srcOrd="0" destOrd="0" presId="urn:microsoft.com/office/officeart/2005/8/layout/vList3"/>
    <dgm:cxn modelId="{83B83E86-8196-46E1-9617-C38C6F79B6B9}" type="presParOf" srcId="{3C335F55-E36A-4879-A31A-A4D2AB6A5D8C}" destId="{EFEBC3AB-65AF-4468-97D3-6C5A7F40A84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9B2B60-0AD3-4DCE-8800-BFA923784A16}"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ECC49B58-31DD-4352-B01F-F71E59253528}">
      <dgm:prSet custT="1"/>
      <dgm:spPr/>
      <dgm:t>
        <a:bodyPr/>
        <a:lstStyle/>
        <a:p>
          <a:pPr rtl="0"/>
          <a:r>
            <a:rPr lang="en-US" sz="1400" dirty="0"/>
            <a:t>Clerical/</a:t>
          </a:r>
          <a:br>
            <a:rPr lang="en-US" sz="1400" dirty="0"/>
          </a:br>
          <a:r>
            <a:rPr lang="en-US" sz="1400" dirty="0"/>
            <a:t>Administrative Salaries</a:t>
          </a:r>
        </a:p>
      </dgm:t>
    </dgm:pt>
    <dgm:pt modelId="{0E6353FB-58BF-41FF-A871-B2BFBEBEC135}" type="parTrans" cxnId="{A6610909-D30E-42A1-9616-28F901132DA2}">
      <dgm:prSet/>
      <dgm:spPr/>
      <dgm:t>
        <a:bodyPr/>
        <a:lstStyle/>
        <a:p>
          <a:endParaRPr lang="en-US" sz="1400"/>
        </a:p>
      </dgm:t>
    </dgm:pt>
    <dgm:pt modelId="{37EC5739-88DA-481A-8070-A5304084B439}" type="sibTrans" cxnId="{A6610909-D30E-42A1-9616-28F901132DA2}">
      <dgm:prSet/>
      <dgm:spPr/>
      <dgm:t>
        <a:bodyPr/>
        <a:lstStyle/>
        <a:p>
          <a:endParaRPr lang="en-US" sz="1400"/>
        </a:p>
      </dgm:t>
    </dgm:pt>
    <dgm:pt modelId="{B83C9358-2AC6-4F48-8013-6B1AE4A47212}">
      <dgm:prSet custT="1"/>
      <dgm:spPr/>
      <dgm:t>
        <a:bodyPr/>
        <a:lstStyle/>
        <a:p>
          <a:pPr rtl="0"/>
          <a:r>
            <a:rPr lang="en-US" sz="1400" dirty="0"/>
            <a:t>Office Supplies</a:t>
          </a:r>
        </a:p>
      </dgm:t>
    </dgm:pt>
    <dgm:pt modelId="{9A37AF84-E58E-446F-B94F-4BAC980B0F73}" type="parTrans" cxnId="{95AF91A4-DD64-4F19-9827-D2B7B57B1F4F}">
      <dgm:prSet/>
      <dgm:spPr/>
      <dgm:t>
        <a:bodyPr/>
        <a:lstStyle/>
        <a:p>
          <a:endParaRPr lang="en-US" sz="1400"/>
        </a:p>
      </dgm:t>
    </dgm:pt>
    <dgm:pt modelId="{2E90807E-8705-4D77-A3DE-E26A08069EAC}" type="sibTrans" cxnId="{95AF91A4-DD64-4F19-9827-D2B7B57B1F4F}">
      <dgm:prSet/>
      <dgm:spPr/>
      <dgm:t>
        <a:bodyPr/>
        <a:lstStyle/>
        <a:p>
          <a:endParaRPr lang="en-US" sz="1400"/>
        </a:p>
      </dgm:t>
    </dgm:pt>
    <dgm:pt modelId="{56B18620-F702-4526-9D28-AAEA68E14114}">
      <dgm:prSet custT="1"/>
      <dgm:spPr/>
      <dgm:t>
        <a:bodyPr/>
        <a:lstStyle/>
        <a:p>
          <a:pPr rtl="0"/>
          <a:r>
            <a:rPr lang="en-US" sz="1800" dirty="0"/>
            <a:t>Postage</a:t>
          </a:r>
        </a:p>
      </dgm:t>
    </dgm:pt>
    <dgm:pt modelId="{EE70FCA5-41E4-4D1C-A57F-4EC31D00E1C3}" type="parTrans" cxnId="{4B88BCE8-C699-4A5B-94E2-77061323BD03}">
      <dgm:prSet/>
      <dgm:spPr/>
      <dgm:t>
        <a:bodyPr/>
        <a:lstStyle/>
        <a:p>
          <a:endParaRPr lang="en-US" sz="1400"/>
        </a:p>
      </dgm:t>
    </dgm:pt>
    <dgm:pt modelId="{BD012CCF-1799-43EB-98C4-4D3EE7C7AF4C}" type="sibTrans" cxnId="{4B88BCE8-C699-4A5B-94E2-77061323BD03}">
      <dgm:prSet/>
      <dgm:spPr/>
      <dgm:t>
        <a:bodyPr/>
        <a:lstStyle/>
        <a:p>
          <a:endParaRPr lang="en-US" sz="1400"/>
        </a:p>
      </dgm:t>
    </dgm:pt>
    <dgm:pt modelId="{A710C747-B6B8-450B-ACC8-EAC5ED6DB16F}">
      <dgm:prSet custT="1"/>
      <dgm:spPr/>
      <dgm:t>
        <a:bodyPr/>
        <a:lstStyle/>
        <a:p>
          <a:pPr rtl="0"/>
          <a:r>
            <a:rPr lang="en-US" sz="1200" b="0" dirty="0"/>
            <a:t>Professional Memberships/</a:t>
          </a:r>
          <a:br>
            <a:rPr lang="en-US" sz="1200" b="0" dirty="0"/>
          </a:br>
          <a:r>
            <a:rPr lang="en-US" sz="1200" b="0" dirty="0"/>
            <a:t>Subscriptions</a:t>
          </a:r>
        </a:p>
      </dgm:t>
    </dgm:pt>
    <dgm:pt modelId="{5D47C300-3D00-4342-B34A-17A0EAEFA76C}" type="parTrans" cxnId="{34F87A8A-75C6-4E73-BE40-D670220D48E9}">
      <dgm:prSet/>
      <dgm:spPr/>
      <dgm:t>
        <a:bodyPr/>
        <a:lstStyle/>
        <a:p>
          <a:endParaRPr lang="en-US" sz="1400"/>
        </a:p>
      </dgm:t>
    </dgm:pt>
    <dgm:pt modelId="{FF1B1BD5-C987-4D60-9E29-6097BF269EFC}" type="sibTrans" cxnId="{34F87A8A-75C6-4E73-BE40-D670220D48E9}">
      <dgm:prSet/>
      <dgm:spPr/>
      <dgm:t>
        <a:bodyPr/>
        <a:lstStyle/>
        <a:p>
          <a:endParaRPr lang="en-US" sz="1400"/>
        </a:p>
      </dgm:t>
    </dgm:pt>
    <dgm:pt modelId="{5219711E-E124-42E5-AA31-A856FFA444E6}">
      <dgm:prSet custT="1"/>
      <dgm:spPr/>
      <dgm:t>
        <a:bodyPr/>
        <a:lstStyle/>
        <a:p>
          <a:pPr rtl="0"/>
          <a:r>
            <a:rPr lang="en-US" sz="1200" b="0" dirty="0"/>
            <a:t>Communication Costs (including cell phones, pagers, etc.)</a:t>
          </a:r>
        </a:p>
      </dgm:t>
    </dgm:pt>
    <dgm:pt modelId="{67A986FA-DD1B-4B9D-919B-1EBE033AEEC2}" type="parTrans" cxnId="{A454C1A5-C066-41FA-B775-89622F55BC1B}">
      <dgm:prSet/>
      <dgm:spPr/>
      <dgm:t>
        <a:bodyPr/>
        <a:lstStyle/>
        <a:p>
          <a:endParaRPr lang="en-US" sz="1400"/>
        </a:p>
      </dgm:t>
    </dgm:pt>
    <dgm:pt modelId="{71D617A9-D58F-40BA-8198-487CD2D0563E}" type="sibTrans" cxnId="{A454C1A5-C066-41FA-B775-89622F55BC1B}">
      <dgm:prSet/>
      <dgm:spPr/>
      <dgm:t>
        <a:bodyPr/>
        <a:lstStyle/>
        <a:p>
          <a:endParaRPr lang="en-US" sz="1400"/>
        </a:p>
      </dgm:t>
    </dgm:pt>
    <dgm:pt modelId="{C3B37157-ECAA-41DF-8CB2-35ECE663E094}">
      <dgm:prSet custT="1"/>
      <dgm:spPr/>
      <dgm:t>
        <a:bodyPr/>
        <a:lstStyle/>
        <a:p>
          <a:pPr rtl="0"/>
          <a:r>
            <a:rPr lang="en-US" sz="1400" dirty="0"/>
            <a:t>Computers, general use software, and related charges</a:t>
          </a:r>
        </a:p>
      </dgm:t>
    </dgm:pt>
    <dgm:pt modelId="{DD927396-C9A3-473E-A6FA-8CA41D85A56F}" type="parTrans" cxnId="{58CF3DDA-2E7D-4613-9807-158E4DD54AB9}">
      <dgm:prSet/>
      <dgm:spPr/>
      <dgm:t>
        <a:bodyPr/>
        <a:lstStyle/>
        <a:p>
          <a:endParaRPr lang="en-US" sz="1400"/>
        </a:p>
      </dgm:t>
    </dgm:pt>
    <dgm:pt modelId="{A6F714D4-5D70-4509-AC4E-A254D93FD662}" type="sibTrans" cxnId="{58CF3DDA-2E7D-4613-9807-158E4DD54AB9}">
      <dgm:prSet/>
      <dgm:spPr/>
      <dgm:t>
        <a:bodyPr/>
        <a:lstStyle/>
        <a:p>
          <a:endParaRPr lang="en-US" sz="1400"/>
        </a:p>
      </dgm:t>
    </dgm:pt>
    <dgm:pt modelId="{CB603F6E-D1A8-4407-89C8-D4306994EE42}" type="pres">
      <dgm:prSet presAssocID="{239B2B60-0AD3-4DCE-8800-BFA923784A16}" presName="Name0" presStyleCnt="0">
        <dgm:presLayoutVars>
          <dgm:dir/>
          <dgm:resizeHandles val="exact"/>
        </dgm:presLayoutVars>
      </dgm:prSet>
      <dgm:spPr/>
    </dgm:pt>
    <dgm:pt modelId="{29A7B701-449F-4550-B8DA-2F245594520B}" type="pres">
      <dgm:prSet presAssocID="{239B2B60-0AD3-4DCE-8800-BFA923784A16}" presName="fgShape" presStyleLbl="fgShp" presStyleIdx="0" presStyleCnt="1"/>
      <dgm:spPr/>
    </dgm:pt>
    <dgm:pt modelId="{F738B767-E59F-4E84-9A01-0409C34367BF}" type="pres">
      <dgm:prSet presAssocID="{239B2B60-0AD3-4DCE-8800-BFA923784A16}" presName="linComp" presStyleCnt="0"/>
      <dgm:spPr/>
    </dgm:pt>
    <dgm:pt modelId="{35905B3D-C689-4FD1-9A11-27EF324EE52B}" type="pres">
      <dgm:prSet presAssocID="{ECC49B58-31DD-4352-B01F-F71E59253528}" presName="compNode" presStyleCnt="0"/>
      <dgm:spPr/>
    </dgm:pt>
    <dgm:pt modelId="{A9B5CDCB-C8FD-4A46-86C6-1FDE73383AB9}" type="pres">
      <dgm:prSet presAssocID="{ECC49B58-31DD-4352-B01F-F71E59253528}" presName="bkgdShape" presStyleLbl="node1" presStyleIdx="0" presStyleCnt="6"/>
      <dgm:spPr/>
    </dgm:pt>
    <dgm:pt modelId="{CD5C5A5D-944B-44FE-8BA5-4D5C8FAA171D}" type="pres">
      <dgm:prSet presAssocID="{ECC49B58-31DD-4352-B01F-F71E59253528}" presName="nodeTx" presStyleLbl="node1" presStyleIdx="0" presStyleCnt="6">
        <dgm:presLayoutVars>
          <dgm:bulletEnabled val="1"/>
        </dgm:presLayoutVars>
      </dgm:prSet>
      <dgm:spPr/>
    </dgm:pt>
    <dgm:pt modelId="{1032F69B-DA2C-4F22-87A4-1EB65866C015}" type="pres">
      <dgm:prSet presAssocID="{ECC49B58-31DD-4352-B01F-F71E59253528}" presName="invisiNode" presStyleLbl="node1" presStyleIdx="0" presStyleCnt="6"/>
      <dgm:spPr/>
    </dgm:pt>
    <dgm:pt modelId="{A0C7B397-8210-4F1D-AA40-7150E698D3B4}" type="pres">
      <dgm:prSet presAssocID="{ECC49B58-31DD-4352-B01F-F71E59253528}"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F0AFDB6-6788-4884-A6F1-AD12A48A630C}" type="pres">
      <dgm:prSet presAssocID="{37EC5739-88DA-481A-8070-A5304084B439}" presName="sibTrans" presStyleLbl="sibTrans2D1" presStyleIdx="0" presStyleCnt="0"/>
      <dgm:spPr/>
    </dgm:pt>
    <dgm:pt modelId="{8E421CC5-7D39-4F41-ADD4-711B893324E1}" type="pres">
      <dgm:prSet presAssocID="{B83C9358-2AC6-4F48-8013-6B1AE4A47212}" presName="compNode" presStyleCnt="0"/>
      <dgm:spPr/>
    </dgm:pt>
    <dgm:pt modelId="{B5FE90E8-1E70-4C19-B480-BB943D67511E}" type="pres">
      <dgm:prSet presAssocID="{B83C9358-2AC6-4F48-8013-6B1AE4A47212}" presName="bkgdShape" presStyleLbl="node1" presStyleIdx="1" presStyleCnt="6"/>
      <dgm:spPr/>
    </dgm:pt>
    <dgm:pt modelId="{56402924-A77A-4C72-A885-BB68BC0F032A}" type="pres">
      <dgm:prSet presAssocID="{B83C9358-2AC6-4F48-8013-6B1AE4A47212}" presName="nodeTx" presStyleLbl="node1" presStyleIdx="1" presStyleCnt="6">
        <dgm:presLayoutVars>
          <dgm:bulletEnabled val="1"/>
        </dgm:presLayoutVars>
      </dgm:prSet>
      <dgm:spPr/>
    </dgm:pt>
    <dgm:pt modelId="{CD253D26-53C6-4CD4-8E00-3F2E68C718BC}" type="pres">
      <dgm:prSet presAssocID="{B83C9358-2AC6-4F48-8013-6B1AE4A47212}" presName="invisiNode" presStyleLbl="node1" presStyleIdx="1" presStyleCnt="6"/>
      <dgm:spPr/>
    </dgm:pt>
    <dgm:pt modelId="{5F9CA1E6-A025-4FF8-A41A-8BF5C1E506D2}" type="pres">
      <dgm:prSet presAssocID="{B83C9358-2AC6-4F48-8013-6B1AE4A47212}"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4000" b="-24000"/>
          </a:stretch>
        </a:blipFill>
      </dgm:spPr>
    </dgm:pt>
    <dgm:pt modelId="{15E56473-249A-483D-96BB-9092072E3E6B}" type="pres">
      <dgm:prSet presAssocID="{2E90807E-8705-4D77-A3DE-E26A08069EAC}" presName="sibTrans" presStyleLbl="sibTrans2D1" presStyleIdx="0" presStyleCnt="0"/>
      <dgm:spPr/>
    </dgm:pt>
    <dgm:pt modelId="{647D180B-F7AA-433D-AA51-DC0C45BAF499}" type="pres">
      <dgm:prSet presAssocID="{56B18620-F702-4526-9D28-AAEA68E14114}" presName="compNode" presStyleCnt="0"/>
      <dgm:spPr/>
    </dgm:pt>
    <dgm:pt modelId="{F1375919-818F-4680-A772-E21F9B7F2AB0}" type="pres">
      <dgm:prSet presAssocID="{56B18620-F702-4526-9D28-AAEA68E14114}" presName="bkgdShape" presStyleLbl="node1" presStyleIdx="2" presStyleCnt="6"/>
      <dgm:spPr/>
    </dgm:pt>
    <dgm:pt modelId="{DC107732-CD60-405C-BE0E-C2FDCA59D337}" type="pres">
      <dgm:prSet presAssocID="{56B18620-F702-4526-9D28-AAEA68E14114}" presName="nodeTx" presStyleLbl="node1" presStyleIdx="2" presStyleCnt="6">
        <dgm:presLayoutVars>
          <dgm:bulletEnabled val="1"/>
        </dgm:presLayoutVars>
      </dgm:prSet>
      <dgm:spPr/>
    </dgm:pt>
    <dgm:pt modelId="{F014D876-E3D1-49E1-88D7-F68B2F0F818E}" type="pres">
      <dgm:prSet presAssocID="{56B18620-F702-4526-9D28-AAEA68E14114}" presName="invisiNode" presStyleLbl="node1" presStyleIdx="2" presStyleCnt="6"/>
      <dgm:spPr/>
    </dgm:pt>
    <dgm:pt modelId="{F0AFB905-C984-4C2F-B84D-725813FFBFE4}" type="pres">
      <dgm:prSet presAssocID="{56B18620-F702-4526-9D28-AAEA68E14114}"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9587AC07-50B0-44AD-AAD0-41CAC6207663}" type="pres">
      <dgm:prSet presAssocID="{BD012CCF-1799-43EB-98C4-4D3EE7C7AF4C}" presName="sibTrans" presStyleLbl="sibTrans2D1" presStyleIdx="0" presStyleCnt="0"/>
      <dgm:spPr/>
    </dgm:pt>
    <dgm:pt modelId="{9728D8CC-F59A-4781-BAC7-97A057855D89}" type="pres">
      <dgm:prSet presAssocID="{A710C747-B6B8-450B-ACC8-EAC5ED6DB16F}" presName="compNode" presStyleCnt="0"/>
      <dgm:spPr/>
    </dgm:pt>
    <dgm:pt modelId="{3BB6E1EC-36AD-4DEE-8EF4-81D29EA09AA2}" type="pres">
      <dgm:prSet presAssocID="{A710C747-B6B8-450B-ACC8-EAC5ED6DB16F}" presName="bkgdShape" presStyleLbl="node1" presStyleIdx="3" presStyleCnt="6"/>
      <dgm:spPr/>
    </dgm:pt>
    <dgm:pt modelId="{D10F3CC2-5829-4257-AF98-1E9468873760}" type="pres">
      <dgm:prSet presAssocID="{A710C747-B6B8-450B-ACC8-EAC5ED6DB16F}" presName="nodeTx" presStyleLbl="node1" presStyleIdx="3" presStyleCnt="6">
        <dgm:presLayoutVars>
          <dgm:bulletEnabled val="1"/>
        </dgm:presLayoutVars>
      </dgm:prSet>
      <dgm:spPr/>
    </dgm:pt>
    <dgm:pt modelId="{4CD4E60D-525E-4A73-8F28-644E40527638}" type="pres">
      <dgm:prSet presAssocID="{A710C747-B6B8-450B-ACC8-EAC5ED6DB16F}" presName="invisiNode" presStyleLbl="node1" presStyleIdx="3" presStyleCnt="6"/>
      <dgm:spPr/>
    </dgm:pt>
    <dgm:pt modelId="{BC3BAD3F-8213-49A4-8936-D5AA722E1255}" type="pres">
      <dgm:prSet presAssocID="{A710C747-B6B8-450B-ACC8-EAC5ED6DB16F}"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654ED45E-4168-44F1-B108-A88000362660}" type="pres">
      <dgm:prSet presAssocID="{FF1B1BD5-C987-4D60-9E29-6097BF269EFC}" presName="sibTrans" presStyleLbl="sibTrans2D1" presStyleIdx="0" presStyleCnt="0"/>
      <dgm:spPr/>
    </dgm:pt>
    <dgm:pt modelId="{16CF2EFE-8EC6-40CF-9B44-248E005A8333}" type="pres">
      <dgm:prSet presAssocID="{5219711E-E124-42E5-AA31-A856FFA444E6}" presName="compNode" presStyleCnt="0"/>
      <dgm:spPr/>
    </dgm:pt>
    <dgm:pt modelId="{91FA7D56-2FA8-4DAB-B7B7-CFF16FDA6268}" type="pres">
      <dgm:prSet presAssocID="{5219711E-E124-42E5-AA31-A856FFA444E6}" presName="bkgdShape" presStyleLbl="node1" presStyleIdx="4" presStyleCnt="6"/>
      <dgm:spPr/>
    </dgm:pt>
    <dgm:pt modelId="{3EDECEAD-253A-42CB-85BF-D52C682C1525}" type="pres">
      <dgm:prSet presAssocID="{5219711E-E124-42E5-AA31-A856FFA444E6}" presName="nodeTx" presStyleLbl="node1" presStyleIdx="4" presStyleCnt="6">
        <dgm:presLayoutVars>
          <dgm:bulletEnabled val="1"/>
        </dgm:presLayoutVars>
      </dgm:prSet>
      <dgm:spPr/>
    </dgm:pt>
    <dgm:pt modelId="{B0AE1947-D020-4D40-955B-2C2622884A60}" type="pres">
      <dgm:prSet presAssocID="{5219711E-E124-42E5-AA31-A856FFA444E6}" presName="invisiNode" presStyleLbl="node1" presStyleIdx="4" presStyleCnt="6"/>
      <dgm:spPr/>
    </dgm:pt>
    <dgm:pt modelId="{010182E0-021D-416A-877E-8A1F9DF76D1A}" type="pres">
      <dgm:prSet presAssocID="{5219711E-E124-42E5-AA31-A856FFA444E6}"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FCAC9DE6-8141-4326-A1D0-EF94565FA085}" type="pres">
      <dgm:prSet presAssocID="{71D617A9-D58F-40BA-8198-487CD2D0563E}" presName="sibTrans" presStyleLbl="sibTrans2D1" presStyleIdx="0" presStyleCnt="0"/>
      <dgm:spPr/>
    </dgm:pt>
    <dgm:pt modelId="{8E311F63-2B47-46D0-A227-F02C51850651}" type="pres">
      <dgm:prSet presAssocID="{C3B37157-ECAA-41DF-8CB2-35ECE663E094}" presName="compNode" presStyleCnt="0"/>
      <dgm:spPr/>
    </dgm:pt>
    <dgm:pt modelId="{958BB370-3CFF-4A03-B4A0-9DAF2A29E789}" type="pres">
      <dgm:prSet presAssocID="{C3B37157-ECAA-41DF-8CB2-35ECE663E094}" presName="bkgdShape" presStyleLbl="node1" presStyleIdx="5" presStyleCnt="6"/>
      <dgm:spPr/>
    </dgm:pt>
    <dgm:pt modelId="{8772397F-A575-419E-9465-AD2E4CC2F4EB}" type="pres">
      <dgm:prSet presAssocID="{C3B37157-ECAA-41DF-8CB2-35ECE663E094}" presName="nodeTx" presStyleLbl="node1" presStyleIdx="5" presStyleCnt="6">
        <dgm:presLayoutVars>
          <dgm:bulletEnabled val="1"/>
        </dgm:presLayoutVars>
      </dgm:prSet>
      <dgm:spPr/>
    </dgm:pt>
    <dgm:pt modelId="{C887CEC4-B2F4-42FB-A0A4-C78BD2C2B6FF}" type="pres">
      <dgm:prSet presAssocID="{C3B37157-ECAA-41DF-8CB2-35ECE663E094}" presName="invisiNode" presStyleLbl="node1" presStyleIdx="5" presStyleCnt="6"/>
      <dgm:spPr/>
    </dgm:pt>
    <dgm:pt modelId="{7CEE3A6F-D1E4-4F98-BBF5-1D44228BE401}" type="pres">
      <dgm:prSet presAssocID="{C3B37157-ECAA-41DF-8CB2-35ECE663E094}"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dgm:spPr>
    </dgm:pt>
  </dgm:ptLst>
  <dgm:cxnLst>
    <dgm:cxn modelId="{B44BBC04-CC2E-4F12-9EDC-8521E66142B6}" type="presOf" srcId="{2E90807E-8705-4D77-A3DE-E26A08069EAC}" destId="{15E56473-249A-483D-96BB-9092072E3E6B}" srcOrd="0" destOrd="0" presId="urn:microsoft.com/office/officeart/2005/8/layout/hList7"/>
    <dgm:cxn modelId="{A6610909-D30E-42A1-9616-28F901132DA2}" srcId="{239B2B60-0AD3-4DCE-8800-BFA923784A16}" destId="{ECC49B58-31DD-4352-B01F-F71E59253528}" srcOrd="0" destOrd="0" parTransId="{0E6353FB-58BF-41FF-A871-B2BFBEBEC135}" sibTransId="{37EC5739-88DA-481A-8070-A5304084B439}"/>
    <dgm:cxn modelId="{A9391B0C-4915-48B1-9B6C-FC072659919D}" type="presOf" srcId="{5219711E-E124-42E5-AA31-A856FFA444E6}" destId="{3EDECEAD-253A-42CB-85BF-D52C682C1525}" srcOrd="1" destOrd="0" presId="urn:microsoft.com/office/officeart/2005/8/layout/hList7"/>
    <dgm:cxn modelId="{55C57514-9A85-4313-8979-CBF8A810B1C2}" type="presOf" srcId="{FF1B1BD5-C987-4D60-9E29-6097BF269EFC}" destId="{654ED45E-4168-44F1-B108-A88000362660}" srcOrd="0" destOrd="0" presId="urn:microsoft.com/office/officeart/2005/8/layout/hList7"/>
    <dgm:cxn modelId="{4D95793B-5BC4-44BB-A02D-EC9434925E91}" type="presOf" srcId="{ECC49B58-31DD-4352-B01F-F71E59253528}" destId="{A9B5CDCB-C8FD-4A46-86C6-1FDE73383AB9}" srcOrd="0" destOrd="0" presId="urn:microsoft.com/office/officeart/2005/8/layout/hList7"/>
    <dgm:cxn modelId="{9E63716C-FB4E-4B3E-BC4E-F7B44FE76940}" type="presOf" srcId="{56B18620-F702-4526-9D28-AAEA68E14114}" destId="{DC107732-CD60-405C-BE0E-C2FDCA59D337}" srcOrd="1" destOrd="0" presId="urn:microsoft.com/office/officeart/2005/8/layout/hList7"/>
    <dgm:cxn modelId="{8CE3FD4E-21B5-42FF-875C-77618B4F8833}" type="presOf" srcId="{71D617A9-D58F-40BA-8198-487CD2D0563E}" destId="{FCAC9DE6-8141-4326-A1D0-EF94565FA085}" srcOrd="0" destOrd="0" presId="urn:microsoft.com/office/officeart/2005/8/layout/hList7"/>
    <dgm:cxn modelId="{85686C50-1DD2-456E-BA3E-AB603FF16EFD}" type="presOf" srcId="{BD012CCF-1799-43EB-98C4-4D3EE7C7AF4C}" destId="{9587AC07-50B0-44AD-AAD0-41CAC6207663}" srcOrd="0" destOrd="0" presId="urn:microsoft.com/office/officeart/2005/8/layout/hList7"/>
    <dgm:cxn modelId="{1E135852-79DC-42B9-8BF1-07284D412363}" type="presOf" srcId="{B83C9358-2AC6-4F48-8013-6B1AE4A47212}" destId="{B5FE90E8-1E70-4C19-B480-BB943D67511E}" srcOrd="0" destOrd="0" presId="urn:microsoft.com/office/officeart/2005/8/layout/hList7"/>
    <dgm:cxn modelId="{8C24FB7A-184B-4B0C-8666-092CAF27CAD2}" type="presOf" srcId="{C3B37157-ECAA-41DF-8CB2-35ECE663E094}" destId="{8772397F-A575-419E-9465-AD2E4CC2F4EB}" srcOrd="1" destOrd="0" presId="urn:microsoft.com/office/officeart/2005/8/layout/hList7"/>
    <dgm:cxn modelId="{A6F1D67D-2C9D-46C0-9611-B9E69A1B010E}" type="presOf" srcId="{37EC5739-88DA-481A-8070-A5304084B439}" destId="{DF0AFDB6-6788-4884-A6F1-AD12A48A630C}" srcOrd="0" destOrd="0" presId="urn:microsoft.com/office/officeart/2005/8/layout/hList7"/>
    <dgm:cxn modelId="{559FC085-0757-44CB-8F26-65079A258022}" type="presOf" srcId="{C3B37157-ECAA-41DF-8CB2-35ECE663E094}" destId="{958BB370-3CFF-4A03-B4A0-9DAF2A29E789}" srcOrd="0" destOrd="0" presId="urn:microsoft.com/office/officeart/2005/8/layout/hList7"/>
    <dgm:cxn modelId="{909EA589-E186-4E38-8668-011FB239E173}" type="presOf" srcId="{A710C747-B6B8-450B-ACC8-EAC5ED6DB16F}" destId="{D10F3CC2-5829-4257-AF98-1E9468873760}" srcOrd="1" destOrd="0" presId="urn:microsoft.com/office/officeart/2005/8/layout/hList7"/>
    <dgm:cxn modelId="{34F87A8A-75C6-4E73-BE40-D670220D48E9}" srcId="{239B2B60-0AD3-4DCE-8800-BFA923784A16}" destId="{A710C747-B6B8-450B-ACC8-EAC5ED6DB16F}" srcOrd="3" destOrd="0" parTransId="{5D47C300-3D00-4342-B34A-17A0EAEFA76C}" sibTransId="{FF1B1BD5-C987-4D60-9E29-6097BF269EFC}"/>
    <dgm:cxn modelId="{20042598-FCCF-423D-B7D6-E1BF4105335B}" type="presOf" srcId="{5219711E-E124-42E5-AA31-A856FFA444E6}" destId="{91FA7D56-2FA8-4DAB-B7B7-CFF16FDA6268}" srcOrd="0" destOrd="0" presId="urn:microsoft.com/office/officeart/2005/8/layout/hList7"/>
    <dgm:cxn modelId="{F8D03B99-7131-4F16-99F0-6BBC22EDBEEA}" type="presOf" srcId="{56B18620-F702-4526-9D28-AAEA68E14114}" destId="{F1375919-818F-4680-A772-E21F9B7F2AB0}" srcOrd="0" destOrd="0" presId="urn:microsoft.com/office/officeart/2005/8/layout/hList7"/>
    <dgm:cxn modelId="{CCC464A1-ACA7-41BA-BE93-D6EF7D72FE87}" type="presOf" srcId="{ECC49B58-31DD-4352-B01F-F71E59253528}" destId="{CD5C5A5D-944B-44FE-8BA5-4D5C8FAA171D}" srcOrd="1" destOrd="0" presId="urn:microsoft.com/office/officeart/2005/8/layout/hList7"/>
    <dgm:cxn modelId="{95AF91A4-DD64-4F19-9827-D2B7B57B1F4F}" srcId="{239B2B60-0AD3-4DCE-8800-BFA923784A16}" destId="{B83C9358-2AC6-4F48-8013-6B1AE4A47212}" srcOrd="1" destOrd="0" parTransId="{9A37AF84-E58E-446F-B94F-4BAC980B0F73}" sibTransId="{2E90807E-8705-4D77-A3DE-E26A08069EAC}"/>
    <dgm:cxn modelId="{A454C1A5-C066-41FA-B775-89622F55BC1B}" srcId="{239B2B60-0AD3-4DCE-8800-BFA923784A16}" destId="{5219711E-E124-42E5-AA31-A856FFA444E6}" srcOrd="4" destOrd="0" parTransId="{67A986FA-DD1B-4B9D-919B-1EBE033AEEC2}" sibTransId="{71D617A9-D58F-40BA-8198-487CD2D0563E}"/>
    <dgm:cxn modelId="{2E8707AF-F3B1-48B5-9B8A-0F54F6570075}" type="presOf" srcId="{A710C747-B6B8-450B-ACC8-EAC5ED6DB16F}" destId="{3BB6E1EC-36AD-4DEE-8EF4-81D29EA09AA2}" srcOrd="0" destOrd="0" presId="urn:microsoft.com/office/officeart/2005/8/layout/hList7"/>
    <dgm:cxn modelId="{B051FEB9-F3D3-46B6-8F0F-E3454D78A732}" type="presOf" srcId="{B83C9358-2AC6-4F48-8013-6B1AE4A47212}" destId="{56402924-A77A-4C72-A885-BB68BC0F032A}" srcOrd="1" destOrd="0" presId="urn:microsoft.com/office/officeart/2005/8/layout/hList7"/>
    <dgm:cxn modelId="{8B4C20D3-7A65-4D0B-869C-F3AC979747D9}" type="presOf" srcId="{239B2B60-0AD3-4DCE-8800-BFA923784A16}" destId="{CB603F6E-D1A8-4407-89C8-D4306994EE42}" srcOrd="0" destOrd="0" presId="urn:microsoft.com/office/officeart/2005/8/layout/hList7"/>
    <dgm:cxn modelId="{58CF3DDA-2E7D-4613-9807-158E4DD54AB9}" srcId="{239B2B60-0AD3-4DCE-8800-BFA923784A16}" destId="{C3B37157-ECAA-41DF-8CB2-35ECE663E094}" srcOrd="5" destOrd="0" parTransId="{DD927396-C9A3-473E-A6FA-8CA41D85A56F}" sibTransId="{A6F714D4-5D70-4509-AC4E-A254D93FD662}"/>
    <dgm:cxn modelId="{4B88BCE8-C699-4A5B-94E2-77061323BD03}" srcId="{239B2B60-0AD3-4DCE-8800-BFA923784A16}" destId="{56B18620-F702-4526-9D28-AAEA68E14114}" srcOrd="2" destOrd="0" parTransId="{EE70FCA5-41E4-4D1C-A57F-4EC31D00E1C3}" sibTransId="{BD012CCF-1799-43EB-98C4-4D3EE7C7AF4C}"/>
    <dgm:cxn modelId="{FEC4ADBB-9943-4FA7-A7CF-843C2E9282E3}" type="presParOf" srcId="{CB603F6E-D1A8-4407-89C8-D4306994EE42}" destId="{29A7B701-449F-4550-B8DA-2F245594520B}" srcOrd="0" destOrd="0" presId="urn:microsoft.com/office/officeart/2005/8/layout/hList7"/>
    <dgm:cxn modelId="{3AC55891-6DFD-4A53-A84F-1469555E7446}" type="presParOf" srcId="{CB603F6E-D1A8-4407-89C8-D4306994EE42}" destId="{F738B767-E59F-4E84-9A01-0409C34367BF}" srcOrd="1" destOrd="0" presId="urn:microsoft.com/office/officeart/2005/8/layout/hList7"/>
    <dgm:cxn modelId="{61DDF6B7-2196-4D73-81E8-02FC29A909F5}" type="presParOf" srcId="{F738B767-E59F-4E84-9A01-0409C34367BF}" destId="{35905B3D-C689-4FD1-9A11-27EF324EE52B}" srcOrd="0" destOrd="0" presId="urn:microsoft.com/office/officeart/2005/8/layout/hList7"/>
    <dgm:cxn modelId="{B506AA58-2E25-4C2C-9252-B9E302FCDF2B}" type="presParOf" srcId="{35905B3D-C689-4FD1-9A11-27EF324EE52B}" destId="{A9B5CDCB-C8FD-4A46-86C6-1FDE73383AB9}" srcOrd="0" destOrd="0" presId="urn:microsoft.com/office/officeart/2005/8/layout/hList7"/>
    <dgm:cxn modelId="{F9F2CCDA-793D-4B4F-859B-27EA4213B0BD}" type="presParOf" srcId="{35905B3D-C689-4FD1-9A11-27EF324EE52B}" destId="{CD5C5A5D-944B-44FE-8BA5-4D5C8FAA171D}" srcOrd="1" destOrd="0" presId="urn:microsoft.com/office/officeart/2005/8/layout/hList7"/>
    <dgm:cxn modelId="{73AAB794-E9E8-4358-98F7-DABBB033C06A}" type="presParOf" srcId="{35905B3D-C689-4FD1-9A11-27EF324EE52B}" destId="{1032F69B-DA2C-4F22-87A4-1EB65866C015}" srcOrd="2" destOrd="0" presId="urn:microsoft.com/office/officeart/2005/8/layout/hList7"/>
    <dgm:cxn modelId="{D65816A1-2C6B-4D24-88B0-CC48C2CECD40}" type="presParOf" srcId="{35905B3D-C689-4FD1-9A11-27EF324EE52B}" destId="{A0C7B397-8210-4F1D-AA40-7150E698D3B4}" srcOrd="3" destOrd="0" presId="urn:microsoft.com/office/officeart/2005/8/layout/hList7"/>
    <dgm:cxn modelId="{02B598C9-6D78-4120-9BF2-187F6AF6E7E0}" type="presParOf" srcId="{F738B767-E59F-4E84-9A01-0409C34367BF}" destId="{DF0AFDB6-6788-4884-A6F1-AD12A48A630C}" srcOrd="1" destOrd="0" presId="urn:microsoft.com/office/officeart/2005/8/layout/hList7"/>
    <dgm:cxn modelId="{925D30F9-34AC-4715-852F-512BDC4676E1}" type="presParOf" srcId="{F738B767-E59F-4E84-9A01-0409C34367BF}" destId="{8E421CC5-7D39-4F41-ADD4-711B893324E1}" srcOrd="2" destOrd="0" presId="urn:microsoft.com/office/officeart/2005/8/layout/hList7"/>
    <dgm:cxn modelId="{B8BEFCD3-FD34-4FB4-BDA1-FF7331D05B39}" type="presParOf" srcId="{8E421CC5-7D39-4F41-ADD4-711B893324E1}" destId="{B5FE90E8-1E70-4C19-B480-BB943D67511E}" srcOrd="0" destOrd="0" presId="urn:microsoft.com/office/officeart/2005/8/layout/hList7"/>
    <dgm:cxn modelId="{51DC49DE-FB64-455B-98B3-2E1EBAE930FC}" type="presParOf" srcId="{8E421CC5-7D39-4F41-ADD4-711B893324E1}" destId="{56402924-A77A-4C72-A885-BB68BC0F032A}" srcOrd="1" destOrd="0" presId="urn:microsoft.com/office/officeart/2005/8/layout/hList7"/>
    <dgm:cxn modelId="{A96D0D3E-3DF0-45C5-8AA9-D106234D8502}" type="presParOf" srcId="{8E421CC5-7D39-4F41-ADD4-711B893324E1}" destId="{CD253D26-53C6-4CD4-8E00-3F2E68C718BC}" srcOrd="2" destOrd="0" presId="urn:microsoft.com/office/officeart/2005/8/layout/hList7"/>
    <dgm:cxn modelId="{FBA1AB9F-0BB5-482C-BEB5-E482E0B099FB}" type="presParOf" srcId="{8E421CC5-7D39-4F41-ADD4-711B893324E1}" destId="{5F9CA1E6-A025-4FF8-A41A-8BF5C1E506D2}" srcOrd="3" destOrd="0" presId="urn:microsoft.com/office/officeart/2005/8/layout/hList7"/>
    <dgm:cxn modelId="{A7D0C034-7667-431D-8075-9937C9260468}" type="presParOf" srcId="{F738B767-E59F-4E84-9A01-0409C34367BF}" destId="{15E56473-249A-483D-96BB-9092072E3E6B}" srcOrd="3" destOrd="0" presId="urn:microsoft.com/office/officeart/2005/8/layout/hList7"/>
    <dgm:cxn modelId="{76230133-F7AB-4F96-B161-7307BB060160}" type="presParOf" srcId="{F738B767-E59F-4E84-9A01-0409C34367BF}" destId="{647D180B-F7AA-433D-AA51-DC0C45BAF499}" srcOrd="4" destOrd="0" presId="urn:microsoft.com/office/officeart/2005/8/layout/hList7"/>
    <dgm:cxn modelId="{542A3C13-304B-4E44-89C6-29B1B864A0F8}" type="presParOf" srcId="{647D180B-F7AA-433D-AA51-DC0C45BAF499}" destId="{F1375919-818F-4680-A772-E21F9B7F2AB0}" srcOrd="0" destOrd="0" presId="urn:microsoft.com/office/officeart/2005/8/layout/hList7"/>
    <dgm:cxn modelId="{E83254D2-8C5D-4702-9C87-989E7161B9F0}" type="presParOf" srcId="{647D180B-F7AA-433D-AA51-DC0C45BAF499}" destId="{DC107732-CD60-405C-BE0E-C2FDCA59D337}" srcOrd="1" destOrd="0" presId="urn:microsoft.com/office/officeart/2005/8/layout/hList7"/>
    <dgm:cxn modelId="{7B37F0A8-E47A-47F6-A553-F9E9EBE48EC6}" type="presParOf" srcId="{647D180B-F7AA-433D-AA51-DC0C45BAF499}" destId="{F014D876-E3D1-49E1-88D7-F68B2F0F818E}" srcOrd="2" destOrd="0" presId="urn:microsoft.com/office/officeart/2005/8/layout/hList7"/>
    <dgm:cxn modelId="{130F249B-B7B6-45FF-9C2B-FB10D623B7DF}" type="presParOf" srcId="{647D180B-F7AA-433D-AA51-DC0C45BAF499}" destId="{F0AFB905-C984-4C2F-B84D-725813FFBFE4}" srcOrd="3" destOrd="0" presId="urn:microsoft.com/office/officeart/2005/8/layout/hList7"/>
    <dgm:cxn modelId="{8F0D199B-2440-4CCE-8ADB-5E47DDE00B27}" type="presParOf" srcId="{F738B767-E59F-4E84-9A01-0409C34367BF}" destId="{9587AC07-50B0-44AD-AAD0-41CAC6207663}" srcOrd="5" destOrd="0" presId="urn:microsoft.com/office/officeart/2005/8/layout/hList7"/>
    <dgm:cxn modelId="{8BE67FEA-3549-48C7-828F-EBBD9424AFCD}" type="presParOf" srcId="{F738B767-E59F-4E84-9A01-0409C34367BF}" destId="{9728D8CC-F59A-4781-BAC7-97A057855D89}" srcOrd="6" destOrd="0" presId="urn:microsoft.com/office/officeart/2005/8/layout/hList7"/>
    <dgm:cxn modelId="{D52310C5-A08A-4FE5-A15A-0C972750DF02}" type="presParOf" srcId="{9728D8CC-F59A-4781-BAC7-97A057855D89}" destId="{3BB6E1EC-36AD-4DEE-8EF4-81D29EA09AA2}" srcOrd="0" destOrd="0" presId="urn:microsoft.com/office/officeart/2005/8/layout/hList7"/>
    <dgm:cxn modelId="{D8FAE30E-A70C-4773-98A0-F601CFF48141}" type="presParOf" srcId="{9728D8CC-F59A-4781-BAC7-97A057855D89}" destId="{D10F3CC2-5829-4257-AF98-1E9468873760}" srcOrd="1" destOrd="0" presId="urn:microsoft.com/office/officeart/2005/8/layout/hList7"/>
    <dgm:cxn modelId="{646875D9-F106-4FC0-B5EA-583D27879AE4}" type="presParOf" srcId="{9728D8CC-F59A-4781-BAC7-97A057855D89}" destId="{4CD4E60D-525E-4A73-8F28-644E40527638}" srcOrd="2" destOrd="0" presId="urn:microsoft.com/office/officeart/2005/8/layout/hList7"/>
    <dgm:cxn modelId="{5FD593B6-D1CD-423A-92C8-7A75081DD578}" type="presParOf" srcId="{9728D8CC-F59A-4781-BAC7-97A057855D89}" destId="{BC3BAD3F-8213-49A4-8936-D5AA722E1255}" srcOrd="3" destOrd="0" presId="urn:microsoft.com/office/officeart/2005/8/layout/hList7"/>
    <dgm:cxn modelId="{2DCE7B2F-BB4E-4273-A7B7-35C4DA801BE0}" type="presParOf" srcId="{F738B767-E59F-4E84-9A01-0409C34367BF}" destId="{654ED45E-4168-44F1-B108-A88000362660}" srcOrd="7" destOrd="0" presId="urn:microsoft.com/office/officeart/2005/8/layout/hList7"/>
    <dgm:cxn modelId="{397090F2-57A7-4C40-A554-C116B374D4B1}" type="presParOf" srcId="{F738B767-E59F-4E84-9A01-0409C34367BF}" destId="{16CF2EFE-8EC6-40CF-9B44-248E005A8333}" srcOrd="8" destOrd="0" presId="urn:microsoft.com/office/officeart/2005/8/layout/hList7"/>
    <dgm:cxn modelId="{99C035BF-9BE9-4904-99CA-9FB407C7432D}" type="presParOf" srcId="{16CF2EFE-8EC6-40CF-9B44-248E005A8333}" destId="{91FA7D56-2FA8-4DAB-B7B7-CFF16FDA6268}" srcOrd="0" destOrd="0" presId="urn:microsoft.com/office/officeart/2005/8/layout/hList7"/>
    <dgm:cxn modelId="{7624990D-D9CC-4F62-A4C6-DC1ED230070C}" type="presParOf" srcId="{16CF2EFE-8EC6-40CF-9B44-248E005A8333}" destId="{3EDECEAD-253A-42CB-85BF-D52C682C1525}" srcOrd="1" destOrd="0" presId="urn:microsoft.com/office/officeart/2005/8/layout/hList7"/>
    <dgm:cxn modelId="{A0B73082-1A15-48AD-9648-9714D81526B6}" type="presParOf" srcId="{16CF2EFE-8EC6-40CF-9B44-248E005A8333}" destId="{B0AE1947-D020-4D40-955B-2C2622884A60}" srcOrd="2" destOrd="0" presId="urn:microsoft.com/office/officeart/2005/8/layout/hList7"/>
    <dgm:cxn modelId="{BBEB7788-E546-4190-B336-3D2805B46F97}" type="presParOf" srcId="{16CF2EFE-8EC6-40CF-9B44-248E005A8333}" destId="{010182E0-021D-416A-877E-8A1F9DF76D1A}" srcOrd="3" destOrd="0" presId="urn:microsoft.com/office/officeart/2005/8/layout/hList7"/>
    <dgm:cxn modelId="{BBE8C72C-8EA8-492F-ACA1-AAB0E36BC762}" type="presParOf" srcId="{F738B767-E59F-4E84-9A01-0409C34367BF}" destId="{FCAC9DE6-8141-4326-A1D0-EF94565FA085}" srcOrd="9" destOrd="0" presId="urn:microsoft.com/office/officeart/2005/8/layout/hList7"/>
    <dgm:cxn modelId="{D55D61FD-B2CD-4F0C-9BA2-4EDEC66234E8}" type="presParOf" srcId="{F738B767-E59F-4E84-9A01-0409C34367BF}" destId="{8E311F63-2B47-46D0-A227-F02C51850651}" srcOrd="10" destOrd="0" presId="urn:microsoft.com/office/officeart/2005/8/layout/hList7"/>
    <dgm:cxn modelId="{2AAA75C6-A08F-4B09-9AAC-D8E4708FAD4B}" type="presParOf" srcId="{8E311F63-2B47-46D0-A227-F02C51850651}" destId="{958BB370-3CFF-4A03-B4A0-9DAF2A29E789}" srcOrd="0" destOrd="0" presId="urn:microsoft.com/office/officeart/2005/8/layout/hList7"/>
    <dgm:cxn modelId="{47A386A1-D88E-409C-AD79-5A58928B8BAD}" type="presParOf" srcId="{8E311F63-2B47-46D0-A227-F02C51850651}" destId="{8772397F-A575-419E-9465-AD2E4CC2F4EB}" srcOrd="1" destOrd="0" presId="urn:microsoft.com/office/officeart/2005/8/layout/hList7"/>
    <dgm:cxn modelId="{873E2ABB-E905-4505-A9C1-DB0764ED0DD7}" type="presParOf" srcId="{8E311F63-2B47-46D0-A227-F02C51850651}" destId="{C887CEC4-B2F4-42FB-A0A4-C78BD2C2B6FF}" srcOrd="2" destOrd="0" presId="urn:microsoft.com/office/officeart/2005/8/layout/hList7"/>
    <dgm:cxn modelId="{2992D0B1-2511-407E-83CD-B508E7A10132}" type="presParOf" srcId="{8E311F63-2B47-46D0-A227-F02C51850651}" destId="{7CEE3A6F-D1E4-4F98-BBF5-1D44228BE401}"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7AD2-EA8E-4A2D-A9B9-2E287C72E86A}">
      <dsp:nvSpPr>
        <dsp:cNvPr id="0" name=""/>
        <dsp:cNvSpPr/>
      </dsp:nvSpPr>
      <dsp:spPr>
        <a:xfrm>
          <a:off x="0" y="3500028"/>
          <a:ext cx="8382000" cy="765720"/>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t>Standard #506 (48 CFR 9905.506)</a:t>
          </a:r>
          <a:r>
            <a:rPr lang="en-US" sz="1500" kern="1200" dirty="0"/>
            <a:t>:  </a:t>
          </a:r>
        </a:p>
      </dsp:txBody>
      <dsp:txXfrm>
        <a:off x="0" y="3500028"/>
        <a:ext cx="8382000" cy="413489"/>
      </dsp:txXfrm>
    </dsp:sp>
    <dsp:sp modelId="{BA1283F2-A8BB-454B-9B24-6606D70A7DCC}">
      <dsp:nvSpPr>
        <dsp:cNvPr id="0" name=""/>
        <dsp:cNvSpPr/>
      </dsp:nvSpPr>
      <dsp:spPr>
        <a:xfrm>
          <a:off x="0" y="3898203"/>
          <a:ext cx="8382000" cy="352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Defines the Cost Accounting Period </a:t>
          </a:r>
          <a:r>
            <a:rPr lang="en-US" sz="2200" kern="1200" dirty="0"/>
            <a:t>	</a:t>
          </a:r>
        </a:p>
      </dsp:txBody>
      <dsp:txXfrm>
        <a:off x="0" y="3898203"/>
        <a:ext cx="8382000" cy="352231"/>
      </dsp:txXfrm>
    </dsp:sp>
    <dsp:sp modelId="{61C2290D-7E95-48A3-88C1-D8FD5D09FF4F}">
      <dsp:nvSpPr>
        <dsp:cNvPr id="0" name=""/>
        <dsp:cNvSpPr/>
      </dsp:nvSpPr>
      <dsp:spPr>
        <a:xfrm rot="10800000">
          <a:off x="0" y="2333835"/>
          <a:ext cx="8382000" cy="1177678"/>
        </a:xfrm>
        <a:prstGeom prst="upArrowCallou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t>Standard #505 (48 CFR 9905.505)</a:t>
          </a:r>
          <a:r>
            <a:rPr lang="en-US" sz="1500" kern="1200" dirty="0"/>
            <a:t>:  </a:t>
          </a:r>
        </a:p>
      </dsp:txBody>
      <dsp:txXfrm rot="-10800000">
        <a:off x="0" y="2333835"/>
        <a:ext cx="8382000" cy="413365"/>
      </dsp:txXfrm>
    </dsp:sp>
    <dsp:sp modelId="{6884FA4B-6F51-47B3-8F95-C337F8CA7DB7}">
      <dsp:nvSpPr>
        <dsp:cNvPr id="0" name=""/>
        <dsp:cNvSpPr/>
      </dsp:nvSpPr>
      <dsp:spPr>
        <a:xfrm>
          <a:off x="0" y="2747201"/>
          <a:ext cx="8382000" cy="35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Requires accounting for unallowable costs </a:t>
          </a:r>
        </a:p>
      </dsp:txBody>
      <dsp:txXfrm>
        <a:off x="0" y="2747201"/>
        <a:ext cx="8382000" cy="352125"/>
      </dsp:txXfrm>
    </dsp:sp>
    <dsp:sp modelId="{CDBA6430-AF83-4E33-8C4D-E594E8F0C1F7}">
      <dsp:nvSpPr>
        <dsp:cNvPr id="0" name=""/>
        <dsp:cNvSpPr/>
      </dsp:nvSpPr>
      <dsp:spPr>
        <a:xfrm rot="10800000">
          <a:off x="0" y="1167643"/>
          <a:ext cx="8382000" cy="1177678"/>
        </a:xfrm>
        <a:prstGeom prst="upArrowCallou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t>Standard #502 (48 CFR 9905.502)</a:t>
          </a:r>
          <a:r>
            <a:rPr lang="en-US" sz="1500" kern="1200" dirty="0"/>
            <a:t>:  </a:t>
          </a:r>
        </a:p>
      </dsp:txBody>
      <dsp:txXfrm rot="-10800000">
        <a:off x="0" y="1167643"/>
        <a:ext cx="8382000" cy="413365"/>
      </dsp:txXfrm>
    </dsp:sp>
    <dsp:sp modelId="{0FB02FCD-219E-47C4-9E1F-D48071A7CD04}">
      <dsp:nvSpPr>
        <dsp:cNvPr id="0" name=""/>
        <dsp:cNvSpPr/>
      </dsp:nvSpPr>
      <dsp:spPr>
        <a:xfrm>
          <a:off x="0" y="1581008"/>
          <a:ext cx="8382000" cy="35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Requires </a:t>
          </a:r>
          <a:r>
            <a:rPr lang="en-US" sz="1400" b="1" u="sng" kern="1200" dirty="0"/>
            <a:t>consistency in allocating costs</a:t>
          </a:r>
          <a:r>
            <a:rPr lang="en-US" sz="1400" kern="1200" dirty="0"/>
            <a:t> incurred for the same purpose by educational institutions (either as direct or as F&amp;A costs)</a:t>
          </a:r>
        </a:p>
      </dsp:txBody>
      <dsp:txXfrm>
        <a:off x="0" y="1581008"/>
        <a:ext cx="8382000" cy="352125"/>
      </dsp:txXfrm>
    </dsp:sp>
    <dsp:sp modelId="{BAF98B81-09A3-452A-AECA-401B345E977B}">
      <dsp:nvSpPr>
        <dsp:cNvPr id="0" name=""/>
        <dsp:cNvSpPr/>
      </dsp:nvSpPr>
      <dsp:spPr>
        <a:xfrm rot="10800000">
          <a:off x="0" y="2"/>
          <a:ext cx="8382000" cy="1177678"/>
        </a:xfrm>
        <a:prstGeom prst="upArrowCallou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t>Standard #501 (48 CFR 9905.501): </a:t>
          </a:r>
        </a:p>
      </dsp:txBody>
      <dsp:txXfrm rot="-10800000">
        <a:off x="0" y="2"/>
        <a:ext cx="8382000" cy="413365"/>
      </dsp:txXfrm>
    </dsp:sp>
    <dsp:sp modelId="{E2F02146-97E4-4061-ABBC-2DE78EDBF640}">
      <dsp:nvSpPr>
        <dsp:cNvPr id="0" name=""/>
        <dsp:cNvSpPr/>
      </dsp:nvSpPr>
      <dsp:spPr>
        <a:xfrm>
          <a:off x="0" y="414815"/>
          <a:ext cx="8382000" cy="352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Requires </a:t>
          </a:r>
          <a:r>
            <a:rPr lang="en-US" sz="1400" b="1" u="sng" kern="1200" dirty="0"/>
            <a:t>consistency</a:t>
          </a:r>
          <a:r>
            <a:rPr lang="en-US" sz="1400" kern="1200" dirty="0"/>
            <a:t> in estimating, accumulating and reporting costs by educational institutions</a:t>
          </a:r>
        </a:p>
      </dsp:txBody>
      <dsp:txXfrm>
        <a:off x="0" y="414815"/>
        <a:ext cx="8382000" cy="3521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5B68A-99D5-4AB2-8674-37A97FF3BCAE}">
      <dsp:nvSpPr>
        <dsp:cNvPr id="0" name=""/>
        <dsp:cNvSpPr/>
      </dsp:nvSpPr>
      <dsp:spPr>
        <a:xfrm>
          <a:off x="0" y="2714076"/>
          <a:ext cx="2780000" cy="2780139"/>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lumMod val="95000"/>
                </a:schemeClr>
              </a:solidFill>
              <a:effectLst/>
            </a:rPr>
            <a:t>Non-sponsored allocation typically required</a:t>
          </a:r>
        </a:p>
      </dsp:txBody>
      <dsp:txXfrm>
        <a:off x="407122" y="3121218"/>
        <a:ext cx="1965756" cy="1965855"/>
      </dsp:txXfrm>
    </dsp:sp>
    <dsp:sp modelId="{47C7434B-91F1-4E84-AD04-4FCEF5B0DDF6}">
      <dsp:nvSpPr>
        <dsp:cNvPr id="0" name=""/>
        <dsp:cNvSpPr/>
      </dsp:nvSpPr>
      <dsp:spPr>
        <a:xfrm>
          <a:off x="1443999" y="4505783"/>
          <a:ext cx="2780000" cy="2780139"/>
        </a:xfrm>
        <a:prstGeom prst="ellipse">
          <a:avLst/>
        </a:prstGeom>
        <a:solidFill>
          <a:schemeClr val="accent4">
            <a:alpha val="50000"/>
            <a:hueOff val="0"/>
            <a:satOff val="0"/>
            <a:lumOff val="14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lumMod val="95000"/>
                </a:schemeClr>
              </a:solidFill>
              <a:effectLst/>
            </a:rPr>
            <a:t>When is 100% allocation appropriate?</a:t>
          </a:r>
        </a:p>
      </dsp:txBody>
      <dsp:txXfrm>
        <a:off x="1851121" y="4912925"/>
        <a:ext cx="1965756" cy="1965855"/>
      </dsp:txXfrm>
    </dsp:sp>
    <dsp:sp modelId="{B230D7C7-0265-4ADE-BD5E-CAFE283F7514}">
      <dsp:nvSpPr>
        <dsp:cNvPr id="0" name=""/>
        <dsp:cNvSpPr/>
      </dsp:nvSpPr>
      <dsp:spPr>
        <a:xfrm>
          <a:off x="2887999" y="2714076"/>
          <a:ext cx="2780000" cy="2780139"/>
        </a:xfrm>
        <a:prstGeom prst="ellipse">
          <a:avLst/>
        </a:prstGeom>
        <a:solidFill>
          <a:schemeClr val="accent4">
            <a:alpha val="50000"/>
            <a:hueOff val="0"/>
            <a:satOff val="0"/>
            <a:lumOff val="2917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lumMod val="95000"/>
                </a:schemeClr>
              </a:solidFill>
              <a:effectLst/>
            </a:rPr>
            <a:t>Allocating Mobile units (e.g., laptops. </a:t>
          </a:r>
          <a:r>
            <a:rPr lang="en-US" sz="1800" b="1" kern="1200" dirty="0" err="1">
              <a:solidFill>
                <a:schemeClr val="bg1">
                  <a:lumMod val="95000"/>
                </a:schemeClr>
              </a:solidFill>
              <a:effectLst/>
            </a:rPr>
            <a:t>ipads</a:t>
          </a:r>
          <a:r>
            <a:rPr lang="en-US" sz="1800" b="1" kern="1200" dirty="0">
              <a:solidFill>
                <a:schemeClr val="bg1">
                  <a:lumMod val="95000"/>
                </a:schemeClr>
              </a:solidFill>
              <a:effectLst/>
            </a:rPr>
            <a:t>)</a:t>
          </a:r>
        </a:p>
      </dsp:txBody>
      <dsp:txXfrm>
        <a:off x="3295121" y="3121218"/>
        <a:ext cx="1965756" cy="1965855"/>
      </dsp:txXfrm>
    </dsp:sp>
    <dsp:sp modelId="{8F25F6D4-64F4-4EFC-866D-C09391A56F40}">
      <dsp:nvSpPr>
        <dsp:cNvPr id="0" name=""/>
        <dsp:cNvSpPr/>
      </dsp:nvSpPr>
      <dsp:spPr>
        <a:xfrm>
          <a:off x="4331999" y="4505783"/>
          <a:ext cx="2780000" cy="2780139"/>
        </a:xfrm>
        <a:prstGeom prst="ellipse">
          <a:avLst/>
        </a:prstGeom>
        <a:solidFill>
          <a:schemeClr val="accent4">
            <a:alpha val="50000"/>
            <a:hueOff val="0"/>
            <a:satOff val="0"/>
            <a:lumOff val="43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lumMod val="95000"/>
                </a:schemeClr>
              </a:solidFill>
              <a:effectLst/>
            </a:rPr>
            <a:t>Allocation of peripherals (monitor, keyboard, </a:t>
          </a:r>
          <a:r>
            <a:rPr lang="en-US" sz="1600" b="1" kern="1200" dirty="0" err="1">
              <a:solidFill>
                <a:schemeClr val="bg1">
                  <a:lumMod val="95000"/>
                </a:schemeClr>
              </a:solidFill>
              <a:effectLst/>
            </a:rPr>
            <a:t>etc</a:t>
          </a:r>
          <a:r>
            <a:rPr lang="en-US" sz="1600" b="1" kern="1200" dirty="0">
              <a:solidFill>
                <a:schemeClr val="bg1">
                  <a:lumMod val="95000"/>
                </a:schemeClr>
              </a:solidFill>
              <a:effectLst/>
            </a:rPr>
            <a:t>)</a:t>
          </a:r>
        </a:p>
      </dsp:txBody>
      <dsp:txXfrm>
        <a:off x="4739121" y="4912925"/>
        <a:ext cx="1965756" cy="1965855"/>
      </dsp:txXfrm>
    </dsp:sp>
    <dsp:sp modelId="{B44ADA89-0423-42BF-8B22-FD4F7D61BAD0}">
      <dsp:nvSpPr>
        <dsp:cNvPr id="0" name=""/>
        <dsp:cNvSpPr/>
      </dsp:nvSpPr>
      <dsp:spPr>
        <a:xfrm>
          <a:off x="5776000" y="2714076"/>
          <a:ext cx="2780000" cy="2780139"/>
        </a:xfrm>
        <a:prstGeom prst="ellipse">
          <a:avLst/>
        </a:prstGeom>
        <a:solidFill>
          <a:schemeClr val="accent4">
            <a:alpha val="50000"/>
            <a:hueOff val="0"/>
            <a:satOff val="0"/>
            <a:lumOff val="5835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bg1">
                  <a:lumMod val="95000"/>
                </a:schemeClr>
              </a:solidFill>
              <a:effectLst/>
            </a:rPr>
            <a:t>Printers</a:t>
          </a:r>
          <a:r>
            <a:rPr lang="en-US" sz="2800" b="1" kern="1200">
              <a:solidFill>
                <a:schemeClr val="bg1">
                  <a:lumMod val="95000"/>
                </a:schemeClr>
              </a:solidFill>
              <a:effectLst/>
            </a:rPr>
            <a:t>, etc.</a:t>
          </a:r>
          <a:endParaRPr lang="en-US" sz="2800" b="1" kern="1200" dirty="0">
            <a:solidFill>
              <a:schemeClr val="bg1">
                <a:lumMod val="95000"/>
              </a:schemeClr>
            </a:solidFill>
            <a:effectLst/>
          </a:endParaRPr>
        </a:p>
      </dsp:txBody>
      <dsp:txXfrm>
        <a:off x="6183122" y="3121218"/>
        <a:ext cx="1965756" cy="1965855"/>
      </dsp:txXfrm>
    </dsp:sp>
    <dsp:sp modelId="{27993249-9BA9-4441-A677-B6BB338A4321}">
      <dsp:nvSpPr>
        <dsp:cNvPr id="0" name=""/>
        <dsp:cNvSpPr/>
      </dsp:nvSpPr>
      <dsp:spPr>
        <a:xfrm>
          <a:off x="7220000" y="4505783"/>
          <a:ext cx="2780000" cy="2780139"/>
        </a:xfrm>
        <a:prstGeom prst="ellipse">
          <a:avLst/>
        </a:prstGeom>
        <a:solidFill>
          <a:schemeClr val="accent4">
            <a:alpha val="50000"/>
            <a:hueOff val="0"/>
            <a:satOff val="0"/>
            <a:lumOff val="72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lumMod val="95000"/>
                </a:schemeClr>
              </a:solidFill>
              <a:effectLst/>
            </a:rPr>
            <a:t>Documenting quantities</a:t>
          </a:r>
        </a:p>
      </dsp:txBody>
      <dsp:txXfrm>
        <a:off x="7627122" y="4912925"/>
        <a:ext cx="1965756" cy="19658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7BE4D-A0D1-41DD-92F4-6F86034E998D}">
      <dsp:nvSpPr>
        <dsp:cNvPr id="0" name=""/>
        <dsp:cNvSpPr/>
      </dsp:nvSpPr>
      <dsp:spPr>
        <a:xfrm>
          <a:off x="1059907" y="0"/>
          <a:ext cx="1529051" cy="1529128"/>
        </a:xfrm>
        <a:prstGeom prst="ellipse">
          <a:avLst/>
        </a:prstGeom>
        <a:solidFill>
          <a:srgbClr val="C00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rPr>
            <a:t>Non-sponsored allocation  typically required</a:t>
          </a:r>
        </a:p>
      </dsp:txBody>
      <dsp:txXfrm>
        <a:off x="1283831" y="223936"/>
        <a:ext cx="1081203" cy="1081256"/>
      </dsp:txXfrm>
    </dsp:sp>
    <dsp:sp modelId="{2917A7CC-6F42-47A1-8A8F-9203D9C4766E}">
      <dsp:nvSpPr>
        <dsp:cNvPr id="0" name=""/>
        <dsp:cNvSpPr/>
      </dsp:nvSpPr>
      <dsp:spPr>
        <a:xfrm>
          <a:off x="1854134" y="985471"/>
          <a:ext cx="1529051" cy="1529128"/>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rPr>
            <a:t>Allocation of mobile units (e.g., laptops, </a:t>
          </a:r>
          <a:br>
            <a:rPr lang="en-US" sz="1300" kern="1200" dirty="0">
              <a:solidFill>
                <a:schemeClr val="tx1"/>
              </a:solidFill>
            </a:rPr>
          </a:br>
          <a:r>
            <a:rPr lang="en-US" sz="1300" kern="1200" dirty="0">
              <a:solidFill>
                <a:schemeClr val="tx1"/>
              </a:solidFill>
            </a:rPr>
            <a:t>I -pads)</a:t>
          </a:r>
        </a:p>
      </dsp:txBody>
      <dsp:txXfrm>
        <a:off x="2078058" y="1209407"/>
        <a:ext cx="1081203" cy="1081256"/>
      </dsp:txXfrm>
    </dsp:sp>
    <dsp:sp modelId="{2037560F-91B5-41D7-AE3B-CD87533423DF}">
      <dsp:nvSpPr>
        <dsp:cNvPr id="0" name=""/>
        <dsp:cNvSpPr/>
      </dsp:nvSpPr>
      <dsp:spPr>
        <a:xfrm>
          <a:off x="2648361" y="0"/>
          <a:ext cx="1529051" cy="1529128"/>
        </a:xfrm>
        <a:prstGeom prst="ellipse">
          <a:avLst/>
        </a:prstGeom>
        <a:solidFill>
          <a:srgbClr val="92D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rPr>
            <a:t>What about  printers, etc.?</a:t>
          </a:r>
        </a:p>
      </dsp:txBody>
      <dsp:txXfrm>
        <a:off x="2872285" y="223936"/>
        <a:ext cx="1081203" cy="1081256"/>
      </dsp:txXfrm>
    </dsp:sp>
    <dsp:sp modelId="{64B7364B-41F6-4864-BCDC-FE866BC87F71}">
      <dsp:nvSpPr>
        <dsp:cNvPr id="0" name=""/>
        <dsp:cNvSpPr/>
      </dsp:nvSpPr>
      <dsp:spPr>
        <a:xfrm>
          <a:off x="3442587" y="985471"/>
          <a:ext cx="1529051" cy="1529128"/>
        </a:xfrm>
        <a:prstGeom prst="ellipse">
          <a:avLst/>
        </a:prstGeom>
        <a:solidFill>
          <a:srgbClr val="FFFF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1"/>
              </a:solidFill>
            </a:rPr>
            <a:t>When is 100% allocation appropriate?</a:t>
          </a:r>
        </a:p>
      </dsp:txBody>
      <dsp:txXfrm>
        <a:off x="3666511" y="1209407"/>
        <a:ext cx="1081203" cy="1081256"/>
      </dsp:txXfrm>
    </dsp:sp>
    <dsp:sp modelId="{12161D41-912F-4236-97DB-7696402B5650}">
      <dsp:nvSpPr>
        <dsp:cNvPr id="0" name=""/>
        <dsp:cNvSpPr/>
      </dsp:nvSpPr>
      <dsp:spPr>
        <a:xfrm>
          <a:off x="4236814" y="0"/>
          <a:ext cx="1529051" cy="1529128"/>
        </a:xfrm>
        <a:prstGeom prst="ellipse">
          <a:avLst/>
        </a:prstGeom>
        <a:solidFill>
          <a:srgbClr val="7030A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rPr>
            <a:t>What about peripherals (monitor, keyboard, etc.)?</a:t>
          </a:r>
        </a:p>
      </dsp:txBody>
      <dsp:txXfrm>
        <a:off x="4460738" y="223936"/>
        <a:ext cx="1081203" cy="1081256"/>
      </dsp:txXfrm>
    </dsp:sp>
    <dsp:sp modelId="{F43C7F9C-0C3A-440E-B35A-F6336117235C}">
      <dsp:nvSpPr>
        <dsp:cNvPr id="0" name=""/>
        <dsp:cNvSpPr/>
      </dsp:nvSpPr>
      <dsp:spPr>
        <a:xfrm>
          <a:off x="5031040" y="985471"/>
          <a:ext cx="1529051" cy="1529128"/>
        </a:xfrm>
        <a:prstGeom prst="ellipse">
          <a:avLst/>
        </a:prstGeom>
        <a:solidFill>
          <a:schemeClr val="accent4">
            <a:alpha val="50000"/>
            <a:hueOff val="0"/>
            <a:satOff val="0"/>
            <a:lumOff val="72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1"/>
              </a:solidFill>
            </a:rPr>
            <a:t>Documenting quantities is critical.</a:t>
          </a:r>
        </a:p>
      </dsp:txBody>
      <dsp:txXfrm>
        <a:off x="5254964" y="1209407"/>
        <a:ext cx="1081203" cy="10812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64E77-7317-4DA2-9122-677CFE3C243C}">
      <dsp:nvSpPr>
        <dsp:cNvPr id="0" name=""/>
        <dsp:cNvSpPr/>
      </dsp:nvSpPr>
      <dsp:spPr>
        <a:xfrm>
          <a:off x="0" y="0"/>
          <a:ext cx="8695652" cy="10000000"/>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AA1DC5-41E0-4253-BFAA-E6433CF08940}">
      <dsp:nvSpPr>
        <dsp:cNvPr id="0" name=""/>
        <dsp:cNvSpPr/>
      </dsp:nvSpPr>
      <dsp:spPr>
        <a:xfrm>
          <a:off x="4347826" y="1000976"/>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Sharpies /pens</a:t>
          </a:r>
        </a:p>
      </dsp:txBody>
      <dsp:txXfrm>
        <a:off x="4391207" y="1044357"/>
        <a:ext cx="5565411" cy="801909"/>
      </dsp:txXfrm>
    </dsp:sp>
    <dsp:sp modelId="{A78BD47A-FFB0-4B63-9074-B2ED59ED6226}">
      <dsp:nvSpPr>
        <dsp:cNvPr id="0" name=""/>
        <dsp:cNvSpPr/>
      </dsp:nvSpPr>
      <dsp:spPr>
        <a:xfrm>
          <a:off x="4347826" y="2000732"/>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Staples</a:t>
          </a:r>
        </a:p>
      </dsp:txBody>
      <dsp:txXfrm>
        <a:off x="4391207" y="2044113"/>
        <a:ext cx="5565411" cy="801909"/>
      </dsp:txXfrm>
    </dsp:sp>
    <dsp:sp modelId="{3DC5422F-15F7-47C3-90AA-80F7052545A1}">
      <dsp:nvSpPr>
        <dsp:cNvPr id="0" name=""/>
        <dsp:cNvSpPr/>
      </dsp:nvSpPr>
      <dsp:spPr>
        <a:xfrm>
          <a:off x="4347826" y="3000488"/>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Sticky notes</a:t>
          </a:r>
        </a:p>
      </dsp:txBody>
      <dsp:txXfrm>
        <a:off x="4391207" y="3043869"/>
        <a:ext cx="5565411" cy="801909"/>
      </dsp:txXfrm>
    </dsp:sp>
    <dsp:sp modelId="{FA5DE399-C54C-428B-966B-90B6B08195F1}">
      <dsp:nvSpPr>
        <dsp:cNvPr id="0" name=""/>
        <dsp:cNvSpPr/>
      </dsp:nvSpPr>
      <dsp:spPr>
        <a:xfrm>
          <a:off x="4347826" y="4000244"/>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Paper *</a:t>
          </a:r>
          <a:endParaRPr lang="en-US" sz="1800" kern="1200" dirty="0"/>
        </a:p>
      </dsp:txBody>
      <dsp:txXfrm>
        <a:off x="4391207" y="4043625"/>
        <a:ext cx="5565411" cy="801909"/>
      </dsp:txXfrm>
    </dsp:sp>
    <dsp:sp modelId="{4123E91C-7DC6-4288-97F3-3E1882E2FEC5}">
      <dsp:nvSpPr>
        <dsp:cNvPr id="0" name=""/>
        <dsp:cNvSpPr/>
      </dsp:nvSpPr>
      <dsp:spPr>
        <a:xfrm>
          <a:off x="4347826" y="5000000"/>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Toner cartridges*</a:t>
          </a:r>
          <a:endParaRPr lang="en-US" sz="1800" kern="1200" dirty="0"/>
        </a:p>
      </dsp:txBody>
      <dsp:txXfrm>
        <a:off x="4391207" y="5043381"/>
        <a:ext cx="5565411" cy="801909"/>
      </dsp:txXfrm>
    </dsp:sp>
    <dsp:sp modelId="{73446EFB-599A-49CB-8BC1-02EAF66E8BC2}">
      <dsp:nvSpPr>
        <dsp:cNvPr id="0" name=""/>
        <dsp:cNvSpPr/>
      </dsp:nvSpPr>
      <dsp:spPr>
        <a:xfrm>
          <a:off x="4347826" y="5999755"/>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Printer ink *</a:t>
          </a:r>
          <a:endParaRPr lang="en-US" sz="1800" kern="1200" dirty="0"/>
        </a:p>
      </dsp:txBody>
      <dsp:txXfrm>
        <a:off x="4391207" y="6043136"/>
        <a:ext cx="5565411" cy="801909"/>
      </dsp:txXfrm>
    </dsp:sp>
    <dsp:sp modelId="{22E4B309-0042-47AD-8994-501828A02B99}">
      <dsp:nvSpPr>
        <dsp:cNvPr id="0" name=""/>
        <dsp:cNvSpPr/>
      </dsp:nvSpPr>
      <dsp:spPr>
        <a:xfrm>
          <a:off x="4347826" y="6999511"/>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Binders</a:t>
          </a:r>
        </a:p>
      </dsp:txBody>
      <dsp:txXfrm>
        <a:off x="4391207" y="7042892"/>
        <a:ext cx="5565411" cy="801909"/>
      </dsp:txXfrm>
    </dsp:sp>
    <dsp:sp modelId="{E050EF2F-E715-4472-851F-749C335AA07B}">
      <dsp:nvSpPr>
        <dsp:cNvPr id="0" name=""/>
        <dsp:cNvSpPr/>
      </dsp:nvSpPr>
      <dsp:spPr>
        <a:xfrm>
          <a:off x="4347826" y="7999267"/>
          <a:ext cx="5652173" cy="88867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Many more!</a:t>
          </a:r>
        </a:p>
      </dsp:txBody>
      <dsp:txXfrm>
        <a:off x="4391207" y="8042648"/>
        <a:ext cx="5565411" cy="8019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9B005-C2BC-41C2-A3FE-16A4B75B1001}">
      <dsp:nvSpPr>
        <dsp:cNvPr id="0" name=""/>
        <dsp:cNvSpPr/>
      </dsp:nvSpPr>
      <dsp:spPr>
        <a:xfrm>
          <a:off x="0" y="11280"/>
          <a:ext cx="2438400" cy="444600"/>
        </a:xfrm>
        <a:prstGeom prst="roundRect">
          <a:avLst/>
        </a:prstGeom>
        <a:solidFill>
          <a:schemeClr val="bg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sharpies </a:t>
          </a:r>
        </a:p>
      </dsp:txBody>
      <dsp:txXfrm>
        <a:off x="21704" y="32984"/>
        <a:ext cx="2394992" cy="401192"/>
      </dsp:txXfrm>
    </dsp:sp>
    <dsp:sp modelId="{78BC0453-E08A-45F6-B879-EAEEC9A4C333}">
      <dsp:nvSpPr>
        <dsp:cNvPr id="0" name=""/>
        <dsp:cNvSpPr/>
      </dsp:nvSpPr>
      <dsp:spPr>
        <a:xfrm>
          <a:off x="0" y="510600"/>
          <a:ext cx="2438400" cy="444600"/>
        </a:xfrm>
        <a:prstGeom prst="roundRect">
          <a:avLst/>
        </a:prstGeom>
        <a:solidFill>
          <a:schemeClr val="bg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staples</a:t>
          </a:r>
        </a:p>
      </dsp:txBody>
      <dsp:txXfrm>
        <a:off x="21704" y="532304"/>
        <a:ext cx="2394992" cy="401192"/>
      </dsp:txXfrm>
    </dsp:sp>
    <dsp:sp modelId="{F67028A2-6533-4E4A-815D-37D7F1FBA2BD}">
      <dsp:nvSpPr>
        <dsp:cNvPr id="0" name=""/>
        <dsp:cNvSpPr/>
      </dsp:nvSpPr>
      <dsp:spPr>
        <a:xfrm>
          <a:off x="0" y="1009920"/>
          <a:ext cx="2438400" cy="444600"/>
        </a:xfrm>
        <a:prstGeom prst="roundRect">
          <a:avLst/>
        </a:prstGeom>
        <a:solidFill>
          <a:schemeClr val="bg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sticky notes</a:t>
          </a:r>
        </a:p>
      </dsp:txBody>
      <dsp:txXfrm>
        <a:off x="21704" y="1031624"/>
        <a:ext cx="2394992" cy="401192"/>
      </dsp:txXfrm>
    </dsp:sp>
    <dsp:sp modelId="{9DD25EFD-C824-4279-A61F-D99874B2B1C6}">
      <dsp:nvSpPr>
        <dsp:cNvPr id="0" name=""/>
        <dsp:cNvSpPr/>
      </dsp:nvSpPr>
      <dsp:spPr>
        <a:xfrm>
          <a:off x="0" y="1509240"/>
          <a:ext cx="2438400" cy="444600"/>
        </a:xfrm>
        <a:prstGeom prst="roundRect">
          <a:avLst/>
        </a:prstGeom>
        <a:solidFill>
          <a:schemeClr val="bg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paper</a:t>
          </a:r>
          <a:endParaRPr lang="en-US" sz="1900" kern="1200" dirty="0"/>
        </a:p>
      </dsp:txBody>
      <dsp:txXfrm>
        <a:off x="21704" y="1530944"/>
        <a:ext cx="2394992" cy="401192"/>
      </dsp:txXfrm>
    </dsp:sp>
    <dsp:sp modelId="{B317387A-04B7-44F9-A0CD-A3733E922DDC}">
      <dsp:nvSpPr>
        <dsp:cNvPr id="0" name=""/>
        <dsp:cNvSpPr/>
      </dsp:nvSpPr>
      <dsp:spPr>
        <a:xfrm>
          <a:off x="0" y="2008560"/>
          <a:ext cx="2438400" cy="444600"/>
        </a:xfrm>
        <a:prstGeom prst="roundRect">
          <a:avLst/>
        </a:prstGeom>
        <a:solidFill>
          <a:schemeClr val="bg2">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toner cartridges</a:t>
          </a:r>
          <a:endParaRPr lang="en-US" sz="1900" kern="1200" dirty="0"/>
        </a:p>
      </dsp:txBody>
      <dsp:txXfrm>
        <a:off x="21704" y="2030264"/>
        <a:ext cx="2394992" cy="401192"/>
      </dsp:txXfrm>
    </dsp:sp>
    <dsp:sp modelId="{F5E929D0-07C1-48CC-9CA1-D605212F5A7E}">
      <dsp:nvSpPr>
        <dsp:cNvPr id="0" name=""/>
        <dsp:cNvSpPr/>
      </dsp:nvSpPr>
      <dsp:spPr>
        <a:xfrm>
          <a:off x="0" y="2507880"/>
          <a:ext cx="2438400" cy="444600"/>
        </a:xfrm>
        <a:prstGeom prst="roundRect">
          <a:avLst/>
        </a:prstGeom>
        <a:solidFill>
          <a:schemeClr val="bg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printer ink</a:t>
          </a:r>
          <a:endParaRPr lang="en-US" sz="1900" kern="1200" dirty="0"/>
        </a:p>
      </dsp:txBody>
      <dsp:txXfrm>
        <a:off x="21704" y="2529584"/>
        <a:ext cx="2394992" cy="401192"/>
      </dsp:txXfrm>
    </dsp:sp>
    <dsp:sp modelId="{E5508ECC-44FB-433F-8645-68673CBFCEDE}">
      <dsp:nvSpPr>
        <dsp:cNvPr id="0" name=""/>
        <dsp:cNvSpPr/>
      </dsp:nvSpPr>
      <dsp:spPr>
        <a:xfrm>
          <a:off x="0" y="3007200"/>
          <a:ext cx="2438400" cy="444600"/>
        </a:xfrm>
        <a:prstGeom prst="roundRect">
          <a:avLst/>
        </a:prstGeom>
        <a:solidFill>
          <a:schemeClr val="bg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binders</a:t>
          </a:r>
        </a:p>
      </dsp:txBody>
      <dsp:txXfrm>
        <a:off x="21704" y="3028904"/>
        <a:ext cx="2394992" cy="401192"/>
      </dsp:txXfrm>
    </dsp:sp>
    <dsp:sp modelId="{23D478A3-6D41-4A0D-8D66-1487B204353C}">
      <dsp:nvSpPr>
        <dsp:cNvPr id="0" name=""/>
        <dsp:cNvSpPr/>
      </dsp:nvSpPr>
      <dsp:spPr>
        <a:xfrm>
          <a:off x="0" y="3506519"/>
          <a:ext cx="2438400" cy="444600"/>
        </a:xfrm>
        <a:prstGeom prst="roundRect">
          <a:avLst/>
        </a:prstGeom>
        <a:solidFill>
          <a:schemeClr val="bg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Many more!</a:t>
          </a:r>
        </a:p>
      </dsp:txBody>
      <dsp:txXfrm>
        <a:off x="21704" y="3528223"/>
        <a:ext cx="2394992" cy="401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4D2E3-ED93-4044-B44E-4DE0EABF263F}">
      <dsp:nvSpPr>
        <dsp:cNvPr id="0" name=""/>
        <dsp:cNvSpPr/>
      </dsp:nvSpPr>
      <dsp:spPr>
        <a:xfrm>
          <a:off x="0" y="0"/>
          <a:ext cx="8915400" cy="12687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F657F-F6B9-4F98-90EB-F5FD7C096D20}">
      <dsp:nvSpPr>
        <dsp:cNvPr id="0" name=""/>
        <dsp:cNvSpPr/>
      </dsp:nvSpPr>
      <dsp:spPr>
        <a:xfrm>
          <a:off x="274827" y="169163"/>
          <a:ext cx="1100755" cy="93040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0" b="-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2694E-ACC3-4544-B512-8D9DC6224FC7}">
      <dsp:nvSpPr>
        <dsp:cNvPr id="0" name=""/>
        <dsp:cNvSpPr/>
      </dsp:nvSpPr>
      <dsp:spPr>
        <a:xfrm rot="10800000">
          <a:off x="274827"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Alcoholic</a:t>
          </a:r>
        </a:p>
        <a:p>
          <a:pPr marL="0" lvl="0" indent="0" algn="ctr" defTabSz="622300" rtl="0">
            <a:lnSpc>
              <a:spcPct val="90000"/>
            </a:lnSpc>
            <a:spcBef>
              <a:spcPct val="0"/>
            </a:spcBef>
            <a:spcAft>
              <a:spcPct val="35000"/>
            </a:spcAft>
            <a:buNone/>
          </a:pPr>
          <a:r>
            <a:rPr lang="en-US" sz="1400" kern="1200" dirty="0"/>
            <a:t>beverages</a:t>
          </a:r>
        </a:p>
      </dsp:txBody>
      <dsp:txXfrm rot="10800000">
        <a:off x="308679" y="1268729"/>
        <a:ext cx="1033051" cy="1516818"/>
      </dsp:txXfrm>
    </dsp:sp>
    <dsp:sp modelId="{2662203B-8D67-4AA6-99C9-DB5AE779474B}">
      <dsp:nvSpPr>
        <dsp:cNvPr id="0" name=""/>
        <dsp:cNvSpPr/>
      </dsp:nvSpPr>
      <dsp:spPr>
        <a:xfrm>
          <a:off x="1485659" y="169163"/>
          <a:ext cx="1100755" cy="93040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AE05E-3B2A-4F17-9ECC-451E0D699BE5}">
      <dsp:nvSpPr>
        <dsp:cNvPr id="0" name=""/>
        <dsp:cNvSpPr/>
      </dsp:nvSpPr>
      <dsp:spPr>
        <a:xfrm rot="10800000">
          <a:off x="1485659"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Entertain-</a:t>
          </a:r>
          <a:r>
            <a:rPr lang="en-US" sz="1400" kern="1200" dirty="0" err="1"/>
            <a:t>ment</a:t>
          </a:r>
          <a:r>
            <a:rPr lang="en-US" sz="1400" kern="1200" dirty="0"/>
            <a:t> </a:t>
          </a:r>
        </a:p>
        <a:p>
          <a:pPr marL="0" lvl="0" indent="0" algn="ctr" defTabSz="622300" rtl="0">
            <a:lnSpc>
              <a:spcPct val="90000"/>
            </a:lnSpc>
            <a:spcBef>
              <a:spcPct val="0"/>
            </a:spcBef>
            <a:spcAft>
              <a:spcPct val="35000"/>
            </a:spcAft>
            <a:buNone/>
          </a:pPr>
          <a:r>
            <a:rPr lang="en-US" sz="1050" kern="1200" dirty="0"/>
            <a:t>(lab gatherings, non-technical meetings) </a:t>
          </a:r>
        </a:p>
      </dsp:txBody>
      <dsp:txXfrm rot="10800000">
        <a:off x="1519511" y="1268729"/>
        <a:ext cx="1033051" cy="1516818"/>
      </dsp:txXfrm>
    </dsp:sp>
    <dsp:sp modelId="{DE876753-C5C5-4A9A-851B-D2F4E989D3C5}">
      <dsp:nvSpPr>
        <dsp:cNvPr id="0" name=""/>
        <dsp:cNvSpPr/>
      </dsp:nvSpPr>
      <dsp:spPr>
        <a:xfrm>
          <a:off x="2696490" y="169163"/>
          <a:ext cx="1100755" cy="9304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3C0FD-C902-49F2-8DCD-10FD28819D8C}">
      <dsp:nvSpPr>
        <dsp:cNvPr id="0" name=""/>
        <dsp:cNvSpPr/>
      </dsp:nvSpPr>
      <dsp:spPr>
        <a:xfrm rot="10800000">
          <a:off x="2696490"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t>Fines/penal-ties/fees (late payments to vendors)</a:t>
          </a:r>
        </a:p>
      </dsp:txBody>
      <dsp:txXfrm rot="10800000">
        <a:off x="2730342" y="1268729"/>
        <a:ext cx="1033051" cy="1516818"/>
      </dsp:txXfrm>
    </dsp:sp>
    <dsp:sp modelId="{8F48C65B-5888-4359-AE29-40C1CAD11508}">
      <dsp:nvSpPr>
        <dsp:cNvPr id="0" name=""/>
        <dsp:cNvSpPr/>
      </dsp:nvSpPr>
      <dsp:spPr>
        <a:xfrm>
          <a:off x="3907322" y="169163"/>
          <a:ext cx="1100755" cy="93040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C41AD-0143-4D4E-902C-18DE0D26199A}">
      <dsp:nvSpPr>
        <dsp:cNvPr id="0" name=""/>
        <dsp:cNvSpPr/>
      </dsp:nvSpPr>
      <dsp:spPr>
        <a:xfrm rot="10800000">
          <a:off x="3907322"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dirty="0"/>
            <a:t>lobbying</a:t>
          </a:r>
        </a:p>
      </dsp:txBody>
      <dsp:txXfrm rot="10800000">
        <a:off x="3941174" y="1268729"/>
        <a:ext cx="1033051" cy="1516818"/>
      </dsp:txXfrm>
    </dsp:sp>
    <dsp:sp modelId="{3D44923B-A63B-4F39-86D9-4B88BC54195F}">
      <dsp:nvSpPr>
        <dsp:cNvPr id="0" name=""/>
        <dsp:cNvSpPr/>
      </dsp:nvSpPr>
      <dsp:spPr>
        <a:xfrm>
          <a:off x="5118153" y="169163"/>
          <a:ext cx="1100755" cy="93040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E8F30-E562-487C-9511-6322EDFADA9E}">
      <dsp:nvSpPr>
        <dsp:cNvPr id="0" name=""/>
        <dsp:cNvSpPr/>
      </dsp:nvSpPr>
      <dsp:spPr>
        <a:xfrm rot="10800000">
          <a:off x="5118153"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en-US" sz="1100" b="1" kern="1200" dirty="0">
              <a:solidFill>
                <a:srgbClr val="FF0000"/>
              </a:solidFill>
            </a:rPr>
            <a:t>losses on other sponsored projects</a:t>
          </a:r>
          <a:endParaRPr lang="en-US" sz="1100" kern="1200" dirty="0">
            <a:solidFill>
              <a:srgbClr val="FF0000"/>
            </a:solidFill>
          </a:endParaRPr>
        </a:p>
      </dsp:txBody>
      <dsp:txXfrm rot="10800000">
        <a:off x="5152005" y="1268729"/>
        <a:ext cx="1033051" cy="1516818"/>
      </dsp:txXfrm>
    </dsp:sp>
    <dsp:sp modelId="{57BEA353-761C-42A8-B4BF-C577F65B79BD}">
      <dsp:nvSpPr>
        <dsp:cNvPr id="0" name=""/>
        <dsp:cNvSpPr/>
      </dsp:nvSpPr>
      <dsp:spPr>
        <a:xfrm>
          <a:off x="6328984" y="169163"/>
          <a:ext cx="1100755" cy="930402"/>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921DE-1669-4333-94A6-F71AEB3A10F3}">
      <dsp:nvSpPr>
        <dsp:cNvPr id="0" name=""/>
        <dsp:cNvSpPr/>
      </dsp:nvSpPr>
      <dsp:spPr>
        <a:xfrm rot="10800000">
          <a:off x="6328984"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en-US" sz="1100" kern="1200"/>
            <a:t>memberships in civic, community organizations and country clubs</a:t>
          </a:r>
        </a:p>
      </dsp:txBody>
      <dsp:txXfrm rot="10800000">
        <a:off x="6362836" y="1268729"/>
        <a:ext cx="1033051" cy="1516818"/>
      </dsp:txXfrm>
    </dsp:sp>
    <dsp:sp modelId="{6EA713A6-B746-4A46-A010-9EA39DBC4F08}">
      <dsp:nvSpPr>
        <dsp:cNvPr id="0" name=""/>
        <dsp:cNvSpPr/>
      </dsp:nvSpPr>
      <dsp:spPr>
        <a:xfrm>
          <a:off x="7539816" y="169163"/>
          <a:ext cx="1100755" cy="930402"/>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CED33-DCEC-4743-AC82-710A4C7EA0D1}">
      <dsp:nvSpPr>
        <dsp:cNvPr id="0" name=""/>
        <dsp:cNvSpPr/>
      </dsp:nvSpPr>
      <dsp:spPr>
        <a:xfrm rot="10800000">
          <a:off x="7539816" y="1268729"/>
          <a:ext cx="1100755" cy="15506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dirty="0"/>
            <a:t>public relations</a:t>
          </a:r>
        </a:p>
      </dsp:txBody>
      <dsp:txXfrm rot="10800000">
        <a:off x="7573668" y="1268729"/>
        <a:ext cx="1033051" cy="15168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E8DAF-686D-4A04-A004-25F03350A169}">
      <dsp:nvSpPr>
        <dsp:cNvPr id="0" name=""/>
        <dsp:cNvSpPr/>
      </dsp:nvSpPr>
      <dsp:spPr>
        <a:xfrm>
          <a:off x="0" y="1749084"/>
          <a:ext cx="10000000" cy="1216800"/>
        </a:xfrm>
        <a:prstGeom prst="roundRect">
          <a:avLst/>
        </a:prstGeom>
        <a:solidFill>
          <a:schemeClr val="accent3">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Insufficient F&amp;A cost recovery funds to support cost </a:t>
          </a:r>
        </a:p>
      </dsp:txBody>
      <dsp:txXfrm>
        <a:off x="59399" y="1808483"/>
        <a:ext cx="9881202" cy="1098002"/>
      </dsp:txXfrm>
    </dsp:sp>
    <dsp:sp modelId="{A5BA499D-015B-4B45-9E53-A588687B5B32}">
      <dsp:nvSpPr>
        <dsp:cNvPr id="0" name=""/>
        <dsp:cNvSpPr/>
      </dsp:nvSpPr>
      <dsp:spPr>
        <a:xfrm>
          <a:off x="0" y="3153084"/>
          <a:ext cx="10000000" cy="1216800"/>
        </a:xfrm>
        <a:prstGeom prst="roundRect">
          <a:avLst/>
        </a:prstGeom>
        <a:solidFill>
          <a:schemeClr val="accent3">
            <a:shade val="80000"/>
            <a:hueOff val="0"/>
            <a:satOff val="0"/>
            <a:lumOff val="2342"/>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Sponsor won’t pay F&amp;A costs</a:t>
          </a:r>
        </a:p>
      </dsp:txBody>
      <dsp:txXfrm>
        <a:off x="59399" y="3212483"/>
        <a:ext cx="9881202" cy="1098002"/>
      </dsp:txXfrm>
    </dsp:sp>
    <dsp:sp modelId="{367C5EEE-39BF-4E87-918C-A42AFD0B23D7}">
      <dsp:nvSpPr>
        <dsp:cNvPr id="0" name=""/>
        <dsp:cNvSpPr/>
      </dsp:nvSpPr>
      <dsp:spPr>
        <a:xfrm>
          <a:off x="0" y="4557084"/>
          <a:ext cx="10000000" cy="1216800"/>
        </a:xfrm>
        <a:prstGeom prst="roundRect">
          <a:avLst/>
        </a:prstGeom>
        <a:solidFill>
          <a:schemeClr val="accent3">
            <a:shade val="80000"/>
            <a:hueOff val="0"/>
            <a:satOff val="0"/>
            <a:lumOff val="468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We are the sub and the prime allowed it</a:t>
          </a:r>
          <a:r>
            <a:rPr lang="en-US" sz="2000" kern="1200" dirty="0"/>
            <a:t> (e.g. State projects)</a:t>
          </a:r>
        </a:p>
      </dsp:txBody>
      <dsp:txXfrm>
        <a:off x="59399" y="4616483"/>
        <a:ext cx="9881202" cy="1098002"/>
      </dsp:txXfrm>
    </dsp:sp>
    <dsp:sp modelId="{C0039929-2AE3-41FA-A0AF-0912C9D1A248}">
      <dsp:nvSpPr>
        <dsp:cNvPr id="0" name=""/>
        <dsp:cNvSpPr/>
      </dsp:nvSpPr>
      <dsp:spPr>
        <a:xfrm>
          <a:off x="0" y="5961084"/>
          <a:ext cx="10000000" cy="1216800"/>
        </a:xfrm>
        <a:prstGeom prst="roundRect">
          <a:avLst/>
        </a:prstGeom>
        <a:solidFill>
          <a:schemeClr val="accent3">
            <a:shade val="80000"/>
            <a:hueOff val="0"/>
            <a:satOff val="0"/>
            <a:lumOff val="702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Sponsor approval of the budget. Sponsors do NOT review for CAS – this is an institutional responsibility.</a:t>
          </a:r>
        </a:p>
      </dsp:txBody>
      <dsp:txXfrm>
        <a:off x="59399" y="6020483"/>
        <a:ext cx="9881202" cy="1098002"/>
      </dsp:txXfrm>
    </dsp:sp>
    <dsp:sp modelId="{6C482B56-685D-45CF-B3E8-299C711BF01E}">
      <dsp:nvSpPr>
        <dsp:cNvPr id="0" name=""/>
        <dsp:cNvSpPr/>
      </dsp:nvSpPr>
      <dsp:spPr>
        <a:xfrm>
          <a:off x="0" y="7365084"/>
          <a:ext cx="10000000" cy="885830"/>
        </a:xfrm>
        <a:prstGeom prst="roundRect">
          <a:avLst/>
        </a:prstGeom>
        <a:solidFill>
          <a:schemeClr val="accent3">
            <a:shade val="80000"/>
            <a:hueOff val="0"/>
            <a:satOff val="0"/>
            <a:lumOff val="936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Technical officer approved it. – They do not have the authority to exempt us from CAS</a:t>
          </a:r>
        </a:p>
      </dsp:txBody>
      <dsp:txXfrm>
        <a:off x="43243" y="7408327"/>
        <a:ext cx="9913514" cy="7993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1FA4-A9C1-4345-8EF4-C3A389E175D0}">
      <dsp:nvSpPr>
        <dsp:cNvPr id="0" name=""/>
        <dsp:cNvSpPr/>
      </dsp:nvSpPr>
      <dsp:spPr>
        <a:xfrm>
          <a:off x="2133594" y="3579"/>
          <a:ext cx="697306" cy="697306"/>
        </a:xfrm>
        <a:prstGeom prst="ellipse">
          <a:avLst/>
        </a:prstGeom>
        <a:gradFill rotWithShape="0">
          <a:gsLst>
            <a:gs pos="0">
              <a:schemeClr val="bg2">
                <a:lumMod val="50000"/>
              </a:schemeClr>
            </a:gs>
            <a:gs pos="80000">
              <a:schemeClr val="accent2">
                <a:shade val="80000"/>
                <a:alpha val="50000"/>
                <a:hueOff val="0"/>
                <a:satOff val="0"/>
                <a:lumOff val="0"/>
                <a:alphaOff val="0"/>
                <a:shade val="93000"/>
                <a:satMod val="130000"/>
              </a:schemeClr>
            </a:gs>
            <a:gs pos="100000">
              <a:schemeClr val="accent2">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9A5C7FEA-01C0-4653-9D73-1C0ABC8F85F1}">
      <dsp:nvSpPr>
        <dsp:cNvPr id="0" name=""/>
        <dsp:cNvSpPr/>
      </dsp:nvSpPr>
      <dsp:spPr>
        <a:xfrm>
          <a:off x="2482248" y="3579"/>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dirty="0"/>
            <a:t>Insufficient F&amp;A cost recovery funds to support cost </a:t>
          </a:r>
        </a:p>
      </dsp:txBody>
      <dsp:txXfrm>
        <a:off x="2482248" y="3579"/>
        <a:ext cx="3720386" cy="697306"/>
      </dsp:txXfrm>
    </dsp:sp>
    <dsp:sp modelId="{2F924D5D-2904-4E71-AA1D-703ABC63C984}">
      <dsp:nvSpPr>
        <dsp:cNvPr id="0" name=""/>
        <dsp:cNvSpPr/>
      </dsp:nvSpPr>
      <dsp:spPr>
        <a:xfrm>
          <a:off x="2133594" y="700886"/>
          <a:ext cx="697306" cy="697306"/>
        </a:xfrm>
        <a:prstGeom prst="ellipse">
          <a:avLst/>
        </a:prstGeom>
        <a:gradFill rotWithShape="0">
          <a:gsLst>
            <a:gs pos="0">
              <a:srgbClr val="C00000"/>
            </a:gs>
            <a:gs pos="80000">
              <a:schemeClr val="accent2">
                <a:shade val="80000"/>
                <a:alpha val="50000"/>
                <a:hueOff val="0"/>
                <a:satOff val="0"/>
                <a:lumOff val="1177"/>
                <a:alphaOff val="-6000"/>
                <a:shade val="93000"/>
                <a:satMod val="130000"/>
              </a:schemeClr>
            </a:gs>
            <a:gs pos="100000">
              <a:schemeClr val="accent2">
                <a:shade val="80000"/>
                <a:alpha val="50000"/>
                <a:hueOff val="0"/>
                <a:satOff val="0"/>
                <a:lumOff val="1177"/>
                <a:alphaOff val="-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FD20865-3720-4A5A-974A-4980F37FC532}">
      <dsp:nvSpPr>
        <dsp:cNvPr id="0" name=""/>
        <dsp:cNvSpPr/>
      </dsp:nvSpPr>
      <dsp:spPr>
        <a:xfrm>
          <a:off x="2482248" y="700886"/>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a:t>Sponsor won’t pay F&amp;A costs</a:t>
          </a:r>
        </a:p>
      </dsp:txBody>
      <dsp:txXfrm>
        <a:off x="2482248" y="700886"/>
        <a:ext cx="3720386" cy="697306"/>
      </dsp:txXfrm>
    </dsp:sp>
    <dsp:sp modelId="{1D24BE87-C032-417F-A501-9B79678EB0BE}">
      <dsp:nvSpPr>
        <dsp:cNvPr id="0" name=""/>
        <dsp:cNvSpPr/>
      </dsp:nvSpPr>
      <dsp:spPr>
        <a:xfrm>
          <a:off x="2133594" y="1398193"/>
          <a:ext cx="697306" cy="697306"/>
        </a:xfrm>
        <a:prstGeom prst="ellipse">
          <a:avLst/>
        </a:prstGeom>
        <a:gradFill rotWithShape="0">
          <a:gsLst>
            <a:gs pos="0">
              <a:srgbClr val="7F84E7"/>
            </a:gs>
            <a:gs pos="80000">
              <a:schemeClr val="accent2">
                <a:shade val="80000"/>
                <a:alpha val="50000"/>
                <a:hueOff val="0"/>
                <a:satOff val="0"/>
                <a:lumOff val="2354"/>
                <a:alphaOff val="-12000"/>
                <a:shade val="93000"/>
                <a:satMod val="130000"/>
              </a:schemeClr>
            </a:gs>
            <a:gs pos="100000">
              <a:schemeClr val="accent2">
                <a:shade val="80000"/>
                <a:alpha val="50000"/>
                <a:hueOff val="0"/>
                <a:satOff val="0"/>
                <a:lumOff val="2354"/>
                <a:alphaOff val="-1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7390129-FC47-4F78-A8CF-76ABAAF5D819}">
      <dsp:nvSpPr>
        <dsp:cNvPr id="0" name=""/>
        <dsp:cNvSpPr/>
      </dsp:nvSpPr>
      <dsp:spPr>
        <a:xfrm>
          <a:off x="2482248" y="1398193"/>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dirty="0"/>
            <a:t>We are the sub and the prime allowed it (e.g. State projects)</a:t>
          </a:r>
        </a:p>
      </dsp:txBody>
      <dsp:txXfrm>
        <a:off x="2482248" y="1398193"/>
        <a:ext cx="3720386" cy="697306"/>
      </dsp:txXfrm>
    </dsp:sp>
    <dsp:sp modelId="{8C52AEB4-9058-412D-85A2-AB7252B0C217}">
      <dsp:nvSpPr>
        <dsp:cNvPr id="0" name=""/>
        <dsp:cNvSpPr/>
      </dsp:nvSpPr>
      <dsp:spPr>
        <a:xfrm>
          <a:off x="2133594" y="2095500"/>
          <a:ext cx="697306" cy="697306"/>
        </a:xfrm>
        <a:prstGeom prst="ellipse">
          <a:avLst/>
        </a:prstGeom>
        <a:gradFill rotWithShape="0">
          <a:gsLst>
            <a:gs pos="0">
              <a:srgbClr val="00B0F0"/>
            </a:gs>
            <a:gs pos="80000">
              <a:schemeClr val="accent2">
                <a:shade val="80000"/>
                <a:alpha val="50000"/>
                <a:hueOff val="0"/>
                <a:satOff val="0"/>
                <a:lumOff val="3531"/>
                <a:alphaOff val="-18000"/>
                <a:shade val="93000"/>
                <a:satMod val="130000"/>
              </a:schemeClr>
            </a:gs>
            <a:gs pos="100000">
              <a:schemeClr val="accent2">
                <a:shade val="80000"/>
                <a:alpha val="50000"/>
                <a:hueOff val="0"/>
                <a:satOff val="0"/>
                <a:lumOff val="3531"/>
                <a:alphaOff val="-1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907B5FE-2826-4671-B7D5-DA84A8E651B0}">
      <dsp:nvSpPr>
        <dsp:cNvPr id="0" name=""/>
        <dsp:cNvSpPr/>
      </dsp:nvSpPr>
      <dsp:spPr>
        <a:xfrm>
          <a:off x="2482248" y="2095500"/>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dirty="0"/>
            <a:t>“But the sponsor approved it”</a:t>
          </a:r>
        </a:p>
      </dsp:txBody>
      <dsp:txXfrm>
        <a:off x="2482248" y="2095500"/>
        <a:ext cx="3720386" cy="697306"/>
      </dsp:txXfrm>
    </dsp:sp>
    <dsp:sp modelId="{B9F920FE-A3A1-4EC1-9764-14E01695A6DE}">
      <dsp:nvSpPr>
        <dsp:cNvPr id="0" name=""/>
        <dsp:cNvSpPr/>
      </dsp:nvSpPr>
      <dsp:spPr>
        <a:xfrm>
          <a:off x="2133594" y="2792806"/>
          <a:ext cx="697306" cy="697306"/>
        </a:xfrm>
        <a:prstGeom prst="ellipse">
          <a:avLst/>
        </a:prstGeom>
        <a:gradFill rotWithShape="0">
          <a:gsLst>
            <a:gs pos="0">
              <a:srgbClr val="F0F517"/>
            </a:gs>
            <a:gs pos="80000">
              <a:schemeClr val="accent2">
                <a:shade val="80000"/>
                <a:alpha val="50000"/>
                <a:hueOff val="0"/>
                <a:satOff val="0"/>
                <a:lumOff val="4708"/>
                <a:alphaOff val="-24000"/>
                <a:shade val="93000"/>
                <a:satMod val="130000"/>
              </a:schemeClr>
            </a:gs>
            <a:gs pos="100000">
              <a:schemeClr val="accent2">
                <a:shade val="80000"/>
                <a:alpha val="50000"/>
                <a:hueOff val="0"/>
                <a:satOff val="0"/>
                <a:lumOff val="4708"/>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092A99AE-288F-4E34-85C7-AE188044B3AE}">
      <dsp:nvSpPr>
        <dsp:cNvPr id="0" name=""/>
        <dsp:cNvSpPr/>
      </dsp:nvSpPr>
      <dsp:spPr>
        <a:xfrm>
          <a:off x="2482248" y="2792806"/>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dirty="0"/>
            <a:t>Sponsor is willing to pay questioned costs as direct</a:t>
          </a:r>
        </a:p>
      </dsp:txBody>
      <dsp:txXfrm>
        <a:off x="2482248" y="2792806"/>
        <a:ext cx="3720386" cy="697306"/>
      </dsp:txXfrm>
    </dsp:sp>
    <dsp:sp modelId="{9F3A12D6-5328-42AB-8614-D951BEF008F4}">
      <dsp:nvSpPr>
        <dsp:cNvPr id="0" name=""/>
        <dsp:cNvSpPr/>
      </dsp:nvSpPr>
      <dsp:spPr>
        <a:xfrm>
          <a:off x="2133594" y="3490113"/>
          <a:ext cx="697306" cy="697306"/>
        </a:xfrm>
        <a:prstGeom prst="ellipse">
          <a:avLst/>
        </a:prstGeom>
        <a:gradFill rotWithShape="0">
          <a:gsLst>
            <a:gs pos="0">
              <a:srgbClr val="92D050"/>
            </a:gs>
            <a:gs pos="80000">
              <a:schemeClr val="accent2">
                <a:shade val="80000"/>
                <a:alpha val="50000"/>
                <a:hueOff val="0"/>
                <a:satOff val="0"/>
                <a:lumOff val="5885"/>
                <a:alphaOff val="-30000"/>
                <a:shade val="93000"/>
                <a:satMod val="130000"/>
              </a:schemeClr>
            </a:gs>
            <a:gs pos="100000">
              <a:schemeClr val="accent2">
                <a:shade val="80000"/>
                <a:alpha val="50000"/>
                <a:hueOff val="0"/>
                <a:satOff val="0"/>
                <a:lumOff val="5885"/>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E24E09E-67B8-4E76-B2D7-1C572B925ECB}">
      <dsp:nvSpPr>
        <dsp:cNvPr id="0" name=""/>
        <dsp:cNvSpPr/>
      </dsp:nvSpPr>
      <dsp:spPr>
        <a:xfrm>
          <a:off x="2482248" y="3490113"/>
          <a:ext cx="3720386" cy="69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rtl="0">
            <a:lnSpc>
              <a:spcPct val="90000"/>
            </a:lnSpc>
            <a:spcBef>
              <a:spcPct val="0"/>
            </a:spcBef>
            <a:spcAft>
              <a:spcPct val="35000"/>
            </a:spcAft>
            <a:buNone/>
          </a:pPr>
          <a:r>
            <a:rPr lang="en-US" sz="2200" kern="1200" dirty="0"/>
            <a:t>We did it that way before!</a:t>
          </a:r>
        </a:p>
      </dsp:txBody>
      <dsp:txXfrm>
        <a:off x="2482248" y="3490113"/>
        <a:ext cx="3720386" cy="6973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71C0E-4DC5-4C20-874D-C6755315A05F}">
      <dsp:nvSpPr>
        <dsp:cNvPr id="0" name=""/>
        <dsp:cNvSpPr/>
      </dsp:nvSpPr>
      <dsp:spPr>
        <a:xfrm>
          <a:off x="1616221" y="403685"/>
          <a:ext cx="2692107" cy="2692107"/>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6061D-9438-45B4-A2F0-721BB9205EF5}">
      <dsp:nvSpPr>
        <dsp:cNvPr id="0" name=""/>
        <dsp:cNvSpPr/>
      </dsp:nvSpPr>
      <dsp:spPr>
        <a:xfrm>
          <a:off x="1616221" y="403685"/>
          <a:ext cx="2692107" cy="2692107"/>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F599C0-72A5-4260-9B61-6DA3C97E6D1A}">
      <dsp:nvSpPr>
        <dsp:cNvPr id="0" name=""/>
        <dsp:cNvSpPr/>
      </dsp:nvSpPr>
      <dsp:spPr>
        <a:xfrm>
          <a:off x="1616221" y="403685"/>
          <a:ext cx="2692107" cy="2692107"/>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B012C-A27A-4840-B410-8BEFCF350C62}">
      <dsp:nvSpPr>
        <dsp:cNvPr id="0" name=""/>
        <dsp:cNvSpPr/>
      </dsp:nvSpPr>
      <dsp:spPr>
        <a:xfrm>
          <a:off x="1616221" y="403685"/>
          <a:ext cx="2692107" cy="2692107"/>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2BF404-58E2-4200-89EE-F90C6FB39EE3}">
      <dsp:nvSpPr>
        <dsp:cNvPr id="0" name=""/>
        <dsp:cNvSpPr/>
      </dsp:nvSpPr>
      <dsp:spPr>
        <a:xfrm>
          <a:off x="2350148" y="1158176"/>
          <a:ext cx="1238138" cy="1238138"/>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Cash</a:t>
          </a:r>
        </a:p>
      </dsp:txBody>
      <dsp:txXfrm>
        <a:off x="2531469" y="1339497"/>
        <a:ext cx="875496" cy="875496"/>
      </dsp:txXfrm>
    </dsp:sp>
    <dsp:sp modelId="{6F0448E5-0BAB-4B61-9C93-ECCEAAE047D2}">
      <dsp:nvSpPr>
        <dsp:cNvPr id="0" name=""/>
        <dsp:cNvSpPr/>
      </dsp:nvSpPr>
      <dsp:spPr>
        <a:xfrm>
          <a:off x="2362200" y="-112744"/>
          <a:ext cx="1200149" cy="1095262"/>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Institution funds</a:t>
          </a:r>
        </a:p>
      </dsp:txBody>
      <dsp:txXfrm>
        <a:off x="2537958" y="47653"/>
        <a:ext cx="848633" cy="774468"/>
      </dsp:txXfrm>
    </dsp:sp>
    <dsp:sp modelId="{B1923561-4A54-4EE6-BD26-25A5275A84A1}">
      <dsp:nvSpPr>
        <dsp:cNvPr id="0" name=""/>
        <dsp:cNvSpPr/>
      </dsp:nvSpPr>
      <dsp:spPr>
        <a:xfrm>
          <a:off x="3731619" y="1204231"/>
          <a:ext cx="1091015" cy="1091015"/>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Gift</a:t>
          </a:r>
        </a:p>
      </dsp:txBody>
      <dsp:txXfrm>
        <a:off x="3891394" y="1364006"/>
        <a:ext cx="771465" cy="771465"/>
      </dsp:txXfrm>
    </dsp:sp>
    <dsp:sp modelId="{410A1FAA-81EB-43A4-A9B5-F0B9CEBAED71}">
      <dsp:nvSpPr>
        <dsp:cNvPr id="0" name=""/>
        <dsp:cNvSpPr/>
      </dsp:nvSpPr>
      <dsp:spPr>
        <a:xfrm>
          <a:off x="2416767" y="2519084"/>
          <a:ext cx="1091015" cy="1091015"/>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Non-federal Grant</a:t>
          </a:r>
        </a:p>
      </dsp:txBody>
      <dsp:txXfrm>
        <a:off x="2576542" y="2678859"/>
        <a:ext cx="771465" cy="771465"/>
      </dsp:txXfrm>
    </dsp:sp>
    <dsp:sp modelId="{AD67809B-AB89-42DC-B736-25F9669EBB9D}">
      <dsp:nvSpPr>
        <dsp:cNvPr id="0" name=""/>
        <dsp:cNvSpPr/>
      </dsp:nvSpPr>
      <dsp:spPr>
        <a:xfrm>
          <a:off x="1101914" y="1204231"/>
          <a:ext cx="1091015" cy="1091015"/>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Program income, waived F&amp;A</a:t>
          </a:r>
        </a:p>
      </dsp:txBody>
      <dsp:txXfrm>
        <a:off x="1261689" y="1364006"/>
        <a:ext cx="771465" cy="7714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0051-34A2-4021-94B1-495212F366E7}">
      <dsp:nvSpPr>
        <dsp:cNvPr id="0" name=""/>
        <dsp:cNvSpPr/>
      </dsp:nvSpPr>
      <dsp:spPr>
        <a:xfrm>
          <a:off x="4056743" y="1571810"/>
          <a:ext cx="1813995" cy="1676209"/>
        </a:xfrm>
        <a:prstGeom prst="gear9">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Unfunded effort of key personnel –from collaborators</a:t>
          </a:r>
        </a:p>
      </dsp:txBody>
      <dsp:txXfrm>
        <a:off x="4411139" y="1964454"/>
        <a:ext cx="1105203" cy="861606"/>
      </dsp:txXfrm>
    </dsp:sp>
    <dsp:sp modelId="{E9699FCE-1895-4221-94B3-40A824811BA8}">
      <dsp:nvSpPr>
        <dsp:cNvPr id="0" name=""/>
        <dsp:cNvSpPr/>
      </dsp:nvSpPr>
      <dsp:spPr>
        <a:xfrm>
          <a:off x="2406743" y="849099"/>
          <a:ext cx="1802692" cy="1734848"/>
        </a:xfrm>
        <a:prstGeom prst="gear6">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Donated property, certification for the value of donation</a:t>
          </a:r>
        </a:p>
      </dsp:txBody>
      <dsp:txXfrm>
        <a:off x="2853358" y="1288492"/>
        <a:ext cx="909462" cy="856062"/>
      </dsp:txXfrm>
    </dsp:sp>
    <dsp:sp modelId="{C729F751-09DB-40D2-AFF5-79CF2DA33282}">
      <dsp:nvSpPr>
        <dsp:cNvPr id="0" name=""/>
        <dsp:cNvSpPr/>
      </dsp:nvSpPr>
      <dsp:spPr>
        <a:xfrm rot="20700000">
          <a:off x="4129687" y="143045"/>
          <a:ext cx="1272960" cy="1272960"/>
        </a:xfrm>
        <a:prstGeom prst="gear6">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Sub-awardee cost sharing</a:t>
          </a:r>
        </a:p>
      </dsp:txBody>
      <dsp:txXfrm rot="-20700000">
        <a:off x="4408884" y="422243"/>
        <a:ext cx="714565" cy="714565"/>
      </dsp:txXfrm>
    </dsp:sp>
    <dsp:sp modelId="{F276C4F1-F78A-4B4A-94D7-F5361E9C7BA8}">
      <dsp:nvSpPr>
        <dsp:cNvPr id="0" name=""/>
        <dsp:cNvSpPr/>
      </dsp:nvSpPr>
      <dsp:spPr>
        <a:xfrm>
          <a:off x="4112339" y="1205013"/>
          <a:ext cx="2286609" cy="2286609"/>
        </a:xfrm>
        <a:prstGeom prst="circularArrow">
          <a:avLst>
            <a:gd name="adj1" fmla="val 4687"/>
            <a:gd name="adj2" fmla="val 299029"/>
            <a:gd name="adj3" fmla="val 2488435"/>
            <a:gd name="adj4" fmla="val 1592236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74D6B-6C4A-4CD1-B61B-A7FD752683C4}">
      <dsp:nvSpPr>
        <dsp:cNvPr id="0" name=""/>
        <dsp:cNvSpPr/>
      </dsp:nvSpPr>
      <dsp:spPr>
        <a:xfrm>
          <a:off x="2217155" y="725781"/>
          <a:ext cx="1661364" cy="16613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095026-7CC8-4F45-8923-DF721F0197F9}">
      <dsp:nvSpPr>
        <dsp:cNvPr id="0" name=""/>
        <dsp:cNvSpPr/>
      </dsp:nvSpPr>
      <dsp:spPr>
        <a:xfrm>
          <a:off x="3797063" y="30625"/>
          <a:ext cx="1791285" cy="17912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C8923-CD23-4382-A19D-59ADB98E6CF2}">
      <dsp:nvSpPr>
        <dsp:cNvPr id="0" name=""/>
        <dsp:cNvSpPr/>
      </dsp:nvSpPr>
      <dsp:spPr>
        <a:xfrm>
          <a:off x="0" y="59775"/>
          <a:ext cx="6172199" cy="51480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chemeClr val="tx1"/>
              </a:solidFill>
            </a:rPr>
            <a:t>Sub-awardee cost sharing</a:t>
          </a:r>
        </a:p>
      </dsp:txBody>
      <dsp:txXfrm>
        <a:off x="25130" y="84905"/>
        <a:ext cx="6121939" cy="464540"/>
      </dsp:txXfrm>
    </dsp:sp>
    <dsp:sp modelId="{B3F3E728-74AF-4F4C-B864-2DE574E4C9DD}">
      <dsp:nvSpPr>
        <dsp:cNvPr id="0" name=""/>
        <dsp:cNvSpPr/>
      </dsp:nvSpPr>
      <dsp:spPr>
        <a:xfrm>
          <a:off x="0" y="574575"/>
          <a:ext cx="6172199" cy="100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request sub-awardee to submit periodic cost sharing reports</a:t>
          </a:r>
        </a:p>
        <a:p>
          <a:pPr marL="171450" lvl="1" indent="-171450" algn="l" defTabSz="755650" rtl="0">
            <a:lnSpc>
              <a:spcPct val="90000"/>
            </a:lnSpc>
            <a:spcBef>
              <a:spcPct val="0"/>
            </a:spcBef>
            <a:spcAft>
              <a:spcPct val="20000"/>
            </a:spcAft>
            <a:buChar char="•"/>
          </a:pPr>
          <a:r>
            <a:rPr lang="en-US" sz="1700" kern="1200" dirty="0"/>
            <a:t>Sub-awardee invoices should reflect inception to date cost shared amounts</a:t>
          </a:r>
        </a:p>
      </dsp:txBody>
      <dsp:txXfrm>
        <a:off x="0" y="574575"/>
        <a:ext cx="6172199" cy="1001880"/>
      </dsp:txXfrm>
    </dsp:sp>
    <dsp:sp modelId="{4BCC412C-14B3-44C6-9F72-8AC001727914}">
      <dsp:nvSpPr>
        <dsp:cNvPr id="0" name=""/>
        <dsp:cNvSpPr/>
      </dsp:nvSpPr>
      <dsp:spPr>
        <a:xfrm>
          <a:off x="0" y="1576455"/>
          <a:ext cx="6172199" cy="51480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chemeClr val="tx1"/>
              </a:solidFill>
            </a:rPr>
            <a:t>Donated property</a:t>
          </a:r>
        </a:p>
      </dsp:txBody>
      <dsp:txXfrm>
        <a:off x="25130" y="1601585"/>
        <a:ext cx="6121939" cy="464540"/>
      </dsp:txXfrm>
    </dsp:sp>
    <dsp:sp modelId="{3339F79B-4468-450A-A02A-92886922E2E0}">
      <dsp:nvSpPr>
        <dsp:cNvPr id="0" name=""/>
        <dsp:cNvSpPr/>
      </dsp:nvSpPr>
      <dsp:spPr>
        <a:xfrm>
          <a:off x="0" y="2091256"/>
          <a:ext cx="61721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Document value of the donation</a:t>
          </a:r>
        </a:p>
      </dsp:txBody>
      <dsp:txXfrm>
        <a:off x="0" y="2091256"/>
        <a:ext cx="6172199" cy="364320"/>
      </dsp:txXfrm>
    </dsp:sp>
    <dsp:sp modelId="{126ACD45-49BA-4BF2-AD3B-6F981BE10961}">
      <dsp:nvSpPr>
        <dsp:cNvPr id="0" name=""/>
        <dsp:cNvSpPr/>
      </dsp:nvSpPr>
      <dsp:spPr>
        <a:xfrm>
          <a:off x="0" y="2455576"/>
          <a:ext cx="6172199" cy="51480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chemeClr val="tx1"/>
              </a:solidFill>
            </a:rPr>
            <a:t>Unfunded collaborators</a:t>
          </a:r>
        </a:p>
      </dsp:txBody>
      <dsp:txXfrm>
        <a:off x="25130" y="2480706"/>
        <a:ext cx="6121939" cy="464540"/>
      </dsp:txXfrm>
    </dsp:sp>
    <dsp:sp modelId="{6184DAC5-66A0-4896-98DF-4409440FEBCD}">
      <dsp:nvSpPr>
        <dsp:cNvPr id="0" name=""/>
        <dsp:cNvSpPr/>
      </dsp:nvSpPr>
      <dsp:spPr>
        <a:xfrm>
          <a:off x="0" y="2970376"/>
          <a:ext cx="61721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request cost share certified quantifying amounts</a:t>
          </a:r>
        </a:p>
      </dsp:txBody>
      <dsp:txXfrm>
        <a:off x="0" y="2970376"/>
        <a:ext cx="6172199" cy="36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FE99E-BD8E-4208-B10B-9CFE02B37ADA}">
      <dsp:nvSpPr>
        <dsp:cNvPr id="0" name=""/>
        <dsp:cNvSpPr/>
      </dsp:nvSpPr>
      <dsp:spPr>
        <a:xfrm>
          <a:off x="2398776" y="39623"/>
          <a:ext cx="2060448" cy="2060448"/>
        </a:xfrm>
        <a:prstGeom prst="ellipse">
          <a:avLst/>
        </a:prstGeom>
        <a:solidFill>
          <a:schemeClr val="bg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t>Federally funded </a:t>
          </a:r>
        </a:p>
      </dsp:txBody>
      <dsp:txXfrm>
        <a:off x="2636520" y="316991"/>
        <a:ext cx="1584960" cy="653796"/>
      </dsp:txXfrm>
    </dsp:sp>
    <dsp:sp modelId="{5BF896BE-E5FD-431D-A29C-5D74497C2F23}">
      <dsp:nvSpPr>
        <dsp:cNvPr id="0" name=""/>
        <dsp:cNvSpPr/>
      </dsp:nvSpPr>
      <dsp:spPr>
        <a:xfrm>
          <a:off x="3310128" y="950975"/>
          <a:ext cx="2060448" cy="2060448"/>
        </a:xfrm>
        <a:prstGeom prst="ellipse">
          <a:avLst/>
        </a:prstGeom>
        <a:solidFill>
          <a:schemeClr val="bg2">
            <a:lumMod val="75000"/>
            <a:alpha val="6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b="1" u="none" kern="1200" dirty="0"/>
            <a:t>Federal Flow -through Funding</a:t>
          </a:r>
        </a:p>
      </dsp:txBody>
      <dsp:txXfrm>
        <a:off x="4419599" y="1188719"/>
        <a:ext cx="792480" cy="1584960"/>
      </dsp:txXfrm>
    </dsp:sp>
    <dsp:sp modelId="{37FA8E0A-FC09-4019-BA30-21A5BDA0813C}">
      <dsp:nvSpPr>
        <dsp:cNvPr id="0" name=""/>
        <dsp:cNvSpPr/>
      </dsp:nvSpPr>
      <dsp:spPr>
        <a:xfrm>
          <a:off x="2398776" y="1862328"/>
          <a:ext cx="2060448" cy="2060448"/>
        </a:xfrm>
        <a:prstGeom prst="ellipse">
          <a:avLst/>
        </a:prstGeom>
        <a:solidFill>
          <a:schemeClr val="bg2">
            <a:lumMod val="50000"/>
            <a:alpha val="3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US" sz="1000" b="1" u="none" kern="1200" dirty="0"/>
            <a:t>Proposal or award terms/conditions </a:t>
          </a:r>
          <a:r>
            <a:rPr lang="en-US" sz="1000" b="1" i="1" kern="1200" dirty="0"/>
            <a:t>reference 2CFR200</a:t>
          </a:r>
        </a:p>
      </dsp:txBody>
      <dsp:txXfrm>
        <a:off x="2636520" y="2991612"/>
        <a:ext cx="1584960" cy="653796"/>
      </dsp:txXfrm>
    </dsp:sp>
    <dsp:sp modelId="{D2DDF040-90AB-4759-BD0A-7D0D79FAF915}">
      <dsp:nvSpPr>
        <dsp:cNvPr id="0" name=""/>
        <dsp:cNvSpPr/>
      </dsp:nvSpPr>
      <dsp:spPr>
        <a:xfrm>
          <a:off x="1487423" y="950975"/>
          <a:ext cx="2060448" cy="2060448"/>
        </a:xfrm>
        <a:prstGeom prst="ellipse">
          <a:avLst/>
        </a:prstGeom>
        <a:solidFill>
          <a:schemeClr val="bg2">
            <a:lumMod val="75000"/>
            <a:alpha val="2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dirty="0"/>
            <a:t>Funds used as </a:t>
          </a:r>
          <a:r>
            <a:rPr lang="en-US" sz="1200" b="1" u="sng" kern="1200" dirty="0"/>
            <a:t>cost sharing</a:t>
          </a:r>
          <a:endParaRPr lang="en-US" sz="1400" b="1" kern="1200" dirty="0"/>
        </a:p>
      </dsp:txBody>
      <dsp:txXfrm>
        <a:off x="1645920" y="1188719"/>
        <a:ext cx="792480" cy="15849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04DFA-5719-4004-A593-B207F82E110E}">
      <dsp:nvSpPr>
        <dsp:cNvPr id="0" name=""/>
        <dsp:cNvSpPr/>
      </dsp:nvSpPr>
      <dsp:spPr>
        <a:xfrm>
          <a:off x="4122500" y="2746"/>
          <a:ext cx="1755000" cy="15991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u="sng" kern="1200" dirty="0"/>
            <a:t>NON</a:t>
          </a:r>
          <a:r>
            <a:rPr lang="en-US" sz="3500" kern="1200" dirty="0"/>
            <a:t>-federal projects</a:t>
          </a:r>
        </a:p>
      </dsp:txBody>
      <dsp:txXfrm>
        <a:off x="4122500" y="2746"/>
        <a:ext cx="1755000" cy="1599121"/>
      </dsp:txXfrm>
    </dsp:sp>
    <dsp:sp modelId="{E19CE241-7737-4BA7-9DC0-2DE1D5D1922B}">
      <dsp:nvSpPr>
        <dsp:cNvPr id="0" name=""/>
        <dsp:cNvSpPr/>
      </dsp:nvSpPr>
      <dsp:spPr>
        <a:xfrm>
          <a:off x="3852500" y="1681823"/>
          <a:ext cx="2295000" cy="159912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kern="1200"/>
            <a:t>Non-sponsored projects</a:t>
          </a:r>
        </a:p>
      </dsp:txBody>
      <dsp:txXfrm>
        <a:off x="3852500" y="1681823"/>
        <a:ext cx="2295000" cy="1599121"/>
      </dsp:txXfrm>
    </dsp:sp>
    <dsp:sp modelId="{E1DBBD5C-5706-4306-B791-C17ACB649DA1}">
      <dsp:nvSpPr>
        <dsp:cNvPr id="0" name=""/>
        <dsp:cNvSpPr/>
      </dsp:nvSpPr>
      <dsp:spPr>
        <a:xfrm>
          <a:off x="3290000" y="3360900"/>
          <a:ext cx="3420000" cy="159912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kern="1200"/>
            <a:t>Software that is clearly technical in nature</a:t>
          </a:r>
        </a:p>
      </dsp:txBody>
      <dsp:txXfrm>
        <a:off x="3290000" y="3360900"/>
        <a:ext cx="3420000" cy="1599121"/>
      </dsp:txXfrm>
    </dsp:sp>
    <dsp:sp modelId="{66065814-7FD5-4FE1-8628-3DFFF53D3A55}">
      <dsp:nvSpPr>
        <dsp:cNvPr id="0" name=""/>
        <dsp:cNvSpPr/>
      </dsp:nvSpPr>
      <dsp:spPr>
        <a:xfrm>
          <a:off x="2840000" y="5039978"/>
          <a:ext cx="4320000" cy="159912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kern="1200"/>
            <a:t>Technical Equipment purchases (e.g., Lab Equipment)</a:t>
          </a:r>
        </a:p>
      </dsp:txBody>
      <dsp:txXfrm>
        <a:off x="2840000" y="5039978"/>
        <a:ext cx="4320000" cy="1599121"/>
      </dsp:txXfrm>
    </dsp:sp>
    <dsp:sp modelId="{08FEB0D1-6FE3-4A33-8030-1A9C612AC84D}">
      <dsp:nvSpPr>
        <dsp:cNvPr id="0" name=""/>
        <dsp:cNvSpPr/>
      </dsp:nvSpPr>
      <dsp:spPr>
        <a:xfrm>
          <a:off x="1815422" y="6719055"/>
          <a:ext cx="6369156" cy="1599121"/>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kern="1200" dirty="0"/>
            <a:t>GRA’s (Graduate Research Assistants)</a:t>
          </a:r>
        </a:p>
      </dsp:txBody>
      <dsp:txXfrm>
        <a:off x="1815422" y="6719055"/>
        <a:ext cx="6369156" cy="1599121"/>
      </dsp:txXfrm>
    </dsp:sp>
    <dsp:sp modelId="{A2B255B2-61B4-41BE-A7BF-B4BE25FDC8A0}">
      <dsp:nvSpPr>
        <dsp:cNvPr id="0" name=""/>
        <dsp:cNvSpPr/>
      </dsp:nvSpPr>
      <dsp:spPr>
        <a:xfrm>
          <a:off x="589999" y="8398132"/>
          <a:ext cx="8820000" cy="15991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US" sz="3500" kern="1200" dirty="0"/>
            <a:t>Replacements of PREVIOUSLY CAS APPROVED items purchased on </a:t>
          </a:r>
          <a:r>
            <a:rPr lang="en-US" sz="3500" u="sng" kern="1200" dirty="0"/>
            <a:t>that exact</a:t>
          </a:r>
          <a:r>
            <a:rPr lang="en-US" sz="3500" kern="1200" dirty="0"/>
            <a:t> PTAO number (be sure and document!). </a:t>
          </a:r>
        </a:p>
      </dsp:txBody>
      <dsp:txXfrm>
        <a:off x="589999" y="8398132"/>
        <a:ext cx="8820000" cy="15991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E7C6-B82F-462E-A7B0-A26A8B9425CC}">
      <dsp:nvSpPr>
        <dsp:cNvPr id="0" name=""/>
        <dsp:cNvSpPr/>
      </dsp:nvSpPr>
      <dsp:spPr>
        <a:xfrm>
          <a:off x="0" y="24677"/>
          <a:ext cx="8382000" cy="836550"/>
        </a:xfrm>
        <a:prstGeom prst="roundRect">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Non-federal projects</a:t>
          </a:r>
        </a:p>
      </dsp:txBody>
      <dsp:txXfrm>
        <a:off x="40837" y="65514"/>
        <a:ext cx="8300326" cy="754876"/>
      </dsp:txXfrm>
    </dsp:sp>
    <dsp:sp modelId="{FCA3E9C1-B2C4-4D4F-B540-672F098D4BFA}">
      <dsp:nvSpPr>
        <dsp:cNvPr id="0" name=""/>
        <dsp:cNvSpPr/>
      </dsp:nvSpPr>
      <dsp:spPr>
        <a:xfrm>
          <a:off x="0" y="907307"/>
          <a:ext cx="8382000" cy="836550"/>
        </a:xfrm>
        <a:prstGeom prst="roundRect">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Non-sponsored projects</a:t>
          </a:r>
        </a:p>
      </dsp:txBody>
      <dsp:txXfrm>
        <a:off x="40837" y="948144"/>
        <a:ext cx="8300326" cy="754876"/>
      </dsp:txXfrm>
    </dsp:sp>
    <dsp:sp modelId="{E188A5BF-16AA-4079-8B5D-634FD02E73E4}">
      <dsp:nvSpPr>
        <dsp:cNvPr id="0" name=""/>
        <dsp:cNvSpPr/>
      </dsp:nvSpPr>
      <dsp:spPr>
        <a:xfrm>
          <a:off x="0" y="1789937"/>
          <a:ext cx="8382000" cy="83655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Software that is clearly technical in nature. See the Software discussion for additional information</a:t>
          </a:r>
        </a:p>
      </dsp:txBody>
      <dsp:txXfrm>
        <a:off x="40837" y="1830774"/>
        <a:ext cx="8300326" cy="754876"/>
      </dsp:txXfrm>
    </dsp:sp>
    <dsp:sp modelId="{45D46CCE-278E-4651-A48E-F3E4DE5661F2}">
      <dsp:nvSpPr>
        <dsp:cNvPr id="0" name=""/>
        <dsp:cNvSpPr/>
      </dsp:nvSpPr>
      <dsp:spPr>
        <a:xfrm>
          <a:off x="0" y="2672567"/>
          <a:ext cx="8382000" cy="83655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Specialized equipment purchases (e.g., microscope, autoclave). </a:t>
          </a:r>
        </a:p>
      </dsp:txBody>
      <dsp:txXfrm>
        <a:off x="40837" y="2713404"/>
        <a:ext cx="8300326" cy="754876"/>
      </dsp:txXfrm>
    </dsp:sp>
    <dsp:sp modelId="{3E50DE9E-663C-4A17-A4E6-3A4B4B8FA2C1}">
      <dsp:nvSpPr>
        <dsp:cNvPr id="0" name=""/>
        <dsp:cNvSpPr/>
      </dsp:nvSpPr>
      <dsp:spPr>
        <a:xfrm>
          <a:off x="0" y="3555197"/>
          <a:ext cx="8382000" cy="836550"/>
        </a:xfrm>
        <a:prstGeom prst="roundRect">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Replacements of PREVIOUSLY FCE APPROVED items purchased on that exact PTAO number. (it’s a good idea to be sure you have the original approved FCE form as part of your documentation for the new charges)</a:t>
          </a:r>
        </a:p>
      </dsp:txBody>
      <dsp:txXfrm>
        <a:off x="40837" y="3596034"/>
        <a:ext cx="8300326" cy="7548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F05FC-54DC-4659-BA34-D55D231A8920}">
      <dsp:nvSpPr>
        <dsp:cNvPr id="0" name=""/>
        <dsp:cNvSpPr/>
      </dsp:nvSpPr>
      <dsp:spPr>
        <a:xfrm rot="5400000">
          <a:off x="270814" y="2642956"/>
          <a:ext cx="806130" cy="134138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6ABFB-983E-4DF4-882F-F4341FF3C58F}">
      <dsp:nvSpPr>
        <dsp:cNvPr id="0" name=""/>
        <dsp:cNvSpPr/>
      </dsp:nvSpPr>
      <dsp:spPr>
        <a:xfrm>
          <a:off x="136251" y="3043741"/>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Document costing decisions</a:t>
          </a:r>
        </a:p>
      </dsp:txBody>
      <dsp:txXfrm>
        <a:off x="136251" y="3043741"/>
        <a:ext cx="1211008" cy="1061519"/>
      </dsp:txXfrm>
    </dsp:sp>
    <dsp:sp modelId="{8BB65FC2-71A0-4339-865C-3D42E825FF78}">
      <dsp:nvSpPr>
        <dsp:cNvPr id="0" name=""/>
        <dsp:cNvSpPr/>
      </dsp:nvSpPr>
      <dsp:spPr>
        <a:xfrm>
          <a:off x="1118767" y="2544202"/>
          <a:ext cx="228492" cy="228492"/>
        </a:xfrm>
        <a:prstGeom prst="triangle">
          <a:avLst>
            <a:gd name="adj" fmla="val 100000"/>
          </a:avLst>
        </a:prstGeom>
        <a:solidFill>
          <a:schemeClr val="accent2">
            <a:hueOff val="0"/>
            <a:satOff val="0"/>
            <a:lumOff val="3922"/>
            <a:alphaOff val="0"/>
          </a:schemeClr>
        </a:solidFill>
        <a:ln w="25400" cap="flat" cmpd="sng" algn="ctr">
          <a:solidFill>
            <a:schemeClr val="accent2">
              <a:hueOff val="0"/>
              <a:satOff val="0"/>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32A89-2657-4E90-8748-9E5D620A276E}">
      <dsp:nvSpPr>
        <dsp:cNvPr id="0" name=""/>
        <dsp:cNvSpPr/>
      </dsp:nvSpPr>
      <dsp:spPr>
        <a:xfrm rot="5400000">
          <a:off x="1753325" y="2276107"/>
          <a:ext cx="806130" cy="1341382"/>
        </a:xfrm>
        <a:prstGeom prst="corner">
          <a:avLst>
            <a:gd name="adj1" fmla="val 16120"/>
            <a:gd name="adj2" fmla="val 16110"/>
          </a:avLst>
        </a:prstGeom>
        <a:solidFill>
          <a:schemeClr val="accent2">
            <a:hueOff val="0"/>
            <a:satOff val="0"/>
            <a:lumOff val="7843"/>
            <a:alphaOff val="0"/>
          </a:schemeClr>
        </a:solidFill>
        <a:ln w="25400" cap="flat" cmpd="sng" algn="ctr">
          <a:solidFill>
            <a:schemeClr val="accent2">
              <a:hueOff val="0"/>
              <a:satOff val="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3649B-9BA3-496C-ACAB-75B8E652CC9B}">
      <dsp:nvSpPr>
        <dsp:cNvPr id="0" name=""/>
        <dsp:cNvSpPr/>
      </dsp:nvSpPr>
      <dsp:spPr>
        <a:xfrm>
          <a:off x="1618761" y="2676892"/>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Communicate on purchases and decisions in charging those costs</a:t>
          </a:r>
        </a:p>
      </dsp:txBody>
      <dsp:txXfrm>
        <a:off x="1618761" y="2676892"/>
        <a:ext cx="1211008" cy="1061519"/>
      </dsp:txXfrm>
    </dsp:sp>
    <dsp:sp modelId="{0D2864B6-8904-46FD-9957-6661381A6C79}">
      <dsp:nvSpPr>
        <dsp:cNvPr id="0" name=""/>
        <dsp:cNvSpPr/>
      </dsp:nvSpPr>
      <dsp:spPr>
        <a:xfrm>
          <a:off x="2601277" y="2177353"/>
          <a:ext cx="228492" cy="228492"/>
        </a:xfrm>
        <a:prstGeom prst="triangle">
          <a:avLst>
            <a:gd name="adj" fmla="val 100000"/>
          </a:avLst>
        </a:prstGeom>
        <a:solidFill>
          <a:schemeClr val="accent2">
            <a:hueOff val="0"/>
            <a:satOff val="0"/>
            <a:lumOff val="11765"/>
            <a:alphaOff val="0"/>
          </a:schemeClr>
        </a:solidFill>
        <a:ln w="25400" cap="flat" cmpd="sng" algn="ctr">
          <a:solidFill>
            <a:schemeClr val="accent2">
              <a:hueOff val="0"/>
              <a:satOff val="0"/>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18B1C-A706-4773-9650-C84BBA4ED11A}">
      <dsp:nvSpPr>
        <dsp:cNvPr id="0" name=""/>
        <dsp:cNvSpPr/>
      </dsp:nvSpPr>
      <dsp:spPr>
        <a:xfrm rot="5400000">
          <a:off x="3235835" y="1909259"/>
          <a:ext cx="806130" cy="1341382"/>
        </a:xfrm>
        <a:prstGeom prst="corner">
          <a:avLst>
            <a:gd name="adj1" fmla="val 16120"/>
            <a:gd name="adj2" fmla="val 16110"/>
          </a:avLst>
        </a:prstGeom>
        <a:solidFill>
          <a:schemeClr val="accent2">
            <a:hueOff val="0"/>
            <a:satOff val="0"/>
            <a:lumOff val="15686"/>
            <a:alphaOff val="0"/>
          </a:schemeClr>
        </a:solidFill>
        <a:ln w="25400" cap="flat" cmpd="sng" algn="ctr">
          <a:solidFill>
            <a:schemeClr val="accent2">
              <a:hueOff val="0"/>
              <a:satOff val="0"/>
              <a:lumOff val="1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63585-081D-4ABB-978D-28DC71E41F1B}">
      <dsp:nvSpPr>
        <dsp:cNvPr id="0" name=""/>
        <dsp:cNvSpPr/>
      </dsp:nvSpPr>
      <dsp:spPr>
        <a:xfrm>
          <a:off x="3101272" y="2310043"/>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Differentiate between NEED for the item and the PURPOSE of the award</a:t>
          </a:r>
        </a:p>
      </dsp:txBody>
      <dsp:txXfrm>
        <a:off x="3101272" y="2310043"/>
        <a:ext cx="1211008" cy="1061519"/>
      </dsp:txXfrm>
    </dsp:sp>
    <dsp:sp modelId="{BD642BEB-858E-4617-B4A1-3C723E9B0208}">
      <dsp:nvSpPr>
        <dsp:cNvPr id="0" name=""/>
        <dsp:cNvSpPr/>
      </dsp:nvSpPr>
      <dsp:spPr>
        <a:xfrm>
          <a:off x="4083788" y="1810505"/>
          <a:ext cx="228492" cy="228492"/>
        </a:xfrm>
        <a:prstGeom prst="triangle">
          <a:avLst>
            <a:gd name="adj" fmla="val 100000"/>
          </a:avLst>
        </a:prstGeom>
        <a:solidFill>
          <a:schemeClr val="accent2">
            <a:hueOff val="0"/>
            <a:satOff val="0"/>
            <a:lumOff val="19608"/>
            <a:alphaOff val="0"/>
          </a:schemeClr>
        </a:solidFill>
        <a:ln w="25400" cap="flat" cmpd="sng" algn="ctr">
          <a:solidFill>
            <a:schemeClr val="accent2">
              <a:hueOff val="0"/>
              <a:satOff val="0"/>
              <a:lumOff val="19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34B3D-CB27-41F5-A2DF-47B60C0C4E21}">
      <dsp:nvSpPr>
        <dsp:cNvPr id="0" name=""/>
        <dsp:cNvSpPr/>
      </dsp:nvSpPr>
      <dsp:spPr>
        <a:xfrm rot="5400000">
          <a:off x="4718345" y="1542410"/>
          <a:ext cx="806130" cy="1341382"/>
        </a:xfrm>
        <a:prstGeom prst="corner">
          <a:avLst>
            <a:gd name="adj1" fmla="val 16120"/>
            <a:gd name="adj2" fmla="val 16110"/>
          </a:avLst>
        </a:prstGeom>
        <a:solidFill>
          <a:schemeClr val="accent2">
            <a:hueOff val="0"/>
            <a:satOff val="0"/>
            <a:lumOff val="23530"/>
            <a:alphaOff val="0"/>
          </a:schemeClr>
        </a:solidFill>
        <a:ln w="25400" cap="flat" cmpd="sng" algn="ctr">
          <a:solidFill>
            <a:schemeClr val="accent2">
              <a:hueOff val="0"/>
              <a:satOff val="0"/>
              <a:lumOff val="2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7A686-4BD1-4C8E-B509-4413D250C1A9}">
      <dsp:nvSpPr>
        <dsp:cNvPr id="0" name=""/>
        <dsp:cNvSpPr/>
      </dsp:nvSpPr>
      <dsp:spPr>
        <a:xfrm>
          <a:off x="4583782" y="1943195"/>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Select the most proper and descriptive expenditure type for the cost incurred</a:t>
          </a:r>
        </a:p>
      </dsp:txBody>
      <dsp:txXfrm>
        <a:off x="4583782" y="1943195"/>
        <a:ext cx="1211008" cy="1061519"/>
      </dsp:txXfrm>
    </dsp:sp>
    <dsp:sp modelId="{1025EB79-2B49-4B47-AA9A-952BD8E33E2E}">
      <dsp:nvSpPr>
        <dsp:cNvPr id="0" name=""/>
        <dsp:cNvSpPr/>
      </dsp:nvSpPr>
      <dsp:spPr>
        <a:xfrm>
          <a:off x="5566298" y="1443656"/>
          <a:ext cx="228492" cy="228492"/>
        </a:xfrm>
        <a:prstGeom prst="triangle">
          <a:avLst>
            <a:gd name="adj" fmla="val 100000"/>
          </a:avLst>
        </a:prstGeom>
        <a:solidFill>
          <a:schemeClr val="accent2">
            <a:hueOff val="0"/>
            <a:satOff val="0"/>
            <a:lumOff val="27451"/>
            <a:alphaOff val="0"/>
          </a:schemeClr>
        </a:solidFill>
        <a:ln w="25400" cap="flat" cmpd="sng" algn="ctr">
          <a:solidFill>
            <a:schemeClr val="accent2">
              <a:hueOff val="0"/>
              <a:satOff val="0"/>
              <a:lumOff val="27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6C747-9264-4A0A-8BE0-3419FB27C2C7}">
      <dsp:nvSpPr>
        <dsp:cNvPr id="0" name=""/>
        <dsp:cNvSpPr/>
      </dsp:nvSpPr>
      <dsp:spPr>
        <a:xfrm rot="5400000">
          <a:off x="6200856" y="1175561"/>
          <a:ext cx="806130" cy="1341382"/>
        </a:xfrm>
        <a:prstGeom prst="corner">
          <a:avLst>
            <a:gd name="adj1" fmla="val 16120"/>
            <a:gd name="adj2" fmla="val 16110"/>
          </a:avLst>
        </a:prstGeom>
        <a:solidFill>
          <a:schemeClr val="accent2">
            <a:hueOff val="0"/>
            <a:satOff val="0"/>
            <a:lumOff val="31373"/>
            <a:alphaOff val="0"/>
          </a:schemeClr>
        </a:solidFill>
        <a:ln w="25400" cap="flat" cmpd="sng" algn="ctr">
          <a:solidFill>
            <a:schemeClr val="accent2">
              <a:hueOff val="0"/>
              <a:satOff val="0"/>
              <a:lumOff val="3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6C363-2ACC-41A5-B2BD-0E6AACD6F3EC}">
      <dsp:nvSpPr>
        <dsp:cNvPr id="0" name=""/>
        <dsp:cNvSpPr/>
      </dsp:nvSpPr>
      <dsp:spPr>
        <a:xfrm>
          <a:off x="6066293" y="1576346"/>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Make the most accurate costing decision the first time   avoiding cost transfers</a:t>
          </a:r>
        </a:p>
      </dsp:txBody>
      <dsp:txXfrm>
        <a:off x="6066293" y="1576346"/>
        <a:ext cx="1211008" cy="1061519"/>
      </dsp:txXfrm>
    </dsp:sp>
    <dsp:sp modelId="{8F792808-DE16-436D-A290-0BC1A715ADFA}">
      <dsp:nvSpPr>
        <dsp:cNvPr id="0" name=""/>
        <dsp:cNvSpPr/>
      </dsp:nvSpPr>
      <dsp:spPr>
        <a:xfrm>
          <a:off x="7048809" y="1076807"/>
          <a:ext cx="228492" cy="228492"/>
        </a:xfrm>
        <a:prstGeom prst="triangle">
          <a:avLst>
            <a:gd name="adj" fmla="val 100000"/>
          </a:avLst>
        </a:prstGeom>
        <a:solidFill>
          <a:schemeClr val="accent2">
            <a:hueOff val="0"/>
            <a:satOff val="0"/>
            <a:lumOff val="35294"/>
            <a:alphaOff val="0"/>
          </a:schemeClr>
        </a:solidFill>
        <a:ln w="25400" cap="flat" cmpd="sng" algn="ctr">
          <a:solidFill>
            <a:schemeClr val="accent2">
              <a:hueOff val="0"/>
              <a:satOff val="0"/>
              <a:lumOff val="3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7B64C-73DA-48FA-BDDE-62088199C53A}">
      <dsp:nvSpPr>
        <dsp:cNvPr id="0" name=""/>
        <dsp:cNvSpPr/>
      </dsp:nvSpPr>
      <dsp:spPr>
        <a:xfrm rot="5400000">
          <a:off x="7683366" y="808713"/>
          <a:ext cx="806130" cy="1341382"/>
        </a:xfrm>
        <a:prstGeom prst="corner">
          <a:avLst>
            <a:gd name="adj1" fmla="val 16120"/>
            <a:gd name="adj2" fmla="val 16110"/>
          </a:avLst>
        </a:prstGeom>
        <a:solidFill>
          <a:schemeClr val="accent2">
            <a:hueOff val="0"/>
            <a:satOff val="0"/>
            <a:lumOff val="39216"/>
            <a:alphaOff val="0"/>
          </a:schemeClr>
        </a:solidFill>
        <a:ln w="25400" cap="flat" cmpd="sng" algn="ctr">
          <a:solidFill>
            <a:schemeClr val="accent2">
              <a:hueOff val="0"/>
              <a:satOff val="0"/>
              <a:lumOff val="39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F5831-FE01-4D9D-806B-EE39859A33A3}">
      <dsp:nvSpPr>
        <dsp:cNvPr id="0" name=""/>
        <dsp:cNvSpPr/>
      </dsp:nvSpPr>
      <dsp:spPr>
        <a:xfrm>
          <a:off x="7548803" y="1209497"/>
          <a:ext cx="1211008" cy="106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t>The Right Thing!</a:t>
          </a:r>
        </a:p>
      </dsp:txBody>
      <dsp:txXfrm>
        <a:off x="7548803" y="1209497"/>
        <a:ext cx="1211008" cy="1061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8C652-8169-49DD-BE23-BAD3803E7150}">
      <dsp:nvSpPr>
        <dsp:cNvPr id="0" name=""/>
        <dsp:cNvSpPr/>
      </dsp:nvSpPr>
      <dsp:spPr>
        <a:xfrm>
          <a:off x="2245718" y="294779"/>
          <a:ext cx="4139231" cy="129350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137"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 is normally considered part of F&amp;A (overhead)</a:t>
          </a:r>
        </a:p>
        <a:p>
          <a:pPr marL="0" lvl="0" indent="0" algn="l" defTabSz="800100" rtl="0">
            <a:lnSpc>
              <a:spcPct val="90000"/>
            </a:lnSpc>
            <a:spcBef>
              <a:spcPct val="0"/>
            </a:spcBef>
            <a:spcAft>
              <a:spcPct val="35000"/>
            </a:spcAft>
            <a:buNone/>
          </a:pPr>
          <a:r>
            <a:rPr lang="en-US" sz="1800" b="1" i="1" kern="1200" dirty="0"/>
            <a:t>-and/or-</a:t>
          </a:r>
        </a:p>
        <a:p>
          <a:pPr marL="0" lvl="0" indent="0" algn="l" defTabSz="800100" rtl="0">
            <a:lnSpc>
              <a:spcPct val="90000"/>
            </a:lnSpc>
            <a:spcBef>
              <a:spcPct val="0"/>
            </a:spcBef>
            <a:spcAft>
              <a:spcPct val="35000"/>
            </a:spcAft>
            <a:buNone/>
          </a:pPr>
          <a:endParaRPr lang="en-US" sz="1600" kern="1200" dirty="0"/>
        </a:p>
      </dsp:txBody>
      <dsp:txXfrm>
        <a:off x="2245718" y="294779"/>
        <a:ext cx="4139231" cy="1293509"/>
      </dsp:txXfrm>
    </dsp:sp>
    <dsp:sp modelId="{126BA29D-B352-4FC4-BBA7-5B56C07B1BCC}">
      <dsp:nvSpPr>
        <dsp:cNvPr id="0" name=""/>
        <dsp:cNvSpPr/>
      </dsp:nvSpPr>
      <dsp:spPr>
        <a:xfrm>
          <a:off x="2073250" y="107939"/>
          <a:ext cx="905456" cy="13581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AB729E-077D-4245-A64B-83F48F2B6A72}">
      <dsp:nvSpPr>
        <dsp:cNvPr id="0" name=""/>
        <dsp:cNvSpPr/>
      </dsp:nvSpPr>
      <dsp:spPr>
        <a:xfrm>
          <a:off x="2245718" y="1923165"/>
          <a:ext cx="4139231" cy="129350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137"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 falls under an expenditure type that is “locked” by Transaction Controls</a:t>
          </a:r>
        </a:p>
        <a:p>
          <a:pPr marL="0" lvl="0" indent="0" algn="l" defTabSz="800100" rtl="0">
            <a:lnSpc>
              <a:spcPct val="90000"/>
            </a:lnSpc>
            <a:spcBef>
              <a:spcPct val="0"/>
            </a:spcBef>
            <a:spcAft>
              <a:spcPct val="35000"/>
            </a:spcAft>
            <a:buNone/>
          </a:pPr>
          <a:r>
            <a:rPr lang="en-US" sz="1800" b="1" i="1" kern="1200" dirty="0"/>
            <a:t>-and/or-</a:t>
          </a:r>
        </a:p>
      </dsp:txBody>
      <dsp:txXfrm>
        <a:off x="2245718" y="1923165"/>
        <a:ext cx="4139231" cy="1293509"/>
      </dsp:txXfrm>
    </dsp:sp>
    <dsp:sp modelId="{6D8F0B3D-3E74-4BC0-BA1C-907464C5D237}">
      <dsp:nvSpPr>
        <dsp:cNvPr id="0" name=""/>
        <dsp:cNvSpPr/>
      </dsp:nvSpPr>
      <dsp:spPr>
        <a:xfrm>
          <a:off x="2073250" y="1736324"/>
          <a:ext cx="905456" cy="135818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81064A-77E0-4199-B4BE-16FE22AF7152}">
      <dsp:nvSpPr>
        <dsp:cNvPr id="0" name=""/>
        <dsp:cNvSpPr/>
      </dsp:nvSpPr>
      <dsp:spPr>
        <a:xfrm>
          <a:off x="2245718" y="3551550"/>
          <a:ext cx="4139231" cy="129350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137"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 is </a:t>
          </a:r>
          <a:r>
            <a:rPr lang="en-US" sz="1600" u="sng" kern="1200" dirty="0"/>
            <a:t>NOT</a:t>
          </a:r>
          <a:r>
            <a:rPr lang="en-US" sz="1600" kern="1200" dirty="0"/>
            <a:t> Transaction-Controlled, but still needs approval:</a:t>
          </a:r>
        </a:p>
        <a:p>
          <a:pPr marL="171450" lvl="1" indent="-171450" algn="l" defTabSz="711200" rtl="0">
            <a:lnSpc>
              <a:spcPct val="90000"/>
            </a:lnSpc>
            <a:spcBef>
              <a:spcPct val="0"/>
            </a:spcBef>
            <a:spcAft>
              <a:spcPct val="15000"/>
            </a:spcAft>
            <a:buChar char="•"/>
          </a:pPr>
          <a:r>
            <a:rPr lang="en-US" sz="1600" kern="1200" dirty="0"/>
            <a:t>General Use Software </a:t>
          </a:r>
        </a:p>
        <a:p>
          <a:pPr marL="171450" lvl="1" indent="-171450" algn="l" defTabSz="711200" rtl="0">
            <a:lnSpc>
              <a:spcPct val="90000"/>
            </a:lnSpc>
            <a:spcBef>
              <a:spcPct val="0"/>
            </a:spcBef>
            <a:spcAft>
              <a:spcPct val="15000"/>
            </a:spcAft>
            <a:buChar char="•"/>
          </a:pPr>
          <a:r>
            <a:rPr lang="en-US" sz="1600" kern="1200" dirty="0"/>
            <a:t>General/Administrative Salaries</a:t>
          </a:r>
        </a:p>
      </dsp:txBody>
      <dsp:txXfrm>
        <a:off x="2245718" y="3551550"/>
        <a:ext cx="4139231" cy="1293509"/>
      </dsp:txXfrm>
    </dsp:sp>
    <dsp:sp modelId="{1938022D-381A-4DAE-B16A-C3F94DF2D394}">
      <dsp:nvSpPr>
        <dsp:cNvPr id="0" name=""/>
        <dsp:cNvSpPr/>
      </dsp:nvSpPr>
      <dsp:spPr>
        <a:xfrm>
          <a:off x="2073250" y="3364710"/>
          <a:ext cx="905456" cy="135818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E1E46-59B2-4D3F-82FC-4E4F9A4261A6}">
      <dsp:nvSpPr>
        <dsp:cNvPr id="0" name=""/>
        <dsp:cNvSpPr/>
      </dsp:nvSpPr>
      <dsp:spPr>
        <a:xfrm>
          <a:off x="0" y="0"/>
          <a:ext cx="4206240" cy="4206240"/>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C0B4B-7FC9-4681-B176-AB1301EF62EC}">
      <dsp:nvSpPr>
        <dsp:cNvPr id="0" name=""/>
        <dsp:cNvSpPr/>
      </dsp:nvSpPr>
      <dsp:spPr>
        <a:xfrm>
          <a:off x="2103120" y="0"/>
          <a:ext cx="5608320" cy="420624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Award documentation contains the name of the Sponsoring entity (Take care here….Words like national or American don’t always denote a federal funding agency)</a:t>
          </a:r>
        </a:p>
      </dsp:txBody>
      <dsp:txXfrm>
        <a:off x="2103120" y="0"/>
        <a:ext cx="5608320" cy="893825"/>
      </dsp:txXfrm>
    </dsp:sp>
    <dsp:sp modelId="{BC1D7BF1-AD9B-4B5F-A9A3-F12D70672D6A}">
      <dsp:nvSpPr>
        <dsp:cNvPr id="0" name=""/>
        <dsp:cNvSpPr/>
      </dsp:nvSpPr>
      <dsp:spPr>
        <a:xfrm>
          <a:off x="552068" y="893825"/>
          <a:ext cx="3102102" cy="3102102"/>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8D799-D7C4-4DD4-AB19-80921C0915CA}">
      <dsp:nvSpPr>
        <dsp:cNvPr id="0" name=""/>
        <dsp:cNvSpPr/>
      </dsp:nvSpPr>
      <dsp:spPr>
        <a:xfrm>
          <a:off x="2103120" y="893825"/>
          <a:ext cx="5608320" cy="3102102"/>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Award documentation references a (</a:t>
          </a:r>
          <a:r>
            <a:rPr lang="en-US" sz="1400" b="1" kern="1200" dirty="0">
              <a:solidFill>
                <a:schemeClr val="bg1"/>
              </a:solidFill>
            </a:rPr>
            <a:t>Catalog of Federal Domestic Assistance</a:t>
          </a:r>
          <a:r>
            <a:rPr lang="en-US" sz="1400" kern="1200" dirty="0">
              <a:solidFill>
                <a:schemeClr val="bg1"/>
              </a:solidFill>
            </a:rPr>
            <a:t> (</a:t>
          </a:r>
          <a:r>
            <a:rPr lang="en-US" sz="1400" b="1" kern="1200" dirty="0">
              <a:solidFill>
                <a:schemeClr val="bg1"/>
              </a:solidFill>
            </a:rPr>
            <a:t>CFDA</a:t>
          </a:r>
          <a:r>
            <a:rPr lang="en-US" sz="1400" kern="1200" dirty="0">
              <a:solidFill>
                <a:schemeClr val="bg1"/>
              </a:solidFill>
            </a:rPr>
            <a:t>) number. A number assigned to Federal programs signifying the Sponsoring agency and the program being funded.</a:t>
          </a:r>
        </a:p>
      </dsp:txBody>
      <dsp:txXfrm>
        <a:off x="2103120" y="893825"/>
        <a:ext cx="5608320" cy="893826"/>
      </dsp:txXfrm>
    </dsp:sp>
    <dsp:sp modelId="{7AB0AF81-FDB5-4397-8299-FA2BE659824D}">
      <dsp:nvSpPr>
        <dsp:cNvPr id="0" name=""/>
        <dsp:cNvSpPr/>
      </dsp:nvSpPr>
      <dsp:spPr>
        <a:xfrm>
          <a:off x="1104138" y="1787652"/>
          <a:ext cx="1997964" cy="1997964"/>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68CD4-1357-4BBC-9BA1-F3B5DCCDCD2B}">
      <dsp:nvSpPr>
        <dsp:cNvPr id="0" name=""/>
        <dsp:cNvSpPr/>
      </dsp:nvSpPr>
      <dsp:spPr>
        <a:xfrm>
          <a:off x="2103120" y="1787652"/>
          <a:ext cx="5608320" cy="1997964"/>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Contracts received as direct Federal awards or via Flow-Through funding</a:t>
          </a:r>
        </a:p>
      </dsp:txBody>
      <dsp:txXfrm>
        <a:off x="2103120" y="1787652"/>
        <a:ext cx="5608320" cy="893826"/>
      </dsp:txXfrm>
    </dsp:sp>
    <dsp:sp modelId="{6D5882DB-D0F2-4C79-B936-7045DE77984D}">
      <dsp:nvSpPr>
        <dsp:cNvPr id="0" name=""/>
        <dsp:cNvSpPr/>
      </dsp:nvSpPr>
      <dsp:spPr>
        <a:xfrm>
          <a:off x="1656207" y="2681478"/>
          <a:ext cx="893826" cy="893826"/>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DBDDD-A897-4AB3-AD25-5452D7D424B2}">
      <dsp:nvSpPr>
        <dsp:cNvPr id="0" name=""/>
        <dsp:cNvSpPr/>
      </dsp:nvSpPr>
      <dsp:spPr>
        <a:xfrm>
          <a:off x="2103120" y="2681478"/>
          <a:ext cx="5608320" cy="893826"/>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Award documentation references 2 CFR 200 </a:t>
          </a:r>
        </a:p>
      </dsp:txBody>
      <dsp:txXfrm>
        <a:off x="2103120" y="2681478"/>
        <a:ext cx="5608320" cy="893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BE7D3-21F0-4DDF-8C83-F91C41E7A449}">
      <dsp:nvSpPr>
        <dsp:cNvPr id="0" name=""/>
        <dsp:cNvSpPr/>
      </dsp:nvSpPr>
      <dsp:spPr>
        <a:xfrm>
          <a:off x="0" y="2500020"/>
          <a:ext cx="7772400" cy="546943"/>
        </a:xfrm>
        <a:prstGeom prst="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n-US" sz="1000" b="1" u="sng" kern="1200" dirty="0"/>
            <a:t>Consistent</a:t>
          </a:r>
          <a:r>
            <a:rPr lang="en-US" sz="1000" b="1" kern="1200" dirty="0"/>
            <a:t> - All costs incurred for the same purpose, in like circumstances, are either to be treated as direct </a:t>
          </a:r>
          <a:r>
            <a:rPr lang="en-US" sz="1000" b="1" u="sng" kern="1200" dirty="0"/>
            <a:t>OR</a:t>
          </a:r>
          <a:r>
            <a:rPr lang="en-US" sz="1000" b="1" kern="1200" dirty="0"/>
            <a:t> F&amp;A (indirect) costs (2CFR 200.412).</a:t>
          </a:r>
          <a:r>
            <a:rPr lang="en-US" sz="1000" b="1" u="sng" kern="1200" dirty="0"/>
            <a:t> </a:t>
          </a:r>
          <a:endParaRPr lang="en-US" sz="1000" b="1" kern="1200" dirty="0"/>
        </a:p>
      </dsp:txBody>
      <dsp:txXfrm>
        <a:off x="0" y="2500020"/>
        <a:ext cx="7772400" cy="546943"/>
      </dsp:txXfrm>
    </dsp:sp>
    <dsp:sp modelId="{0B526088-A575-4F13-90DC-EA6FF250D8DB}">
      <dsp:nvSpPr>
        <dsp:cNvPr id="0" name=""/>
        <dsp:cNvSpPr/>
      </dsp:nvSpPr>
      <dsp:spPr>
        <a:xfrm rot="10800000">
          <a:off x="0" y="1667025"/>
          <a:ext cx="7772400" cy="841198"/>
        </a:xfrm>
        <a:prstGeom prst="upArrowCallou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n-US" sz="1000" b="1" u="sng" kern="1200" dirty="0"/>
            <a:t>Reasonable</a:t>
          </a:r>
          <a:r>
            <a:rPr lang="en-US" sz="1000" kern="1200" dirty="0"/>
            <a:t> </a:t>
          </a:r>
          <a:r>
            <a:rPr lang="en-US" sz="1000" b="1" kern="1200" dirty="0"/>
            <a:t>- An expense must be reasonable, in that a “prudent person” would have paid the stated amount for the good/service and also would have budget/charged the cost to a sponsored award in the same manner (2CFR 200.404)</a:t>
          </a:r>
          <a:r>
            <a:rPr lang="en-US" sz="1000" kern="1200" dirty="0"/>
            <a:t>.</a:t>
          </a:r>
        </a:p>
      </dsp:txBody>
      <dsp:txXfrm rot="10800000">
        <a:off x="0" y="1667025"/>
        <a:ext cx="7772400" cy="546585"/>
      </dsp:txXfrm>
    </dsp:sp>
    <dsp:sp modelId="{32CAF5FE-8782-474E-87FE-8CEEB8CA7EEF}">
      <dsp:nvSpPr>
        <dsp:cNvPr id="0" name=""/>
        <dsp:cNvSpPr/>
      </dsp:nvSpPr>
      <dsp:spPr>
        <a:xfrm rot="10800000">
          <a:off x="0" y="834030"/>
          <a:ext cx="7772400" cy="841198"/>
        </a:xfrm>
        <a:prstGeom prst="upArrowCallou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n-US" sz="1000" b="1" u="sng" kern="1200" dirty="0"/>
            <a:t>Allocable</a:t>
          </a:r>
          <a:r>
            <a:rPr lang="en-US" sz="1000" kern="1200" dirty="0"/>
            <a:t> - The project which pays the expense must directly benefit from it.  [The item charged to a grant must be directly related to the </a:t>
          </a:r>
          <a:r>
            <a:rPr lang="en-US" sz="1000" b="1" kern="1200" dirty="0"/>
            <a:t>objectives</a:t>
          </a:r>
          <a:r>
            <a:rPr lang="en-US" sz="1000" kern="1200" dirty="0"/>
            <a:t> of the science.] (2CFR 200.405)</a:t>
          </a:r>
        </a:p>
      </dsp:txBody>
      <dsp:txXfrm rot="10800000">
        <a:off x="0" y="834030"/>
        <a:ext cx="7772400" cy="546585"/>
      </dsp:txXfrm>
    </dsp:sp>
    <dsp:sp modelId="{EC0527C1-4DC3-41D9-8D79-6D82931F2634}">
      <dsp:nvSpPr>
        <dsp:cNvPr id="0" name=""/>
        <dsp:cNvSpPr/>
      </dsp:nvSpPr>
      <dsp:spPr>
        <a:xfrm rot="10800000">
          <a:off x="0" y="1036"/>
          <a:ext cx="7772400" cy="841198"/>
        </a:xfrm>
        <a:prstGeom prst="upArrowCallou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rtl="0">
            <a:lnSpc>
              <a:spcPct val="90000"/>
            </a:lnSpc>
            <a:spcBef>
              <a:spcPct val="0"/>
            </a:spcBef>
            <a:spcAft>
              <a:spcPct val="35000"/>
            </a:spcAft>
            <a:buNone/>
          </a:pPr>
          <a:r>
            <a:rPr lang="en-US" sz="1000" b="1" u="sng" kern="1200" dirty="0"/>
            <a:t>Allowable</a:t>
          </a:r>
          <a:r>
            <a:rPr lang="en-US" sz="1000" kern="1200" dirty="0"/>
            <a:t> - A cost must be allowable under both the provisions of 2 CFR 200. Subpart E (Uniform Guidance), AND the terms of the particular award. (2CFR 200.403)</a:t>
          </a:r>
        </a:p>
      </dsp:txBody>
      <dsp:txXfrm rot="10800000">
        <a:off x="0" y="1036"/>
        <a:ext cx="7772400" cy="546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973E-F417-4007-AAB6-BA3271B0A906}">
      <dsp:nvSpPr>
        <dsp:cNvPr id="0" name=""/>
        <dsp:cNvSpPr/>
      </dsp:nvSpPr>
      <dsp:spPr>
        <a:xfrm>
          <a:off x="1676399" y="0"/>
          <a:ext cx="4876800" cy="4876800"/>
        </a:xfrm>
        <a:prstGeom prst="diamond">
          <a:avLst/>
        </a:prstGeom>
        <a:gradFill rotWithShape="0">
          <a:gsLst>
            <a:gs pos="0">
              <a:schemeClr val="accent4">
                <a:tint val="55000"/>
                <a:hueOff val="0"/>
                <a:satOff val="0"/>
                <a:lumOff val="0"/>
                <a:alphaOff val="0"/>
                <a:shade val="51000"/>
                <a:satMod val="130000"/>
              </a:schemeClr>
            </a:gs>
            <a:gs pos="80000">
              <a:schemeClr val="accent4">
                <a:tint val="55000"/>
                <a:hueOff val="0"/>
                <a:satOff val="0"/>
                <a:lumOff val="0"/>
                <a:alphaOff val="0"/>
                <a:shade val="93000"/>
                <a:satMod val="130000"/>
              </a:schemeClr>
            </a:gs>
            <a:gs pos="100000">
              <a:schemeClr val="accent4">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3897CC-3AE8-4ABD-A7FB-77EF8EA4A56F}">
      <dsp:nvSpPr>
        <dsp:cNvPr id="0" name=""/>
        <dsp:cNvSpPr/>
      </dsp:nvSpPr>
      <dsp:spPr>
        <a:xfrm>
          <a:off x="2139696" y="463296"/>
          <a:ext cx="1901952" cy="1901952"/>
        </a:xfrm>
        <a:prstGeom prst="roundRect">
          <a:avLst/>
        </a:prstGeom>
        <a:gradFill flip="none" rotWithShape="1">
          <a:gsLst>
            <a:gs pos="0">
              <a:srgbClr val="7F84E7"/>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This system functionality is intended to aid compliance efforts by restricting the use of certain expenditure types on specific sponsored projects.</a:t>
          </a:r>
        </a:p>
      </dsp:txBody>
      <dsp:txXfrm>
        <a:off x="2232542" y="556142"/>
        <a:ext cx="1716260" cy="1716260"/>
      </dsp:txXfrm>
    </dsp:sp>
    <dsp:sp modelId="{F5BD089D-340E-44B6-B6F3-7F5B27A1F4B6}">
      <dsp:nvSpPr>
        <dsp:cNvPr id="0" name=""/>
        <dsp:cNvSpPr/>
      </dsp:nvSpPr>
      <dsp:spPr>
        <a:xfrm>
          <a:off x="4187952" y="463296"/>
          <a:ext cx="1901952" cy="1901952"/>
        </a:xfrm>
        <a:prstGeom prst="roundRect">
          <a:avLst/>
        </a:prstGeom>
        <a:gradFill flip="none" rotWithShape="1">
          <a:gsLst>
            <a:gs pos="0">
              <a:srgbClr val="4471A6"/>
            </a:gs>
            <a:gs pos="80000">
              <a:schemeClr val="accent4">
                <a:shade val="50000"/>
                <a:hueOff val="0"/>
                <a:satOff val="0"/>
                <a:lumOff val="35070"/>
                <a:alphaOff val="0"/>
                <a:shade val="93000"/>
                <a:satMod val="130000"/>
              </a:schemeClr>
            </a:gs>
            <a:gs pos="100000">
              <a:schemeClr val="accent4">
                <a:shade val="50000"/>
                <a:hueOff val="0"/>
                <a:satOff val="0"/>
                <a:lumOff val="35070"/>
                <a:alphaOff val="0"/>
                <a:shade val="94000"/>
                <a:satMod val="135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Transaction controls are established at the PROJECT level.</a:t>
          </a:r>
        </a:p>
      </dsp:txBody>
      <dsp:txXfrm>
        <a:off x="4280798" y="556142"/>
        <a:ext cx="1716260" cy="1716260"/>
      </dsp:txXfrm>
    </dsp:sp>
    <dsp:sp modelId="{522C4FEE-CAEC-4AE8-8DBB-5E82909728D2}">
      <dsp:nvSpPr>
        <dsp:cNvPr id="0" name=""/>
        <dsp:cNvSpPr/>
      </dsp:nvSpPr>
      <dsp:spPr>
        <a:xfrm>
          <a:off x="2139696" y="2511552"/>
          <a:ext cx="1901952" cy="1901952"/>
        </a:xfrm>
        <a:prstGeom prst="roundRect">
          <a:avLst/>
        </a:prstGeom>
        <a:gradFill flip="none" rotWithShape="1">
          <a:gsLst>
            <a:gs pos="0">
              <a:srgbClr val="0066FF"/>
            </a:gs>
            <a:gs pos="80000">
              <a:schemeClr val="accent4">
                <a:shade val="50000"/>
                <a:hueOff val="0"/>
                <a:satOff val="0"/>
                <a:lumOff val="70141"/>
                <a:alphaOff val="0"/>
                <a:shade val="93000"/>
                <a:satMod val="130000"/>
              </a:schemeClr>
            </a:gs>
            <a:gs pos="100000">
              <a:schemeClr val="accent4">
                <a:shade val="50000"/>
                <a:hueOff val="0"/>
                <a:satOff val="0"/>
                <a:lumOff val="70141"/>
                <a:alphaOff val="0"/>
                <a:shade val="94000"/>
                <a:satMod val="135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Transaction controls are routinely updated given new expenditure types and costing concerns.</a:t>
          </a:r>
        </a:p>
      </dsp:txBody>
      <dsp:txXfrm>
        <a:off x="2232542" y="2604398"/>
        <a:ext cx="1716260" cy="1716260"/>
      </dsp:txXfrm>
    </dsp:sp>
    <dsp:sp modelId="{5635448A-BA9B-49CF-938E-93C1D565D15C}">
      <dsp:nvSpPr>
        <dsp:cNvPr id="0" name=""/>
        <dsp:cNvSpPr/>
      </dsp:nvSpPr>
      <dsp:spPr>
        <a:xfrm>
          <a:off x="4187952" y="2511552"/>
          <a:ext cx="1901952" cy="1901952"/>
        </a:xfrm>
        <a:prstGeom prst="roundRect">
          <a:avLst/>
        </a:prstGeom>
        <a:gradFill flip="none" rotWithShape="1">
          <a:gsLst>
            <a:gs pos="0">
              <a:schemeClr val="bg2">
                <a:lumMod val="40000"/>
                <a:lumOff val="60000"/>
              </a:schemeClr>
            </a:gs>
            <a:gs pos="80000">
              <a:schemeClr val="accent4">
                <a:shade val="50000"/>
                <a:hueOff val="0"/>
                <a:satOff val="0"/>
                <a:lumOff val="35070"/>
                <a:alphaOff val="0"/>
                <a:shade val="93000"/>
                <a:satMod val="130000"/>
              </a:schemeClr>
            </a:gs>
            <a:gs pos="100000">
              <a:schemeClr val="accent4">
                <a:shade val="50000"/>
                <a:hueOff val="0"/>
                <a:satOff val="0"/>
                <a:lumOff val="35070"/>
                <a:alphaOff val="0"/>
                <a:shade val="94000"/>
                <a:satMod val="135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Can be “Exclusive” (what you seen in Oracle is what is EXCLUDED from charging) or “Inclusive” (what you see in Oracle is the ONLY thing you can charge)</a:t>
          </a:r>
        </a:p>
      </dsp:txBody>
      <dsp:txXfrm>
        <a:off x="4280798" y="2604398"/>
        <a:ext cx="1716260" cy="1716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D9844-8CB0-4C62-A7F2-B23E7D104C81}">
      <dsp:nvSpPr>
        <dsp:cNvPr id="0" name=""/>
        <dsp:cNvSpPr/>
      </dsp:nvSpPr>
      <dsp:spPr>
        <a:xfrm>
          <a:off x="634364" y="0"/>
          <a:ext cx="7189470" cy="2885658"/>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2A8189-26D2-40BE-AF5C-2DEBB859ACFE}">
      <dsp:nvSpPr>
        <dsp:cNvPr id="0" name=""/>
        <dsp:cNvSpPr/>
      </dsp:nvSpPr>
      <dsp:spPr>
        <a:xfrm>
          <a:off x="4233" y="865697"/>
          <a:ext cx="2036080" cy="11542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Review the OSP NOA and project budget for Costing Exception items – INCLUDING THOSE THAT ARE NOT TRANSACTION CONTROLLED</a:t>
          </a:r>
        </a:p>
      </dsp:txBody>
      <dsp:txXfrm>
        <a:off x="60579" y="922043"/>
        <a:ext cx="1923388" cy="1041571"/>
      </dsp:txXfrm>
    </dsp:sp>
    <dsp:sp modelId="{9D900491-F57A-47C6-9D80-E0BBE12E823A}">
      <dsp:nvSpPr>
        <dsp:cNvPr id="0" name=""/>
        <dsp:cNvSpPr/>
      </dsp:nvSpPr>
      <dsp:spPr>
        <a:xfrm>
          <a:off x="2142117" y="865697"/>
          <a:ext cx="2036080" cy="11542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t>Complete the Federal Costing Exception Form </a:t>
          </a:r>
          <a:r>
            <a:rPr lang="en-US" sz="1050" kern="1200" dirty="0">
              <a:hlinkClick xmlns:r="http://schemas.openxmlformats.org/officeDocument/2006/relationships" r:id="rId1"/>
            </a:rPr>
            <a:t>l</a:t>
          </a:r>
          <a:endParaRPr lang="en-US" sz="1050" kern="1200" dirty="0"/>
        </a:p>
      </dsp:txBody>
      <dsp:txXfrm>
        <a:off x="2198463" y="922043"/>
        <a:ext cx="1923388" cy="1041571"/>
      </dsp:txXfrm>
    </dsp:sp>
    <dsp:sp modelId="{6F29CB56-044E-405E-91A0-3199D3D81515}">
      <dsp:nvSpPr>
        <dsp:cNvPr id="0" name=""/>
        <dsp:cNvSpPr/>
      </dsp:nvSpPr>
      <dsp:spPr>
        <a:xfrm>
          <a:off x="4280002" y="865697"/>
          <a:ext cx="2036080" cy="11542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Obtain all signatures</a:t>
          </a:r>
        </a:p>
      </dsp:txBody>
      <dsp:txXfrm>
        <a:off x="4336348" y="922043"/>
        <a:ext cx="1923388" cy="1041571"/>
      </dsp:txXfrm>
    </dsp:sp>
    <dsp:sp modelId="{383F807B-A6EA-47E8-9755-4F92EF82B6FB}">
      <dsp:nvSpPr>
        <dsp:cNvPr id="0" name=""/>
        <dsp:cNvSpPr/>
      </dsp:nvSpPr>
      <dsp:spPr>
        <a:xfrm>
          <a:off x="6417886" y="865697"/>
          <a:ext cx="2036080" cy="11542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Submit to </a:t>
          </a:r>
          <a:r>
            <a:rPr lang="en-US" sz="1500" kern="1200" dirty="0">
              <a:hlinkClick xmlns:r="http://schemas.openxmlformats.org/officeDocument/2006/relationships" r:id="rId2"/>
            </a:rPr>
            <a:t>ospnoa@virginia.edu</a:t>
          </a:r>
          <a:r>
            <a:rPr lang="en-US" sz="1500" kern="1200" dirty="0"/>
            <a:t> </a:t>
          </a:r>
        </a:p>
      </dsp:txBody>
      <dsp:txXfrm>
        <a:off x="6474232" y="922043"/>
        <a:ext cx="1923388" cy="10415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1F4C-6B55-4084-A937-AB02112AF603}">
      <dsp:nvSpPr>
        <dsp:cNvPr id="0" name=""/>
        <dsp:cNvSpPr/>
      </dsp:nvSpPr>
      <dsp:spPr>
        <a:xfrm rot="10800000">
          <a:off x="1714359" y="1337"/>
          <a:ext cx="5776722" cy="103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3"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Just because an expenditure type is unlocked, doesn’t mean FCE forms are not required for subsequent purchases!</a:t>
          </a:r>
        </a:p>
      </dsp:txBody>
      <dsp:txXfrm rot="10800000">
        <a:off x="1973680" y="1337"/>
        <a:ext cx="5517401" cy="1037283"/>
      </dsp:txXfrm>
    </dsp:sp>
    <dsp:sp modelId="{196B2B07-CE38-4D20-B038-1928183A58E0}">
      <dsp:nvSpPr>
        <dsp:cNvPr id="0" name=""/>
        <dsp:cNvSpPr/>
      </dsp:nvSpPr>
      <dsp:spPr>
        <a:xfrm>
          <a:off x="1195718" y="1337"/>
          <a:ext cx="1037283" cy="10372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C9FAF-EBE3-4F66-A2CE-B475C4F0E425}">
      <dsp:nvSpPr>
        <dsp:cNvPr id="0" name=""/>
        <dsp:cNvSpPr/>
      </dsp:nvSpPr>
      <dsp:spPr>
        <a:xfrm rot="10800000">
          <a:off x="1714359" y="1348258"/>
          <a:ext cx="5776722" cy="103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3" tIns="53340" rIns="99568" bIns="53340" numCol="1" spcCol="1270" anchor="t" anchorCtr="0">
          <a:noAutofit/>
        </a:bodyPr>
        <a:lstStyle/>
        <a:p>
          <a:pPr marL="0" lvl="0" indent="0" algn="l" defTabSz="622300" rtl="0">
            <a:lnSpc>
              <a:spcPct val="90000"/>
            </a:lnSpc>
            <a:spcBef>
              <a:spcPct val="0"/>
            </a:spcBef>
            <a:spcAft>
              <a:spcPct val="35000"/>
            </a:spcAft>
            <a:buNone/>
          </a:pPr>
          <a:r>
            <a:rPr lang="en-US" sz="1400" kern="1200" dirty="0"/>
            <a:t>We do not “re-lock” every expenditure type after FCE-approved purchases made</a:t>
          </a:r>
        </a:p>
        <a:p>
          <a:pPr marL="57150" lvl="1" indent="-57150" algn="l" defTabSz="400050" rtl="0">
            <a:lnSpc>
              <a:spcPct val="90000"/>
            </a:lnSpc>
            <a:spcBef>
              <a:spcPct val="0"/>
            </a:spcBef>
            <a:spcAft>
              <a:spcPct val="15000"/>
            </a:spcAft>
            <a:buChar char="•"/>
          </a:pPr>
          <a:r>
            <a:rPr lang="en-US" sz="900" kern="1200" dirty="0"/>
            <a:t>Example – A department submits a FCER form for 8 desktop computers that is approved.  Later on, they realize they need 2 ADDITIONAL computers.  A FCER form is required for these additional purchases, EVEN THOUGH the expenditure type is already open.</a:t>
          </a:r>
        </a:p>
      </dsp:txBody>
      <dsp:txXfrm rot="10800000">
        <a:off x="1973680" y="1348258"/>
        <a:ext cx="5517401" cy="1037283"/>
      </dsp:txXfrm>
    </dsp:sp>
    <dsp:sp modelId="{42008307-3051-4988-AEE7-25D94C886A01}">
      <dsp:nvSpPr>
        <dsp:cNvPr id="0" name=""/>
        <dsp:cNvSpPr/>
      </dsp:nvSpPr>
      <dsp:spPr>
        <a:xfrm>
          <a:off x="1195718" y="1348258"/>
          <a:ext cx="1037283" cy="10372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BC3AB-65AF-4468-97D3-6C5A7F40A84A}">
      <dsp:nvSpPr>
        <dsp:cNvPr id="0" name=""/>
        <dsp:cNvSpPr/>
      </dsp:nvSpPr>
      <dsp:spPr>
        <a:xfrm rot="10800000">
          <a:off x="1714359" y="2695178"/>
          <a:ext cx="5776722" cy="103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3" tIns="41910" rIns="78232"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a:t>For items that do not have individually identifiable unit costs, such as Office Supplies, look at the overall comprehensiveness of the charges. </a:t>
          </a:r>
        </a:p>
        <a:p>
          <a:pPr marL="57150" lvl="1" indent="-57150" algn="l" defTabSz="400050" rtl="0">
            <a:lnSpc>
              <a:spcPct val="90000"/>
            </a:lnSpc>
            <a:spcBef>
              <a:spcPct val="0"/>
            </a:spcBef>
            <a:spcAft>
              <a:spcPct val="15000"/>
            </a:spcAft>
            <a:buChar char="•"/>
          </a:pPr>
          <a:r>
            <a:rPr lang="en-US" sz="900" kern="1200" dirty="0"/>
            <a:t>Example – A department gets a FCE form approved for $5,000 in office supplies required to compile training binders for educators out in the public schools. After the project begins, a determination is made that additional content needs to be added to the binders and there will be an additional $3,000 in office supplies required. A FCE form would be needed.</a:t>
          </a:r>
        </a:p>
      </dsp:txBody>
      <dsp:txXfrm rot="10800000">
        <a:off x="1973680" y="2695178"/>
        <a:ext cx="5517401" cy="1037283"/>
      </dsp:txXfrm>
    </dsp:sp>
    <dsp:sp modelId="{4E6DAC4C-7889-43AC-BE78-FACB02D8BD62}">
      <dsp:nvSpPr>
        <dsp:cNvPr id="0" name=""/>
        <dsp:cNvSpPr/>
      </dsp:nvSpPr>
      <dsp:spPr>
        <a:xfrm>
          <a:off x="1195718" y="2695178"/>
          <a:ext cx="1037283" cy="10372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5CDCB-C8FD-4A46-86C6-1FDE73383AB9}">
      <dsp:nvSpPr>
        <dsp:cNvPr id="0" name=""/>
        <dsp:cNvSpPr/>
      </dsp:nvSpPr>
      <dsp:spPr>
        <a:xfrm>
          <a:off x="99" y="0"/>
          <a:ext cx="1325723" cy="3429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Clerical/</a:t>
          </a:r>
          <a:br>
            <a:rPr lang="en-US" sz="1400" kern="1200" dirty="0"/>
          </a:br>
          <a:r>
            <a:rPr lang="en-US" sz="1400" kern="1200" dirty="0"/>
            <a:t>Administrative Salaries</a:t>
          </a:r>
        </a:p>
      </dsp:txBody>
      <dsp:txXfrm>
        <a:off x="99" y="1371600"/>
        <a:ext cx="1325723" cy="1371600"/>
      </dsp:txXfrm>
    </dsp:sp>
    <dsp:sp modelId="{A0C7B397-8210-4F1D-AA40-7150E698D3B4}">
      <dsp:nvSpPr>
        <dsp:cNvPr id="0" name=""/>
        <dsp:cNvSpPr/>
      </dsp:nvSpPr>
      <dsp:spPr>
        <a:xfrm>
          <a:off x="92032" y="205740"/>
          <a:ext cx="1141857" cy="1141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E90E8-1E70-4C19-B480-BB943D67511E}">
      <dsp:nvSpPr>
        <dsp:cNvPr id="0" name=""/>
        <dsp:cNvSpPr/>
      </dsp:nvSpPr>
      <dsp:spPr>
        <a:xfrm>
          <a:off x="1365594" y="0"/>
          <a:ext cx="1325723" cy="3429000"/>
        </a:xfrm>
        <a:prstGeom prst="roundRect">
          <a:avLst>
            <a:gd name="adj" fmla="val 10000"/>
          </a:avLst>
        </a:prstGeom>
        <a:solidFill>
          <a:schemeClr val="accent4">
            <a:hueOff val="0"/>
            <a:satOff val="0"/>
            <a:lumOff val="14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Office Supplies</a:t>
          </a:r>
        </a:p>
      </dsp:txBody>
      <dsp:txXfrm>
        <a:off x="1365594" y="1371600"/>
        <a:ext cx="1325723" cy="1371600"/>
      </dsp:txXfrm>
    </dsp:sp>
    <dsp:sp modelId="{5F9CA1E6-A025-4FF8-A41A-8BF5C1E506D2}">
      <dsp:nvSpPr>
        <dsp:cNvPr id="0" name=""/>
        <dsp:cNvSpPr/>
      </dsp:nvSpPr>
      <dsp:spPr>
        <a:xfrm>
          <a:off x="1457528" y="205740"/>
          <a:ext cx="1141857" cy="11418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75919-818F-4680-A772-E21F9B7F2AB0}">
      <dsp:nvSpPr>
        <dsp:cNvPr id="0" name=""/>
        <dsp:cNvSpPr/>
      </dsp:nvSpPr>
      <dsp:spPr>
        <a:xfrm>
          <a:off x="2731090" y="0"/>
          <a:ext cx="1325723" cy="3429000"/>
        </a:xfrm>
        <a:prstGeom prst="roundRect">
          <a:avLst>
            <a:gd name="adj" fmla="val 10000"/>
          </a:avLst>
        </a:prstGeom>
        <a:solidFill>
          <a:schemeClr val="accent4">
            <a:hueOff val="0"/>
            <a:satOff val="0"/>
            <a:lumOff val="29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Postage</a:t>
          </a:r>
        </a:p>
      </dsp:txBody>
      <dsp:txXfrm>
        <a:off x="2731090" y="1371600"/>
        <a:ext cx="1325723" cy="1371600"/>
      </dsp:txXfrm>
    </dsp:sp>
    <dsp:sp modelId="{F0AFB905-C984-4C2F-B84D-725813FFBFE4}">
      <dsp:nvSpPr>
        <dsp:cNvPr id="0" name=""/>
        <dsp:cNvSpPr/>
      </dsp:nvSpPr>
      <dsp:spPr>
        <a:xfrm>
          <a:off x="2823023" y="205740"/>
          <a:ext cx="1141857" cy="11418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6E1EC-36AD-4DEE-8EF4-81D29EA09AA2}">
      <dsp:nvSpPr>
        <dsp:cNvPr id="0" name=""/>
        <dsp:cNvSpPr/>
      </dsp:nvSpPr>
      <dsp:spPr>
        <a:xfrm>
          <a:off x="4096585" y="0"/>
          <a:ext cx="1325723" cy="3429000"/>
        </a:xfrm>
        <a:prstGeom prst="roundRect">
          <a:avLst>
            <a:gd name="adj" fmla="val 10000"/>
          </a:avLst>
        </a:prstGeom>
        <a:solidFill>
          <a:schemeClr val="accent4">
            <a:hueOff val="0"/>
            <a:satOff val="0"/>
            <a:lumOff val="4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0" kern="1200" dirty="0"/>
            <a:t>Professional Memberships/</a:t>
          </a:r>
          <a:br>
            <a:rPr lang="en-US" sz="1200" b="0" kern="1200" dirty="0"/>
          </a:br>
          <a:r>
            <a:rPr lang="en-US" sz="1200" b="0" kern="1200" dirty="0"/>
            <a:t>Subscriptions</a:t>
          </a:r>
        </a:p>
      </dsp:txBody>
      <dsp:txXfrm>
        <a:off x="4096585" y="1371600"/>
        <a:ext cx="1325723" cy="1371600"/>
      </dsp:txXfrm>
    </dsp:sp>
    <dsp:sp modelId="{BC3BAD3F-8213-49A4-8936-D5AA722E1255}">
      <dsp:nvSpPr>
        <dsp:cNvPr id="0" name=""/>
        <dsp:cNvSpPr/>
      </dsp:nvSpPr>
      <dsp:spPr>
        <a:xfrm>
          <a:off x="4188519" y="205740"/>
          <a:ext cx="1141857" cy="114185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A7D56-2FA8-4DAB-B7B7-CFF16FDA6268}">
      <dsp:nvSpPr>
        <dsp:cNvPr id="0" name=""/>
        <dsp:cNvSpPr/>
      </dsp:nvSpPr>
      <dsp:spPr>
        <a:xfrm>
          <a:off x="5462081" y="0"/>
          <a:ext cx="1325723" cy="3429000"/>
        </a:xfrm>
        <a:prstGeom prst="roundRect">
          <a:avLst>
            <a:gd name="adj" fmla="val 10000"/>
          </a:avLst>
        </a:prstGeom>
        <a:solidFill>
          <a:schemeClr val="accent4">
            <a:hueOff val="0"/>
            <a:satOff val="0"/>
            <a:lumOff val="58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0" kern="1200" dirty="0"/>
            <a:t>Communication Costs (including cell phones, pagers, etc.)</a:t>
          </a:r>
        </a:p>
      </dsp:txBody>
      <dsp:txXfrm>
        <a:off x="5462081" y="1371600"/>
        <a:ext cx="1325723" cy="1371600"/>
      </dsp:txXfrm>
    </dsp:sp>
    <dsp:sp modelId="{010182E0-021D-416A-877E-8A1F9DF76D1A}">
      <dsp:nvSpPr>
        <dsp:cNvPr id="0" name=""/>
        <dsp:cNvSpPr/>
      </dsp:nvSpPr>
      <dsp:spPr>
        <a:xfrm>
          <a:off x="5554014" y="205740"/>
          <a:ext cx="1141857" cy="114185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BB370-3CFF-4A03-B4A0-9DAF2A29E789}">
      <dsp:nvSpPr>
        <dsp:cNvPr id="0" name=""/>
        <dsp:cNvSpPr/>
      </dsp:nvSpPr>
      <dsp:spPr>
        <a:xfrm>
          <a:off x="6827576" y="0"/>
          <a:ext cx="1325723" cy="3429000"/>
        </a:xfrm>
        <a:prstGeom prst="roundRect">
          <a:avLst>
            <a:gd name="adj" fmla="val 10000"/>
          </a:avLst>
        </a:prstGeom>
        <a:solidFill>
          <a:schemeClr val="accent4">
            <a:hueOff val="0"/>
            <a:satOff val="0"/>
            <a:lumOff val="7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Computers, general use software, and related charges</a:t>
          </a:r>
        </a:p>
      </dsp:txBody>
      <dsp:txXfrm>
        <a:off x="6827576" y="1371600"/>
        <a:ext cx="1325723" cy="1371600"/>
      </dsp:txXfrm>
    </dsp:sp>
    <dsp:sp modelId="{7CEE3A6F-D1E4-4F98-BBF5-1D44228BE401}">
      <dsp:nvSpPr>
        <dsp:cNvPr id="0" name=""/>
        <dsp:cNvSpPr/>
      </dsp:nvSpPr>
      <dsp:spPr>
        <a:xfrm>
          <a:off x="6919510" y="205740"/>
          <a:ext cx="1141857" cy="114185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7B701-449F-4550-B8DA-2F245594520B}">
      <dsp:nvSpPr>
        <dsp:cNvPr id="0" name=""/>
        <dsp:cNvSpPr/>
      </dsp:nvSpPr>
      <dsp:spPr>
        <a:xfrm>
          <a:off x="326135" y="2743200"/>
          <a:ext cx="7501128" cy="514350"/>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1359" cy="479403"/>
          </a:xfrm>
          <a:prstGeom prst="rect">
            <a:avLst/>
          </a:prstGeom>
          <a:noFill/>
          <a:ln w="9525">
            <a:noFill/>
            <a:miter lim="800000"/>
            <a:headEnd/>
            <a:tailEnd/>
          </a:ln>
          <a:effectLst/>
        </p:spPr>
        <p:txBody>
          <a:bodyPr vert="horz" wrap="square" lIns="96578" tIns="48290" rIns="96578" bIns="48290" numCol="1" anchor="t" anchorCtr="0" compatLnSpc="1">
            <a:prstTxWarp prst="textNoShape">
              <a:avLst/>
            </a:prstTxWarp>
          </a:bodyPr>
          <a:lstStyle>
            <a:lvl1pPr defTabSz="966556">
              <a:defRPr sz="1200"/>
            </a:lvl1pPr>
          </a:lstStyle>
          <a:p>
            <a:pPr>
              <a:defRPr/>
            </a:pPr>
            <a:endParaRPr lang="en-US" dirty="0"/>
          </a:p>
        </p:txBody>
      </p:sp>
      <p:sp>
        <p:nvSpPr>
          <p:cNvPr id="32771" name="Rectangle 3"/>
          <p:cNvSpPr>
            <a:spLocks noGrp="1" noChangeArrowheads="1"/>
          </p:cNvSpPr>
          <p:nvPr>
            <p:ph type="dt" sz="quarter" idx="1"/>
          </p:nvPr>
        </p:nvSpPr>
        <p:spPr bwMode="auto">
          <a:xfrm>
            <a:off x="4143842" y="0"/>
            <a:ext cx="3171358" cy="479403"/>
          </a:xfrm>
          <a:prstGeom prst="rect">
            <a:avLst/>
          </a:prstGeom>
          <a:noFill/>
          <a:ln w="9525">
            <a:noFill/>
            <a:miter lim="800000"/>
            <a:headEnd/>
            <a:tailEnd/>
          </a:ln>
          <a:effectLst/>
        </p:spPr>
        <p:txBody>
          <a:bodyPr vert="horz" wrap="square" lIns="96578" tIns="48290" rIns="96578" bIns="48290" numCol="1" anchor="t" anchorCtr="0" compatLnSpc="1">
            <a:prstTxWarp prst="textNoShape">
              <a:avLst/>
            </a:prstTxWarp>
          </a:bodyPr>
          <a:lstStyle>
            <a:lvl1pPr algn="r" defTabSz="966556">
              <a:defRPr sz="1200"/>
            </a:lvl1pPr>
          </a:lstStyle>
          <a:p>
            <a:pPr>
              <a:defRPr/>
            </a:pPr>
            <a:endParaRPr lang="en-US" dirty="0"/>
          </a:p>
        </p:txBody>
      </p:sp>
      <p:sp>
        <p:nvSpPr>
          <p:cNvPr id="32772" name="Rectangle 4"/>
          <p:cNvSpPr>
            <a:spLocks noGrp="1" noChangeArrowheads="1"/>
          </p:cNvSpPr>
          <p:nvPr>
            <p:ph type="ftr" sz="quarter" idx="2"/>
          </p:nvPr>
        </p:nvSpPr>
        <p:spPr bwMode="auto">
          <a:xfrm>
            <a:off x="0" y="9121797"/>
            <a:ext cx="3171359" cy="479403"/>
          </a:xfrm>
          <a:prstGeom prst="rect">
            <a:avLst/>
          </a:prstGeom>
          <a:noFill/>
          <a:ln w="9525">
            <a:noFill/>
            <a:miter lim="800000"/>
            <a:headEnd/>
            <a:tailEnd/>
          </a:ln>
          <a:effectLst/>
        </p:spPr>
        <p:txBody>
          <a:bodyPr vert="horz" wrap="square" lIns="96578" tIns="48290" rIns="96578" bIns="48290" numCol="1" anchor="b" anchorCtr="0" compatLnSpc="1">
            <a:prstTxWarp prst="textNoShape">
              <a:avLst/>
            </a:prstTxWarp>
          </a:bodyPr>
          <a:lstStyle>
            <a:lvl1pPr defTabSz="966556">
              <a:defRPr sz="1200"/>
            </a:lvl1pPr>
          </a:lstStyle>
          <a:p>
            <a:pPr>
              <a:defRPr/>
            </a:pPr>
            <a:endParaRPr lang="en-US" dirty="0"/>
          </a:p>
        </p:txBody>
      </p:sp>
      <p:sp>
        <p:nvSpPr>
          <p:cNvPr id="32773" name="Rectangle 5"/>
          <p:cNvSpPr>
            <a:spLocks noGrp="1" noChangeArrowheads="1"/>
          </p:cNvSpPr>
          <p:nvPr>
            <p:ph type="sldNum" sz="quarter" idx="3"/>
          </p:nvPr>
        </p:nvSpPr>
        <p:spPr bwMode="auto">
          <a:xfrm>
            <a:off x="4143842" y="9121797"/>
            <a:ext cx="3171358" cy="479403"/>
          </a:xfrm>
          <a:prstGeom prst="rect">
            <a:avLst/>
          </a:prstGeom>
          <a:noFill/>
          <a:ln w="9525">
            <a:noFill/>
            <a:miter lim="800000"/>
            <a:headEnd/>
            <a:tailEnd/>
          </a:ln>
          <a:effectLst/>
        </p:spPr>
        <p:txBody>
          <a:bodyPr vert="horz" wrap="square" lIns="96578" tIns="48290" rIns="96578" bIns="48290" numCol="1" anchor="b" anchorCtr="0" compatLnSpc="1">
            <a:prstTxWarp prst="textNoShape">
              <a:avLst/>
            </a:prstTxWarp>
          </a:bodyPr>
          <a:lstStyle>
            <a:lvl1pPr algn="r" defTabSz="966556">
              <a:defRPr sz="1200"/>
            </a:lvl1pPr>
          </a:lstStyle>
          <a:p>
            <a:pPr>
              <a:defRPr/>
            </a:pPr>
            <a:fld id="{5A90C2A9-0C9F-4775-BB83-745F7724B2B2}" type="slidenum">
              <a:rPr lang="en-US"/>
              <a:pPr>
                <a:defRPr/>
              </a:pPr>
              <a:t>‹#›</a:t>
            </a:fld>
            <a:endParaRPr lang="en-US" dirty="0"/>
          </a:p>
        </p:txBody>
      </p:sp>
    </p:spTree>
    <p:extLst>
      <p:ext uri="{BB962C8B-B14F-4D97-AF65-F5344CB8AC3E}">
        <p14:creationId xmlns:p14="http://schemas.microsoft.com/office/powerpoint/2010/main" val="185479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81316" cy="471195"/>
          </a:xfrm>
          <a:prstGeom prst="rect">
            <a:avLst/>
          </a:prstGeom>
          <a:noFill/>
          <a:ln w="9525">
            <a:noFill/>
            <a:miter lim="800000"/>
            <a:headEnd/>
            <a:tailEnd/>
          </a:ln>
          <a:effectLst/>
        </p:spPr>
        <p:txBody>
          <a:bodyPr vert="horz" wrap="square" lIns="94779" tIns="47389" rIns="94779" bIns="47389" numCol="1" anchor="t" anchorCtr="0" compatLnSpc="1">
            <a:prstTxWarp prst="textNoShape">
              <a:avLst/>
            </a:prstTxWarp>
          </a:bodyPr>
          <a:lstStyle>
            <a:lvl1pPr defTabSz="948413">
              <a:defRPr sz="1200"/>
            </a:lvl1pPr>
          </a:lstStyle>
          <a:p>
            <a:pPr>
              <a:defRPr/>
            </a:pPr>
            <a:endParaRPr lang="en-US" dirty="0"/>
          </a:p>
        </p:txBody>
      </p:sp>
      <p:sp>
        <p:nvSpPr>
          <p:cNvPr id="82947" name="Rectangle 3"/>
          <p:cNvSpPr>
            <a:spLocks noGrp="1" noChangeArrowheads="1"/>
          </p:cNvSpPr>
          <p:nvPr>
            <p:ph type="dt" idx="1"/>
          </p:nvPr>
        </p:nvSpPr>
        <p:spPr bwMode="auto">
          <a:xfrm>
            <a:off x="4133886" y="0"/>
            <a:ext cx="3181315" cy="471195"/>
          </a:xfrm>
          <a:prstGeom prst="rect">
            <a:avLst/>
          </a:prstGeom>
          <a:noFill/>
          <a:ln w="9525">
            <a:noFill/>
            <a:miter lim="800000"/>
            <a:headEnd/>
            <a:tailEnd/>
          </a:ln>
          <a:effectLst/>
        </p:spPr>
        <p:txBody>
          <a:bodyPr vert="horz" wrap="square" lIns="94779" tIns="47389" rIns="94779" bIns="47389" numCol="1" anchor="t" anchorCtr="0" compatLnSpc="1">
            <a:prstTxWarp prst="textNoShape">
              <a:avLst/>
            </a:prstTxWarp>
          </a:bodyPr>
          <a:lstStyle>
            <a:lvl1pPr algn="r" defTabSz="948413">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44600" y="709613"/>
            <a:ext cx="4826000" cy="36195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54230" y="4564182"/>
            <a:ext cx="5406743" cy="4327764"/>
          </a:xfrm>
          <a:prstGeom prst="rect">
            <a:avLst/>
          </a:prstGeom>
          <a:noFill/>
          <a:ln w="9525">
            <a:noFill/>
            <a:miter lim="800000"/>
            <a:headEnd/>
            <a:tailEnd/>
          </a:ln>
          <a:effectLst/>
        </p:spPr>
        <p:txBody>
          <a:bodyPr vert="horz" wrap="square" lIns="94779" tIns="47389" rIns="94779" bIns="473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9130006"/>
            <a:ext cx="3181316" cy="471194"/>
          </a:xfrm>
          <a:prstGeom prst="rect">
            <a:avLst/>
          </a:prstGeom>
          <a:noFill/>
          <a:ln w="9525">
            <a:noFill/>
            <a:miter lim="800000"/>
            <a:headEnd/>
            <a:tailEnd/>
          </a:ln>
          <a:effectLst/>
        </p:spPr>
        <p:txBody>
          <a:bodyPr vert="horz" wrap="square" lIns="94779" tIns="47389" rIns="94779" bIns="47389" numCol="1" anchor="b" anchorCtr="0" compatLnSpc="1">
            <a:prstTxWarp prst="textNoShape">
              <a:avLst/>
            </a:prstTxWarp>
          </a:bodyPr>
          <a:lstStyle>
            <a:lvl1pPr defTabSz="948413">
              <a:defRPr sz="1200"/>
            </a:lvl1pPr>
          </a:lstStyle>
          <a:p>
            <a:pPr>
              <a:defRPr/>
            </a:pPr>
            <a:endParaRPr lang="en-US" dirty="0"/>
          </a:p>
        </p:txBody>
      </p:sp>
      <p:sp>
        <p:nvSpPr>
          <p:cNvPr id="82951" name="Rectangle 7"/>
          <p:cNvSpPr>
            <a:spLocks noGrp="1" noChangeArrowheads="1"/>
          </p:cNvSpPr>
          <p:nvPr>
            <p:ph type="sldNum" sz="quarter" idx="5"/>
          </p:nvPr>
        </p:nvSpPr>
        <p:spPr bwMode="auto">
          <a:xfrm>
            <a:off x="4133886" y="9130006"/>
            <a:ext cx="3181315" cy="471194"/>
          </a:xfrm>
          <a:prstGeom prst="rect">
            <a:avLst/>
          </a:prstGeom>
          <a:noFill/>
          <a:ln w="9525">
            <a:noFill/>
            <a:miter lim="800000"/>
            <a:headEnd/>
            <a:tailEnd/>
          </a:ln>
          <a:effectLst/>
        </p:spPr>
        <p:txBody>
          <a:bodyPr vert="horz" wrap="square" lIns="94779" tIns="47389" rIns="94779" bIns="47389" numCol="1" anchor="b" anchorCtr="0" compatLnSpc="1">
            <a:prstTxWarp prst="textNoShape">
              <a:avLst/>
            </a:prstTxWarp>
          </a:bodyPr>
          <a:lstStyle>
            <a:lvl1pPr algn="r" defTabSz="948413">
              <a:defRPr sz="1200"/>
            </a:lvl1pPr>
          </a:lstStyle>
          <a:p>
            <a:pPr>
              <a:defRPr/>
            </a:pPr>
            <a:fld id="{D01CFD26-A82A-475F-A46E-024CA4148254}" type="slidenum">
              <a:rPr lang="en-US"/>
              <a:pPr>
                <a:defRPr/>
              </a:pPr>
              <a:t>‹#›</a:t>
            </a:fld>
            <a:endParaRPr lang="en-US" dirty="0"/>
          </a:p>
        </p:txBody>
      </p:sp>
    </p:spTree>
    <p:extLst>
      <p:ext uri="{BB962C8B-B14F-4D97-AF65-F5344CB8AC3E}">
        <p14:creationId xmlns:p14="http://schemas.microsoft.com/office/powerpoint/2010/main" val="3661571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632E4A30-0E7C-437B-A881-674569E6B224}" type="slidenum">
              <a:rPr lang="en-US" smtClean="0"/>
              <a:pPr/>
              <a:t>1</a:t>
            </a:fld>
            <a:endParaRPr lang="en-US" dirty="0"/>
          </a:p>
        </p:txBody>
      </p:sp>
      <p:sp>
        <p:nvSpPr>
          <p:cNvPr id="18434" name="Rectangle 1026"/>
          <p:cNvSpPr>
            <a:spLocks noGrp="1" noRot="1" noChangeAspect="1" noChangeArrowheads="1" noTextEdit="1"/>
          </p:cNvSpPr>
          <p:nvPr>
            <p:ph type="sldImg"/>
            <p:custDataLst>
              <p:tags r:id="rId1"/>
            </p:custDataLst>
          </p:nvPr>
        </p:nvSpPr>
        <p:spPr>
          <a:ln/>
        </p:spPr>
      </p:sp>
      <p:sp>
        <p:nvSpPr>
          <p:cNvPr id="18435" name="Rectangle 1027"/>
          <p:cNvSpPr>
            <a:spLocks noGrp="1" noChangeArrowheads="1"/>
          </p:cNvSpPr>
          <p:nvPr>
            <p:ph type="body" idx="1"/>
          </p:nvPr>
        </p:nvSpPr>
        <p:spPr>
          <a:noFill/>
          <a:ln/>
        </p:spPr>
        <p:txBody>
          <a:bodyPr/>
          <a:lstStyle/>
          <a:p>
            <a:pPr eaLnBrk="1" hangingPunct="1"/>
            <a:r>
              <a:rPr lang="en-US" dirty="0"/>
              <a:t>Welcome – our desire is to have an interactive session with questions and sharing of information and experiences with Cost Accounting Standards</a:t>
            </a:r>
          </a:p>
          <a:p>
            <a:pPr eaLnBrk="1" hangingPunct="1"/>
            <a:endParaRPr lang="en-US" dirty="0"/>
          </a:p>
          <a:p>
            <a:pPr eaLnBrk="1" hangingPunct="1"/>
            <a:r>
              <a:rPr lang="en-US" dirty="0"/>
              <a:t>Sign-In</a:t>
            </a:r>
          </a:p>
          <a:p>
            <a:pPr eaLnBrk="1" hangingPunct="1"/>
            <a:endParaRPr lang="en-US" dirty="0"/>
          </a:p>
          <a:p>
            <a:pPr eaLnBrk="1" hangingPunct="1"/>
            <a:r>
              <a:rPr lang="en-US" dirty="0"/>
              <a:t>Handouts</a:t>
            </a:r>
          </a:p>
          <a:p>
            <a:pPr eaLnBrk="1" hangingPunct="1"/>
            <a:endParaRPr lang="en-US" dirty="0"/>
          </a:p>
          <a:p>
            <a:pPr eaLnBrk="1" hangingPunct="1"/>
            <a:r>
              <a:rPr lang="en-US" dirty="0"/>
              <a:t>Few housekeeping notes</a:t>
            </a:r>
          </a:p>
          <a:p>
            <a:pPr eaLnBrk="1" hangingPunct="1"/>
            <a:endParaRPr lang="en-US" dirty="0"/>
          </a:p>
          <a:p>
            <a:pPr eaLnBrk="1" hangingPunct="1"/>
            <a:r>
              <a:rPr lang="en-US" dirty="0"/>
              <a:t>Next slide – Introductions</a:t>
            </a:r>
          </a:p>
          <a:p>
            <a:pPr eaLnBrk="1" hangingPunct="1"/>
            <a:endParaRPr lang="en-US" dirty="0"/>
          </a:p>
          <a:p>
            <a:pPr eaLnBrk="1" hangingPunct="1"/>
            <a:r>
              <a:rPr lang="en-US" dirty="0"/>
              <a:t>Pre-Session Activity (sets the stage for general knowledge</a:t>
            </a:r>
            <a:r>
              <a:rPr lang="en-US" baseline="0" dirty="0"/>
              <a:t> or misunderstandings that will need to addressed during the session)</a:t>
            </a:r>
            <a:endParaRPr lang="en-US" dirty="0"/>
          </a:p>
        </p:txBody>
      </p:sp>
    </p:spTree>
    <p:extLst>
      <p:ext uri="{BB962C8B-B14F-4D97-AF65-F5344CB8AC3E}">
        <p14:creationId xmlns:p14="http://schemas.microsoft.com/office/powerpoint/2010/main" val="3111553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EEE7DCD6-6AD6-498C-9420-AE6153DB8C3D}" type="slidenum">
              <a:rPr lang="en-US" sz="1200"/>
              <a:pPr algn="r" defTabSz="948413"/>
              <a:t>11</a:t>
            </a:fld>
            <a:endParaRPr lang="en-US" sz="1200"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lnSpc>
                <a:spcPct val="90000"/>
              </a:lnSpc>
            </a:pPr>
            <a:r>
              <a:rPr lang="en-US" dirty="0"/>
              <a:t>The CAS Disclosure Statement or DS-2 is required to be completed for all educational entities receiving $25 million or more in Federal sponsored research dollars. </a:t>
            </a:r>
          </a:p>
          <a:p>
            <a:pPr eaLnBrk="1" hangingPunct="1">
              <a:lnSpc>
                <a:spcPct val="90000"/>
              </a:lnSpc>
            </a:pPr>
            <a:endParaRPr lang="en-US" dirty="0"/>
          </a:p>
          <a:p>
            <a:pPr eaLnBrk="1" hangingPunct="1">
              <a:lnSpc>
                <a:spcPct val="90000"/>
              </a:lnSpc>
            </a:pPr>
            <a:r>
              <a:rPr lang="en-US" dirty="0"/>
              <a:t>Receipt of the first dollar of Federal funding subjects recipients to the circulars and other regulatory documents and guidance…for example A-21 (which includes the CAS standards).</a:t>
            </a:r>
          </a:p>
          <a:p>
            <a:pPr eaLnBrk="1" hangingPunct="1">
              <a:lnSpc>
                <a:spcPct val="90000"/>
              </a:lnSpc>
            </a:pPr>
            <a:endParaRPr lang="en-US" dirty="0"/>
          </a:p>
          <a:p>
            <a:pPr eaLnBrk="1" hangingPunct="1">
              <a:lnSpc>
                <a:spcPct val="90000"/>
              </a:lnSpc>
            </a:pPr>
            <a:r>
              <a:rPr lang="en-US" dirty="0"/>
              <a:t>KEY POINT: No 2 disclosures are the same! This can lead to our research Faculty questioning our costing practices when they work/speak with collaborators operating under different guidance. The bottom line is that A-21 (the costing circular) provides the guidance necessary for institutions to make judgments and establish practices based upon these regulations and then assess HOW MUCH RISK the institution is willing to accept in not adequately applying this guidance. </a:t>
            </a:r>
          </a:p>
          <a:p>
            <a:pPr eaLnBrk="1" hangingPunct="1">
              <a:lnSpc>
                <a:spcPct val="90000"/>
              </a:lnSpc>
            </a:pPr>
            <a:endParaRPr lang="en-US" dirty="0"/>
          </a:p>
          <a:p>
            <a:pPr eaLnBrk="1" hangingPunct="1">
              <a:lnSpc>
                <a:spcPct val="90000"/>
              </a:lnSpc>
            </a:pPr>
            <a:r>
              <a:rPr lang="en-US" dirty="0"/>
              <a:t>OSP is responsible for the accuracy and submission of this large document. The UVa CAS Guidelines are a product of this disclosure.</a:t>
            </a:r>
          </a:p>
          <a:p>
            <a:pPr eaLnBrk="1" hangingPunct="1">
              <a:lnSpc>
                <a:spcPct val="90000"/>
              </a:lnSpc>
            </a:pPr>
            <a:endParaRPr lang="en-US" dirty="0"/>
          </a:p>
          <a:p>
            <a:pPr eaLnBrk="1" hangingPunct="1">
              <a:lnSpc>
                <a:spcPct val="90000"/>
              </a:lnSpc>
            </a:pPr>
            <a:r>
              <a:rPr lang="en-US" dirty="0"/>
              <a:t>DS-2 has been approved (1/06).</a:t>
            </a:r>
          </a:p>
          <a:p>
            <a:pPr eaLnBrk="1" hangingPunct="1">
              <a:lnSpc>
                <a:spcPct val="90000"/>
              </a:lnSpc>
            </a:pPr>
            <a:endParaRPr lang="en-US" dirty="0"/>
          </a:p>
        </p:txBody>
      </p:sp>
    </p:spTree>
    <p:extLst>
      <p:ext uri="{BB962C8B-B14F-4D97-AF65-F5344CB8AC3E}">
        <p14:creationId xmlns:p14="http://schemas.microsoft.com/office/powerpoint/2010/main" val="364796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a:p>
          <a:p>
            <a:endParaRPr lang="en-US" dirty="0"/>
          </a:p>
        </p:txBody>
      </p:sp>
      <p:sp>
        <p:nvSpPr>
          <p:cNvPr id="159747" name="Slide Number Placeholder 3"/>
          <p:cNvSpPr txBox="1">
            <a:spLocks noGrp="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7C517FE6-B80B-470C-90EB-7E1902040EC5}" type="slidenum">
              <a:rPr lang="en-US" sz="1200"/>
              <a:pPr algn="r" defTabSz="948413"/>
              <a:t>12</a:t>
            </a:fld>
            <a:endParaRPr lang="en-US" sz="1200" dirty="0"/>
          </a:p>
        </p:txBody>
      </p:sp>
    </p:spTree>
    <p:extLst>
      <p:ext uri="{BB962C8B-B14F-4D97-AF65-F5344CB8AC3E}">
        <p14:creationId xmlns:p14="http://schemas.microsoft.com/office/powerpoint/2010/main" val="105968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1F8A46E6-124D-4A9F-BFA2-6E3B3D30DF4E}" type="slidenum">
              <a:rPr lang="en-US" sz="1200"/>
              <a:pPr algn="r" defTabSz="948413"/>
              <a:t>13</a:t>
            </a:fld>
            <a:endParaRPr lang="en-US" sz="1200" dirty="0"/>
          </a:p>
        </p:txBody>
      </p:sp>
      <p:sp>
        <p:nvSpPr>
          <p:cNvPr id="163842" name="Rectangle 2"/>
          <p:cNvSpPr>
            <a:spLocks noGrp="1" noRot="1" noChangeAspect="1" noChangeArrowheads="1" noTextEdit="1"/>
          </p:cNvSpPr>
          <p:nvPr>
            <p:ph type="sldImg"/>
          </p:nvPr>
        </p:nvSpPr>
        <p:spPr>
          <a:xfrm>
            <a:off x="1260475" y="722313"/>
            <a:ext cx="4795838" cy="3597275"/>
          </a:xfrm>
          <a:ln/>
        </p:spPr>
      </p:sp>
      <p:sp>
        <p:nvSpPr>
          <p:cNvPr id="163843" name="Rectangle 3"/>
          <p:cNvSpPr>
            <a:spLocks noGrp="1" noChangeArrowheads="1"/>
          </p:cNvSpPr>
          <p:nvPr>
            <p:ph type="body" idx="1"/>
          </p:nvPr>
        </p:nvSpPr>
        <p:spPr>
          <a:xfrm>
            <a:off x="980782" y="4560899"/>
            <a:ext cx="5353638" cy="4319555"/>
          </a:xfrm>
          <a:noFill/>
          <a:ln/>
        </p:spPr>
        <p:txBody>
          <a:bodyPr/>
          <a:lstStyle/>
          <a:p>
            <a:pPr eaLnBrk="1" hangingPunct="1"/>
            <a:r>
              <a:rPr lang="en-US" dirty="0"/>
              <a:t>The difference between these 2 </a:t>
            </a:r>
            <a:r>
              <a:rPr lang="en-US" b="1" dirty="0"/>
              <a:t>allowable cost categories </a:t>
            </a:r>
            <a:r>
              <a:rPr lang="en-US" dirty="0"/>
              <a:t>is how the costs are presented in budgets and how we actually recover the costs to the University.</a:t>
            </a:r>
          </a:p>
          <a:p>
            <a:pPr eaLnBrk="1" hangingPunct="1"/>
            <a:endParaRPr lang="en-US" dirty="0"/>
          </a:p>
          <a:p>
            <a:pPr eaLnBrk="1" hangingPunct="1"/>
            <a:r>
              <a:rPr lang="en-US" dirty="0"/>
              <a:t>F&amp;A costs are included in the rates that we then use to request recovery from our Sponsors. For F&amp;A costs to be charged as direct costs, an ‘unlike circumstance’ would need to be present and be formally justified/documented. More coming on the ‘unlike circumstance’ topic.  </a:t>
            </a:r>
          </a:p>
          <a:p>
            <a:pPr eaLnBrk="1" hangingPunct="1"/>
            <a:endParaRPr lang="en-US" dirty="0"/>
          </a:p>
          <a:p>
            <a:pPr eaLnBrk="1" hangingPunct="1"/>
            <a:r>
              <a:rPr lang="en-US" dirty="0"/>
              <a:t>Similar terminology = indirect costs; overhead</a:t>
            </a:r>
          </a:p>
          <a:p>
            <a:pPr eaLnBrk="1" hangingPunct="1"/>
            <a:endParaRPr lang="en-US" dirty="0"/>
          </a:p>
          <a:p>
            <a:pPr eaLnBrk="1" hangingPunct="1"/>
            <a:endParaRPr lang="en-US" dirty="0"/>
          </a:p>
        </p:txBody>
      </p:sp>
    </p:spTree>
    <p:extLst>
      <p:ext uri="{BB962C8B-B14F-4D97-AF65-F5344CB8AC3E}">
        <p14:creationId xmlns:p14="http://schemas.microsoft.com/office/powerpoint/2010/main" val="283455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4C4613A8-1135-472B-B991-5290A9586EFE}" type="slidenum">
              <a:rPr lang="en-US" sz="1200"/>
              <a:pPr algn="r" defTabSz="948413"/>
              <a:t>14</a:t>
            </a:fld>
            <a:endParaRPr lang="en-US" sz="1200" dirty="0"/>
          </a:p>
        </p:txBody>
      </p:sp>
      <p:sp>
        <p:nvSpPr>
          <p:cNvPr id="165890" name="Rectangle 2"/>
          <p:cNvSpPr>
            <a:spLocks noGrp="1" noRot="1" noChangeAspect="1" noChangeArrowheads="1" noTextEdit="1"/>
          </p:cNvSpPr>
          <p:nvPr>
            <p:ph type="sldImg"/>
          </p:nvPr>
        </p:nvSpPr>
        <p:spPr>
          <a:xfrm>
            <a:off x="1260475" y="722313"/>
            <a:ext cx="4795838" cy="3597275"/>
          </a:xfrm>
          <a:ln/>
        </p:spPr>
      </p:sp>
      <p:sp>
        <p:nvSpPr>
          <p:cNvPr id="165891" name="Rectangle 3"/>
          <p:cNvSpPr>
            <a:spLocks noGrp="1" noChangeArrowheads="1"/>
          </p:cNvSpPr>
          <p:nvPr>
            <p:ph type="body" idx="1"/>
          </p:nvPr>
        </p:nvSpPr>
        <p:spPr>
          <a:xfrm>
            <a:off x="980782" y="4560899"/>
            <a:ext cx="5353638" cy="4319555"/>
          </a:xfrm>
          <a:noFill/>
          <a:ln/>
        </p:spPr>
        <p:txBody>
          <a:bodyPr/>
          <a:lstStyle/>
          <a:p>
            <a:pPr eaLnBrk="1" hangingPunct="1"/>
            <a:r>
              <a:rPr lang="en-US" dirty="0"/>
              <a:t>KEY WORDS in making your future judgments: </a:t>
            </a:r>
            <a:r>
              <a:rPr lang="en-US" b="1" dirty="0"/>
              <a:t>specifically identifiable</a:t>
            </a:r>
            <a:r>
              <a:rPr lang="en-US" dirty="0"/>
              <a:t> with the technical goals at hand, determined with </a:t>
            </a:r>
            <a:r>
              <a:rPr lang="en-US" b="1" dirty="0"/>
              <a:t>relative ease</a:t>
            </a:r>
            <a:r>
              <a:rPr lang="en-US" dirty="0"/>
              <a:t> and </a:t>
            </a:r>
            <a:r>
              <a:rPr lang="en-US" b="1" dirty="0"/>
              <a:t>high degree of accuracy</a:t>
            </a:r>
            <a:r>
              <a:rPr lang="en-US" dirty="0"/>
              <a:t>.   </a:t>
            </a:r>
          </a:p>
          <a:p>
            <a:pPr eaLnBrk="1" hangingPunct="1"/>
            <a:endParaRPr lang="en-US" dirty="0"/>
          </a:p>
          <a:p>
            <a:pPr eaLnBrk="1" hangingPunct="1"/>
            <a:r>
              <a:rPr lang="en-US" dirty="0"/>
              <a:t>REMEMBER to mention the </a:t>
            </a:r>
            <a:r>
              <a:rPr lang="en-US" b="1" dirty="0"/>
              <a:t>POINT OF ALLOCATION</a:t>
            </a:r>
            <a:r>
              <a:rPr lang="en-US" dirty="0"/>
              <a:t> theory again…..cost/benefit relationship.</a:t>
            </a:r>
          </a:p>
          <a:p>
            <a:pPr eaLnBrk="1" hangingPunct="1"/>
            <a:endParaRPr lang="en-US" dirty="0"/>
          </a:p>
          <a:p>
            <a:pPr eaLnBrk="1" hangingPunct="1"/>
            <a:r>
              <a:rPr lang="en-US" dirty="0"/>
              <a:t>Have the audience give you some examples of DIRECT costs seen on sponsored awards.</a:t>
            </a:r>
          </a:p>
          <a:p>
            <a:pPr eaLnBrk="1" hangingPunct="1"/>
            <a:endParaRPr lang="en-US" dirty="0"/>
          </a:p>
          <a:p>
            <a:pPr eaLnBrk="1" hangingPunct="1"/>
            <a:r>
              <a:rPr lang="en-US" dirty="0"/>
              <a:t>The F&amp;A costs cannot be tied specifically to one award and benefit many different objectives at the same time.</a:t>
            </a:r>
          </a:p>
          <a:p>
            <a:pPr eaLnBrk="1" hangingPunct="1"/>
            <a:endParaRPr lang="en-US" dirty="0"/>
          </a:p>
          <a:p>
            <a:pPr eaLnBrk="1" hangingPunct="1"/>
            <a:endParaRPr lang="en-US" dirty="0"/>
          </a:p>
          <a:p>
            <a:pPr eaLnBrk="1" hangingPunct="1"/>
            <a:r>
              <a:rPr lang="en-US" dirty="0"/>
              <a:t>Ask for examples from the audience.</a:t>
            </a:r>
          </a:p>
          <a:p>
            <a:pPr eaLnBrk="1" hangingPunct="1"/>
            <a:endParaRPr lang="en-US" dirty="0"/>
          </a:p>
        </p:txBody>
      </p:sp>
    </p:spTree>
    <p:extLst>
      <p:ext uri="{BB962C8B-B14F-4D97-AF65-F5344CB8AC3E}">
        <p14:creationId xmlns:p14="http://schemas.microsoft.com/office/powerpoint/2010/main" val="333206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BF9B3676-3425-473F-B784-3D762AC6258C}" type="slidenum">
              <a:rPr lang="en-US" sz="1200"/>
              <a:pPr algn="r" defTabSz="948413"/>
              <a:t>15</a:t>
            </a:fld>
            <a:endParaRPr lang="en-US" sz="1200" dirty="0"/>
          </a:p>
        </p:txBody>
      </p:sp>
      <p:sp>
        <p:nvSpPr>
          <p:cNvPr id="178178" name="Rectangle 2"/>
          <p:cNvSpPr>
            <a:spLocks noGrp="1" noRot="1" noChangeAspect="1" noChangeArrowheads="1" noTextEdit="1"/>
          </p:cNvSpPr>
          <p:nvPr>
            <p:ph type="sldImg"/>
          </p:nvPr>
        </p:nvSpPr>
        <p:spPr>
          <a:xfrm>
            <a:off x="1260475" y="722313"/>
            <a:ext cx="4795838" cy="3597275"/>
          </a:xfrm>
          <a:ln/>
        </p:spPr>
      </p:sp>
      <p:sp>
        <p:nvSpPr>
          <p:cNvPr id="178179" name="Rectangle 3"/>
          <p:cNvSpPr>
            <a:spLocks noGrp="1" noChangeArrowheads="1"/>
          </p:cNvSpPr>
          <p:nvPr>
            <p:ph type="body" idx="1"/>
          </p:nvPr>
        </p:nvSpPr>
        <p:spPr>
          <a:xfrm>
            <a:off x="980782" y="4560899"/>
            <a:ext cx="5353638" cy="4319555"/>
          </a:xfrm>
          <a:noFill/>
          <a:ln/>
        </p:spPr>
        <p:txBody>
          <a:bodyPr/>
          <a:lstStyle/>
          <a:p>
            <a:pPr eaLnBrk="1" hangingPunct="1"/>
            <a:r>
              <a:rPr lang="en-US" dirty="0"/>
              <a:t>The difference between these 2 </a:t>
            </a:r>
            <a:r>
              <a:rPr lang="en-US" b="1" dirty="0"/>
              <a:t>allowable cost categories </a:t>
            </a:r>
            <a:r>
              <a:rPr lang="en-US" dirty="0"/>
              <a:t>is how the costs are presented in budgets and how we actually recover the costs to the University.</a:t>
            </a:r>
          </a:p>
          <a:p>
            <a:pPr eaLnBrk="1" hangingPunct="1"/>
            <a:endParaRPr lang="en-US" dirty="0"/>
          </a:p>
          <a:p>
            <a:pPr eaLnBrk="1" hangingPunct="1"/>
            <a:r>
              <a:rPr lang="en-US" dirty="0"/>
              <a:t>F&amp;A costs are included in the rates that we then use to request recovery from our Sponsors. For F&amp;A costs to be charged as direct costs, an ‘unlike circumstance’ would need to be present and be formally justified/documented. More coming on the ‘unlike circumstance’ topic.  </a:t>
            </a:r>
          </a:p>
          <a:p>
            <a:pPr eaLnBrk="1" hangingPunct="1"/>
            <a:endParaRPr lang="en-US" dirty="0"/>
          </a:p>
          <a:p>
            <a:pPr eaLnBrk="1" hangingPunct="1"/>
            <a:r>
              <a:rPr lang="en-US" dirty="0"/>
              <a:t>Have the audience give you some examples of F&amp;A costs awards.</a:t>
            </a:r>
          </a:p>
          <a:p>
            <a:pPr eaLnBrk="1" hangingPunct="1"/>
            <a:endParaRPr lang="en-US" dirty="0"/>
          </a:p>
          <a:p>
            <a:pPr eaLnBrk="1" hangingPunct="1"/>
            <a:r>
              <a:rPr lang="en-US" dirty="0"/>
              <a:t>The F&amp;A costs cannot be tied specifically to one award and benefit many different objectives at the same time.</a:t>
            </a:r>
          </a:p>
          <a:p>
            <a:pPr eaLnBrk="1" hangingPunct="1"/>
            <a:endParaRPr lang="en-US" dirty="0"/>
          </a:p>
          <a:p>
            <a:pPr eaLnBrk="1" hangingPunct="1"/>
            <a:endParaRPr lang="en-US" sz="1000" dirty="0"/>
          </a:p>
        </p:txBody>
      </p:sp>
    </p:spTree>
    <p:extLst>
      <p:ext uri="{BB962C8B-B14F-4D97-AF65-F5344CB8AC3E}">
        <p14:creationId xmlns:p14="http://schemas.microsoft.com/office/powerpoint/2010/main" val="427648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E1B68D4D-CD36-44FE-8B5D-9293B629463F}" type="slidenum">
              <a:rPr lang="en-US" sz="1200"/>
              <a:pPr algn="r" defTabSz="948413"/>
              <a:t>16</a:t>
            </a:fld>
            <a:endParaRPr lang="en-US" sz="1200"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r>
              <a:rPr lang="en-US" dirty="0"/>
              <a:t>Good Idea when deciding on the application of costs directly to an award: The prudent person test – Would your Mother approve of your doing this? Would Judge Judy be OK with your decision?</a:t>
            </a:r>
          </a:p>
          <a:p>
            <a:pPr eaLnBrk="1" hangingPunct="1"/>
            <a:endParaRPr lang="en-US" dirty="0"/>
          </a:p>
          <a:p>
            <a:pPr eaLnBrk="1" hangingPunct="1"/>
            <a:r>
              <a:rPr lang="en-US" dirty="0"/>
              <a:t>Place yourself on a jury or be the judge – Can you argue for your decision or in applying the guidance given would you have a hard time with your decision? </a:t>
            </a:r>
          </a:p>
          <a:p>
            <a:pPr eaLnBrk="1" hangingPunct="1"/>
            <a:r>
              <a:rPr lang="en-US" dirty="0"/>
              <a:t>We will explore this in discussing ‘Unlike Circumstances”.</a:t>
            </a:r>
          </a:p>
        </p:txBody>
      </p:sp>
    </p:spTree>
    <p:extLst>
      <p:ext uri="{BB962C8B-B14F-4D97-AF65-F5344CB8AC3E}">
        <p14:creationId xmlns:p14="http://schemas.microsoft.com/office/powerpoint/2010/main" val="125549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D32FC3F-F67D-4021-8D12-31959918F5E1}" type="slidenum">
              <a:rPr lang="en-US" smtClean="0"/>
              <a:pPr/>
              <a:t>17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Good Idea when deciding on the application of costs directly to an award: The prudent person test – Would your Mother approve of your doing this? Would Judge Judy be OK with your decision?</a:t>
            </a:r>
          </a:p>
          <a:p>
            <a:pPr eaLnBrk="1" hangingPunct="1"/>
            <a:endParaRPr lang="en-US" dirty="0"/>
          </a:p>
          <a:p>
            <a:pPr eaLnBrk="1" hangingPunct="1"/>
            <a:r>
              <a:rPr lang="en-US" dirty="0"/>
              <a:t>Place yourself on a jury or be the judge – Can you argue for your decision or in applying the guidance given would you have a hard time with your decision? </a:t>
            </a:r>
          </a:p>
          <a:p>
            <a:pPr eaLnBrk="1" hangingPunct="1"/>
            <a:r>
              <a:rPr lang="en-US" dirty="0"/>
              <a:t>We will explore this in discussing ‘Unlike Circumstances”.</a:t>
            </a:r>
          </a:p>
        </p:txBody>
      </p:sp>
    </p:spTree>
    <p:extLst>
      <p:ext uri="{BB962C8B-B14F-4D97-AF65-F5344CB8AC3E}">
        <p14:creationId xmlns:p14="http://schemas.microsoft.com/office/powerpoint/2010/main" val="50195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244600" y="708025"/>
            <a:ext cx="4826000" cy="3619500"/>
          </a:xfrm>
          <a:ln/>
        </p:spPr>
      </p:sp>
      <p:sp>
        <p:nvSpPr>
          <p:cNvPr id="176130" name="Rectangle 3"/>
          <p:cNvSpPr>
            <a:spLocks noGrp="1" noChangeArrowheads="1"/>
          </p:cNvSpPr>
          <p:nvPr>
            <p:ph type="body" idx="1"/>
          </p:nvPr>
        </p:nvSpPr>
        <p:spPr>
          <a:xfrm>
            <a:off x="954230" y="4564182"/>
            <a:ext cx="5406743" cy="4329406"/>
          </a:xfrm>
          <a:noFill/>
          <a:ln/>
        </p:spPr>
        <p:txBody>
          <a:bodyPr/>
          <a:lstStyle/>
          <a:p>
            <a:r>
              <a:rPr lang="en-US" dirty="0"/>
              <a:t>Cost applied in the last 90 days of a period of performance and transfers/adjustments done in the ‘close-out’ period are often heavily scrutinized.</a:t>
            </a:r>
          </a:p>
          <a:p>
            <a:endParaRPr lang="en-US" dirty="0"/>
          </a:p>
          <a:p>
            <a:r>
              <a:rPr lang="en-US" dirty="0"/>
              <a:t>It is recommended that your units/departments discuss and document a ‘method of allocation’. This discussion and resulting decisions should involve those making the initial purchasing decision (lab personnel, PI, etc.), the persons responsible for approving the purchases through Procurement and those reviewing and reconciling monthly costs. See above for examples of what are NOT reasonable basis for allocating costs.</a:t>
            </a:r>
          </a:p>
          <a:p>
            <a:endParaRPr lang="en-US" dirty="0"/>
          </a:p>
          <a:p>
            <a:r>
              <a:rPr lang="en-US" dirty="0"/>
              <a:t>Don’t ‘over allocate’ a cost….recall the definition of a direct cost: The cost can be applied to a specific activity with relative ease and a high degree of accuracy.</a:t>
            </a:r>
          </a:p>
          <a:p>
            <a:endParaRPr lang="en-US" dirty="0"/>
          </a:p>
          <a:p>
            <a:r>
              <a:rPr lang="en-US" dirty="0"/>
              <a:t>Cost transfer and labor distribution adjustments will a necessary part of doing business can be avoided by understanding and constantly questioning allocation methods in your units. For those using the services of central providers such as Center for Comparative Medicine (CCM), Core Billing (SoM) and even University Procurement, cost distributions can and should be made at the time of initial purchase. </a:t>
            </a:r>
          </a:p>
        </p:txBody>
      </p:sp>
    </p:spTree>
    <p:extLst>
      <p:ext uri="{BB962C8B-B14F-4D97-AF65-F5344CB8AC3E}">
        <p14:creationId xmlns:p14="http://schemas.microsoft.com/office/powerpoint/2010/main" val="186350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30171040-F214-4920-97D9-10A4A1207BCC}" type="slidenum">
              <a:rPr lang="en-US" sz="1200">
                <a:solidFill>
                  <a:prstClr val="black"/>
                </a:solidFill>
              </a:rPr>
              <a:pPr algn="r" defTabSz="948413"/>
              <a:t>19</a:t>
            </a:fld>
            <a:endParaRPr lang="en-US" sz="1200" dirty="0">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a:t>Transaction controls functionality was implemented on new projects effective January 3, 2005. The functionality is intended to aid compliance efforts by restricting the use of certain expenditure types on sponsored awards.</a:t>
            </a:r>
            <a:br>
              <a:rPr lang="en-US" dirty="0"/>
            </a:br>
            <a:endParaRPr lang="en-US" dirty="0"/>
          </a:p>
          <a:p>
            <a:r>
              <a:rPr lang="en-US" dirty="0"/>
              <a:t>Currently there are three (3) transaction control ‘templates’ used for sponsored programs:</a:t>
            </a:r>
            <a:br>
              <a:rPr lang="en-US" dirty="0"/>
            </a:br>
            <a:r>
              <a:rPr lang="en-US" dirty="0"/>
              <a:t>• Federal awards (including Federal flow-through awards) - Exclusive Control</a:t>
            </a:r>
            <a:br>
              <a:rPr lang="en-US" dirty="0"/>
            </a:br>
            <a:r>
              <a:rPr lang="en-US" dirty="0"/>
              <a:t>• Training Grants and Fellowships – Exclusive Control</a:t>
            </a:r>
            <a:br>
              <a:rPr lang="en-US" dirty="0"/>
            </a:br>
            <a:r>
              <a:rPr lang="en-US" dirty="0"/>
              <a:t>• Subcontracts – Inclusive Control</a:t>
            </a:r>
            <a:br>
              <a:rPr lang="en-US" dirty="0"/>
            </a:br>
            <a:endParaRPr lang="en-US" dirty="0"/>
          </a:p>
          <a:p>
            <a:pPr eaLnBrk="1" hangingPunct="1"/>
            <a:endParaRPr lang="en-US" dirty="0"/>
          </a:p>
        </p:txBody>
      </p:sp>
    </p:spTree>
    <p:extLst>
      <p:ext uri="{BB962C8B-B14F-4D97-AF65-F5344CB8AC3E}">
        <p14:creationId xmlns:p14="http://schemas.microsoft.com/office/powerpoint/2010/main" val="69327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30171040-F214-4920-97D9-10A4A1207BCC}" type="slidenum">
              <a:rPr lang="en-US" sz="1200">
                <a:solidFill>
                  <a:prstClr val="black"/>
                </a:solidFill>
              </a:rPr>
              <a:pPr algn="r" defTabSz="948413"/>
              <a:t>20</a:t>
            </a:fld>
            <a:endParaRPr lang="en-US" sz="1200" dirty="0">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a:t>Transaction controls functionality was implemented on new projects effective January 3, 2005. The functionality is intended to aid compliance efforts by restricting the use of certain expenditure types on sponsored awards.</a:t>
            </a:r>
            <a:br>
              <a:rPr lang="en-US" dirty="0"/>
            </a:br>
            <a:endParaRPr lang="en-US" dirty="0"/>
          </a:p>
          <a:p>
            <a:r>
              <a:rPr lang="en-US" dirty="0"/>
              <a:t>Currently there are three (3) transaction control ‘templates’ used for sponsored programs:</a:t>
            </a:r>
            <a:br>
              <a:rPr lang="en-US" dirty="0"/>
            </a:br>
            <a:r>
              <a:rPr lang="en-US" dirty="0"/>
              <a:t>• Federal awards (including Federal flow-through awards) - Exclusive Control</a:t>
            </a:r>
            <a:br>
              <a:rPr lang="en-US" dirty="0"/>
            </a:br>
            <a:r>
              <a:rPr lang="en-US" dirty="0"/>
              <a:t>• Training Grants and Fellowships – Exclusive Control</a:t>
            </a:r>
            <a:br>
              <a:rPr lang="en-US" dirty="0"/>
            </a:br>
            <a:r>
              <a:rPr lang="en-US" dirty="0"/>
              <a:t>• Subcontracts – Inclusive Control</a:t>
            </a:r>
            <a:br>
              <a:rPr lang="en-US" dirty="0"/>
            </a:br>
            <a:endParaRPr lang="en-US" dirty="0"/>
          </a:p>
          <a:p>
            <a:pPr eaLnBrk="1" hangingPunct="1"/>
            <a:endParaRPr lang="en-US" dirty="0"/>
          </a:p>
        </p:txBody>
      </p:sp>
    </p:spTree>
    <p:extLst>
      <p:ext uri="{BB962C8B-B14F-4D97-AF65-F5344CB8AC3E}">
        <p14:creationId xmlns:p14="http://schemas.microsoft.com/office/powerpoint/2010/main" val="61328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b="1" dirty="0"/>
              <a:t>THIS SLIDE WILL BE HIDDEN </a:t>
            </a:r>
          </a:p>
          <a:p>
            <a:r>
              <a:rPr lang="en-US" b="1" dirty="0"/>
              <a:t>Ask the class. They do not need to respond but they need to keep these questions in mind and also consider their depth of knowledge.</a:t>
            </a:r>
            <a:endParaRPr lang="en-US" dirty="0"/>
          </a:p>
          <a:p>
            <a:endParaRPr lang="en-US" dirty="0"/>
          </a:p>
        </p:txBody>
      </p:sp>
      <p:sp>
        <p:nvSpPr>
          <p:cNvPr id="20483" name="Slide Number Placeholder 3"/>
          <p:cNvSpPr>
            <a:spLocks noGrp="1"/>
          </p:cNvSpPr>
          <p:nvPr>
            <p:ph type="sldNum" sz="quarter" idx="5"/>
          </p:nvPr>
        </p:nvSpPr>
        <p:spPr>
          <a:noFill/>
        </p:spPr>
        <p:txBody>
          <a:bodyPr/>
          <a:lstStyle/>
          <a:p>
            <a:fld id="{077F0B4E-32CC-4454-A454-EE6980718D26}" type="slidenum">
              <a:rPr lang="en-US" smtClean="0"/>
              <a:pPr/>
              <a:t>2</a:t>
            </a:fld>
            <a:endParaRPr lang="en-US" dirty="0"/>
          </a:p>
        </p:txBody>
      </p:sp>
    </p:spTree>
    <p:extLst>
      <p:ext uri="{BB962C8B-B14F-4D97-AF65-F5344CB8AC3E}">
        <p14:creationId xmlns:p14="http://schemas.microsoft.com/office/powerpoint/2010/main" val="96515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840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1819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133089" y="9130006"/>
            <a:ext cx="3182112" cy="471194"/>
          </a:xfrm>
          <a:prstGeom prst="rect">
            <a:avLst/>
          </a:prstGeom>
          <a:noFill/>
          <a:ln w="9525">
            <a:noFill/>
            <a:miter lim="800000"/>
            <a:headEnd/>
            <a:tailEnd/>
          </a:ln>
        </p:spPr>
        <p:txBody>
          <a:bodyPr lIns="94767" tIns="47384" rIns="94767" bIns="47384" anchor="b"/>
          <a:lstStyle/>
          <a:p>
            <a:pPr algn="r" defTabSz="947492"/>
            <a:fld id="{113A6AEF-FB98-4CA4-8284-8FC6EA9F5646}" type="slidenum">
              <a:rPr lang="en-US" sz="1200">
                <a:solidFill>
                  <a:prstClr val="black"/>
                </a:solidFill>
              </a:rPr>
              <a:pPr algn="r" defTabSz="947492"/>
              <a:t>23</a:t>
            </a:fld>
            <a:endParaRPr lang="en-US" sz="1200" dirty="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a:p>
          <a:p>
            <a:endParaRPr lang="en-US" dirty="0"/>
          </a:p>
          <a:p>
            <a:endParaRPr lang="en-US" dirty="0"/>
          </a:p>
          <a:p>
            <a:r>
              <a:rPr lang="en-US" dirty="0"/>
              <a:t>"</a:t>
            </a:r>
            <a:r>
              <a:rPr lang="en-US" b="1" dirty="0"/>
              <a:t>Transaction Controls</a:t>
            </a:r>
            <a:r>
              <a:rPr lang="en-US" dirty="0"/>
              <a:t>" control the type of expenditures that either may or may not be allowable to a given project.  Transaction Controls may be set at the project or task level.  UVA is currently only defining transaction controls at the project level. </a:t>
            </a:r>
          </a:p>
          <a:p>
            <a:r>
              <a:rPr lang="en-US" dirty="0"/>
              <a:t>There are two methods of establishing transaction controls: Exclusive and Inclusive.  </a:t>
            </a:r>
          </a:p>
          <a:p>
            <a:endParaRPr lang="en-US" b="1" dirty="0"/>
          </a:p>
          <a:p>
            <a:endParaRPr lang="en-US" b="1" dirty="0"/>
          </a:p>
          <a:p>
            <a:endParaRPr lang="en-US" b="1" dirty="0"/>
          </a:p>
          <a:p>
            <a:r>
              <a:rPr lang="en-US" b="1" dirty="0"/>
              <a:t>Exclusive:</a:t>
            </a:r>
            <a:r>
              <a:rPr lang="en-US" dirty="0"/>
              <a:t>  items that are determined to be unallowable are listed. </a:t>
            </a:r>
          </a:p>
          <a:p>
            <a:endParaRPr lang="en-US" b="1" dirty="0"/>
          </a:p>
          <a:p>
            <a:endParaRPr lang="en-US" b="1" dirty="0"/>
          </a:p>
          <a:p>
            <a:r>
              <a:rPr lang="en-US" b="1" dirty="0"/>
              <a:t>Inclusive: </a:t>
            </a:r>
            <a:r>
              <a:rPr lang="en-US" dirty="0"/>
              <a:t>only items that are determined to be allowable are listed. </a:t>
            </a:r>
          </a:p>
          <a:p>
            <a:pPr eaLnBrk="1" hangingPunct="1"/>
            <a:endParaRPr lang="en-US" dirty="0"/>
          </a:p>
        </p:txBody>
      </p:sp>
    </p:spTree>
    <p:extLst>
      <p:ext uri="{BB962C8B-B14F-4D97-AF65-F5344CB8AC3E}">
        <p14:creationId xmlns:p14="http://schemas.microsoft.com/office/powerpoint/2010/main" val="238712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30171040-F214-4920-97D9-10A4A1207BCC}" type="slidenum">
              <a:rPr lang="en-US" sz="1200">
                <a:solidFill>
                  <a:prstClr val="black"/>
                </a:solidFill>
              </a:rPr>
              <a:pPr algn="r" defTabSz="948413"/>
              <a:t>24</a:t>
            </a:fld>
            <a:endParaRPr lang="en-US" sz="1200" dirty="0">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a:t>Transaction controls functionality was implemented on new projects effective January 3, 2005. The functionality is intended to aid compliance efforts by restricting the use of certain expenditure types on sponsored awards.</a:t>
            </a:r>
            <a:br>
              <a:rPr lang="en-US" dirty="0"/>
            </a:br>
            <a:endParaRPr lang="en-US" dirty="0"/>
          </a:p>
          <a:p>
            <a:r>
              <a:rPr lang="en-US" dirty="0"/>
              <a:t>Currently there are three (3) transaction control ‘templates’ used for sponsored programs:</a:t>
            </a:r>
            <a:br>
              <a:rPr lang="en-US" dirty="0"/>
            </a:br>
            <a:r>
              <a:rPr lang="en-US" dirty="0"/>
              <a:t>• Federal awards (including Federal flow-through awards) - Exclusive Control</a:t>
            </a:r>
            <a:br>
              <a:rPr lang="en-US" dirty="0"/>
            </a:br>
            <a:r>
              <a:rPr lang="en-US" dirty="0"/>
              <a:t>• Training Grants and Fellowships – Exclusive Control</a:t>
            </a:r>
            <a:br>
              <a:rPr lang="en-US" dirty="0"/>
            </a:br>
            <a:r>
              <a:rPr lang="en-US" dirty="0"/>
              <a:t>• Subcontracts – Inclusive Control</a:t>
            </a:r>
            <a:br>
              <a:rPr lang="en-US" dirty="0"/>
            </a:br>
            <a:endParaRPr lang="en-US" dirty="0"/>
          </a:p>
          <a:p>
            <a:pPr eaLnBrk="1" hangingPunct="1"/>
            <a:endParaRPr lang="en-US" dirty="0"/>
          </a:p>
        </p:txBody>
      </p:sp>
    </p:spTree>
    <p:extLst>
      <p:ext uri="{BB962C8B-B14F-4D97-AF65-F5344CB8AC3E}">
        <p14:creationId xmlns:p14="http://schemas.microsoft.com/office/powerpoint/2010/main" val="392662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508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768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mention replacement items</a:t>
            </a:r>
            <a:r>
              <a:rPr lang="en-US" baseline="0" dirty="0"/>
              <a:t> here, minimal changes in amount, focus that it is an ESTIMATE.</a:t>
            </a:r>
            <a:endParaRPr lang="en-US" dirty="0"/>
          </a:p>
        </p:txBody>
      </p:sp>
      <p:sp>
        <p:nvSpPr>
          <p:cNvPr id="4" name="Slide Number Placeholder 3"/>
          <p:cNvSpPr>
            <a:spLocks noGrp="1"/>
          </p:cNvSpPr>
          <p:nvPr>
            <p:ph type="sldNum" sz="quarter" idx="10"/>
          </p:nvPr>
        </p:nvSpPr>
        <p:spPr/>
        <p:txBody>
          <a:bodyPr/>
          <a:lstStyle/>
          <a:p>
            <a:pPr>
              <a:defRPr/>
            </a:pPr>
            <a:fld id="{D01CFD26-A82A-475F-A46E-024CA414825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8642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99" eaLnBrk="0" hangingPunct="0">
              <a:defRPr sz="1000">
                <a:solidFill>
                  <a:schemeClr val="tx1"/>
                </a:solidFill>
                <a:latin typeface="Times New Roman" pitchFamily="18" charset="0"/>
              </a:defRPr>
            </a:lvl1pPr>
            <a:lvl2pPr marL="756546" indent="-290979" defTabSz="947299" eaLnBrk="0" hangingPunct="0">
              <a:defRPr sz="1000">
                <a:solidFill>
                  <a:schemeClr val="tx1"/>
                </a:solidFill>
                <a:latin typeface="Times New Roman" pitchFamily="18" charset="0"/>
              </a:defRPr>
            </a:lvl2pPr>
            <a:lvl3pPr marL="1163917" indent="-232783" defTabSz="947299" eaLnBrk="0" hangingPunct="0">
              <a:defRPr sz="1000">
                <a:solidFill>
                  <a:schemeClr val="tx1"/>
                </a:solidFill>
                <a:latin typeface="Times New Roman" pitchFamily="18" charset="0"/>
              </a:defRPr>
            </a:lvl3pPr>
            <a:lvl4pPr marL="1629484" indent="-232783" defTabSz="947299" eaLnBrk="0" hangingPunct="0">
              <a:defRPr sz="1000">
                <a:solidFill>
                  <a:schemeClr val="tx1"/>
                </a:solidFill>
                <a:latin typeface="Times New Roman" pitchFamily="18" charset="0"/>
              </a:defRPr>
            </a:lvl4pPr>
            <a:lvl5pPr marL="2095050" indent="-232783" defTabSz="947299" eaLnBrk="0" hangingPunct="0">
              <a:defRPr sz="1000">
                <a:solidFill>
                  <a:schemeClr val="tx1"/>
                </a:solidFill>
                <a:latin typeface="Times New Roman" pitchFamily="18" charset="0"/>
              </a:defRPr>
            </a:lvl5pPr>
            <a:lvl6pPr marL="2560617" indent="-232783" defTabSz="947299" eaLnBrk="0" fontAlgn="base" hangingPunct="0">
              <a:spcBef>
                <a:spcPct val="0"/>
              </a:spcBef>
              <a:spcAft>
                <a:spcPct val="0"/>
              </a:spcAft>
              <a:defRPr sz="1000">
                <a:solidFill>
                  <a:schemeClr val="tx1"/>
                </a:solidFill>
                <a:latin typeface="Times New Roman" pitchFamily="18" charset="0"/>
              </a:defRPr>
            </a:lvl6pPr>
            <a:lvl7pPr marL="3026184" indent="-232783" defTabSz="947299" eaLnBrk="0" fontAlgn="base" hangingPunct="0">
              <a:spcBef>
                <a:spcPct val="0"/>
              </a:spcBef>
              <a:spcAft>
                <a:spcPct val="0"/>
              </a:spcAft>
              <a:defRPr sz="1000">
                <a:solidFill>
                  <a:schemeClr val="tx1"/>
                </a:solidFill>
                <a:latin typeface="Times New Roman" pitchFamily="18" charset="0"/>
              </a:defRPr>
            </a:lvl7pPr>
            <a:lvl8pPr marL="3491751" indent="-232783" defTabSz="947299" eaLnBrk="0" fontAlgn="base" hangingPunct="0">
              <a:spcBef>
                <a:spcPct val="0"/>
              </a:spcBef>
              <a:spcAft>
                <a:spcPct val="0"/>
              </a:spcAft>
              <a:defRPr sz="1000">
                <a:solidFill>
                  <a:schemeClr val="tx1"/>
                </a:solidFill>
                <a:latin typeface="Times New Roman" pitchFamily="18" charset="0"/>
              </a:defRPr>
            </a:lvl8pPr>
            <a:lvl9pPr marL="3957317" indent="-232783" defTabSz="947299" eaLnBrk="0" fontAlgn="base" hangingPunct="0">
              <a:spcBef>
                <a:spcPct val="0"/>
              </a:spcBef>
              <a:spcAft>
                <a:spcPct val="0"/>
              </a:spcAft>
              <a:defRPr sz="1000">
                <a:solidFill>
                  <a:schemeClr val="tx1"/>
                </a:solidFill>
                <a:latin typeface="Times New Roman" pitchFamily="18" charset="0"/>
              </a:defRPr>
            </a:lvl9pPr>
          </a:lstStyle>
          <a:p>
            <a:pPr eaLnBrk="1" hangingPunct="1">
              <a:defRPr/>
            </a:pPr>
            <a:fld id="{7158E779-FD26-4BB6-9854-1FE68F4822C7}" type="slidenum">
              <a:rPr lang="en-US" sz="1200">
                <a:solidFill>
                  <a:prstClr val="black"/>
                </a:solidFill>
              </a:rPr>
              <a:pPr eaLnBrk="1" hangingPunct="1">
                <a:defRPr/>
              </a:pPr>
              <a:t>28</a:t>
            </a:fld>
            <a:endParaRPr lang="en-US" sz="1200" dirty="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b="1"/>
              <a:t>KEY POINT: ONLY 1 criteria has to be met for the award/costs to be subject to CAS regulations/practices!</a:t>
            </a:r>
          </a:p>
          <a:p>
            <a:pPr eaLnBrk="1" hangingPunct="1">
              <a:lnSpc>
                <a:spcPct val="90000"/>
              </a:lnSpc>
            </a:pPr>
            <a:r>
              <a:rPr lang="en-US" sz="1000"/>
              <a:t>covered project -  (</a:t>
            </a:r>
            <a:r>
              <a:rPr lang="en-US" sz="1000" b="1" u="sng"/>
              <a:t>Only</a:t>
            </a:r>
            <a:r>
              <a:rPr lang="en-US" sz="1000"/>
              <a:t> the individual cost(s) being used as cost sharing would be subject to CAS </a:t>
            </a:r>
            <a:r>
              <a:rPr lang="en-US" sz="1000" b="1"/>
              <a:t>Example: Clerical/Admin. travel costs claimed as cost share to an NIH project</a:t>
            </a:r>
            <a:endParaRPr lang="en-US" sz="1000"/>
          </a:p>
          <a:p>
            <a:pPr eaLnBrk="1" hangingPunct="1">
              <a:lnSpc>
                <a:spcPct val="90000"/>
              </a:lnSpc>
            </a:pPr>
            <a:endParaRPr lang="en-US" sz="1000" b="1"/>
          </a:p>
          <a:p>
            <a:pPr eaLnBrk="1" hangingPunct="1">
              <a:lnSpc>
                <a:spcPct val="90000"/>
              </a:lnSpc>
            </a:pPr>
            <a:r>
              <a:rPr lang="en-US" sz="1000"/>
              <a:t>Federal awards – have them give examples of these Sponsors including Federal Sponsors</a:t>
            </a:r>
          </a:p>
          <a:p>
            <a:pPr eaLnBrk="1" hangingPunct="1">
              <a:lnSpc>
                <a:spcPct val="90000"/>
              </a:lnSpc>
            </a:pPr>
            <a:endParaRPr lang="en-US" sz="1000"/>
          </a:p>
          <a:p>
            <a:pPr eaLnBrk="1" hangingPunct="1">
              <a:lnSpc>
                <a:spcPct val="90000"/>
              </a:lnSpc>
            </a:pPr>
            <a:r>
              <a:rPr lang="en-US" sz="1000"/>
              <a:t>Federal flow-Through awards – more examples (can include Industry, Foundations, State, Other Universities)</a:t>
            </a:r>
          </a:p>
          <a:p>
            <a:pPr eaLnBrk="1" hangingPunct="1">
              <a:lnSpc>
                <a:spcPct val="90000"/>
              </a:lnSpc>
            </a:pPr>
            <a:endParaRPr lang="en-US" sz="1000"/>
          </a:p>
          <a:p>
            <a:pPr eaLnBrk="1" hangingPunct="1">
              <a:lnSpc>
                <a:spcPct val="90000"/>
              </a:lnSpc>
            </a:pPr>
            <a:r>
              <a:rPr lang="en-US" sz="1000"/>
              <a:t>Terms and Conditions – include reference to A-21 or CAS </a:t>
            </a:r>
          </a:p>
          <a:p>
            <a:pPr eaLnBrk="1" hangingPunct="1">
              <a:lnSpc>
                <a:spcPct val="90000"/>
              </a:lnSpc>
            </a:pPr>
            <a:endParaRPr lang="en-US" sz="1000"/>
          </a:p>
          <a:p>
            <a:pPr eaLnBrk="1" hangingPunct="1">
              <a:lnSpc>
                <a:spcPct val="90000"/>
              </a:lnSpc>
            </a:pPr>
            <a:r>
              <a:rPr lang="en-US" sz="1000"/>
              <a:t>Funds/costs used as Cost Sharing toward a CAS subject award – give examples here (office supplies charged on a non-CAS covered award; clerical/administrative salaries or travel related to these personnel; memberships/subscriptions paid from non-CAS funding; etc.)</a:t>
            </a:r>
          </a:p>
          <a:p>
            <a:pPr eaLnBrk="1" hangingPunct="1">
              <a:lnSpc>
                <a:spcPct val="90000"/>
              </a:lnSpc>
            </a:pPr>
            <a:endParaRPr lang="en-US" sz="1000"/>
          </a:p>
          <a:p>
            <a:pPr eaLnBrk="1" hangingPunct="1">
              <a:lnSpc>
                <a:spcPct val="90000"/>
              </a:lnSpc>
            </a:pPr>
            <a:r>
              <a:rPr lang="en-US" sz="1000" b="1"/>
              <a:t>So what happens with the remaining % of awards that are not subject to CAS?  THE ALTERNATE COSTING POLICY at UVa.:</a:t>
            </a:r>
          </a:p>
          <a:p>
            <a:pPr eaLnBrk="1" hangingPunct="1">
              <a:lnSpc>
                <a:spcPct val="90000"/>
              </a:lnSpc>
            </a:pPr>
            <a:endParaRPr lang="en-US" sz="1000" b="1"/>
          </a:p>
          <a:p>
            <a:pPr eaLnBrk="1" hangingPunct="1">
              <a:lnSpc>
                <a:spcPct val="90000"/>
              </a:lnSpc>
            </a:pPr>
            <a:r>
              <a:rPr lang="en-US" sz="1000" b="1"/>
              <a:t>Costs applied to these awards are still subject to the terms and conditions of the sponsor, University and State procurement practices. Some of these awards while not subject to Federal and CAS guidance still have audit clauses present or financial reporting requirements and </a:t>
            </a:r>
            <a:r>
              <a:rPr lang="en-US" sz="1000" b="1" u="sng"/>
              <a:t>can be reviewed for unallowable costs in the eyes of the sponsor.</a:t>
            </a:r>
            <a:r>
              <a:rPr lang="en-US" sz="1000" b="1"/>
              <a:t> It is true that there is more flexibility with these funds but an audit still could occur. Be diligent in the application of costs. Awards noted by OSP as having residual funds also provide more flexibility in the application of costs, especially once any financial reporting has been performed to the Sponsor by OSP accountants.</a:t>
            </a:r>
          </a:p>
        </p:txBody>
      </p:sp>
    </p:spTree>
    <p:extLst>
      <p:ext uri="{BB962C8B-B14F-4D97-AF65-F5344CB8AC3E}">
        <p14:creationId xmlns:p14="http://schemas.microsoft.com/office/powerpoint/2010/main" val="3000738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34256" y="9130173"/>
            <a:ext cx="3180945" cy="47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5" tIns="47381" rIns="94765" bIns="47381" anchor="b"/>
          <a:lstStyle>
            <a:lvl1pPr defTabSz="930275" eaLnBrk="0" hangingPunct="0">
              <a:defRPr sz="1000">
                <a:solidFill>
                  <a:schemeClr val="tx1"/>
                </a:solidFill>
                <a:latin typeface="Times New Roman" pitchFamily="18" charset="0"/>
                <a:cs typeface="Arial" charset="0"/>
              </a:defRPr>
            </a:lvl1pPr>
            <a:lvl2pPr marL="742950" indent="-285750" defTabSz="930275" eaLnBrk="0" hangingPunct="0">
              <a:defRPr sz="1000">
                <a:solidFill>
                  <a:schemeClr val="tx1"/>
                </a:solidFill>
                <a:latin typeface="Times New Roman" pitchFamily="18" charset="0"/>
                <a:cs typeface="Arial" charset="0"/>
              </a:defRPr>
            </a:lvl2pPr>
            <a:lvl3pPr marL="1143000" indent="-228600" defTabSz="930275" eaLnBrk="0" hangingPunct="0">
              <a:defRPr sz="1000">
                <a:solidFill>
                  <a:schemeClr val="tx1"/>
                </a:solidFill>
                <a:latin typeface="Times New Roman" pitchFamily="18" charset="0"/>
                <a:cs typeface="Arial" charset="0"/>
              </a:defRPr>
            </a:lvl3pPr>
            <a:lvl4pPr marL="1600200" indent="-228600" defTabSz="930275" eaLnBrk="0" hangingPunct="0">
              <a:defRPr sz="1000">
                <a:solidFill>
                  <a:schemeClr val="tx1"/>
                </a:solidFill>
                <a:latin typeface="Times New Roman" pitchFamily="18" charset="0"/>
                <a:cs typeface="Arial" charset="0"/>
              </a:defRPr>
            </a:lvl4pPr>
            <a:lvl5pPr marL="2057400" indent="-228600" defTabSz="930275" eaLnBrk="0" hangingPunct="0">
              <a:defRPr sz="1000">
                <a:solidFill>
                  <a:schemeClr val="tx1"/>
                </a:solidFill>
                <a:latin typeface="Times New Roman" pitchFamily="18" charset="0"/>
                <a:cs typeface="Arial" charset="0"/>
              </a:defRPr>
            </a:lvl5pPr>
            <a:lvl6pPr marL="2514600" indent="-228600" defTabSz="930275" eaLnBrk="0" fontAlgn="base" hangingPunct="0">
              <a:spcBef>
                <a:spcPct val="0"/>
              </a:spcBef>
              <a:spcAft>
                <a:spcPct val="0"/>
              </a:spcAft>
              <a:defRPr sz="1000">
                <a:solidFill>
                  <a:schemeClr val="tx1"/>
                </a:solidFill>
                <a:latin typeface="Times New Roman" pitchFamily="18" charset="0"/>
                <a:cs typeface="Arial" charset="0"/>
              </a:defRPr>
            </a:lvl6pPr>
            <a:lvl7pPr marL="2971800" indent="-228600" defTabSz="930275" eaLnBrk="0" fontAlgn="base" hangingPunct="0">
              <a:spcBef>
                <a:spcPct val="0"/>
              </a:spcBef>
              <a:spcAft>
                <a:spcPct val="0"/>
              </a:spcAft>
              <a:defRPr sz="1000">
                <a:solidFill>
                  <a:schemeClr val="tx1"/>
                </a:solidFill>
                <a:latin typeface="Times New Roman" pitchFamily="18" charset="0"/>
                <a:cs typeface="Arial" charset="0"/>
              </a:defRPr>
            </a:lvl7pPr>
            <a:lvl8pPr marL="3429000" indent="-228600" defTabSz="930275" eaLnBrk="0" fontAlgn="base" hangingPunct="0">
              <a:spcBef>
                <a:spcPct val="0"/>
              </a:spcBef>
              <a:spcAft>
                <a:spcPct val="0"/>
              </a:spcAft>
              <a:defRPr sz="1000">
                <a:solidFill>
                  <a:schemeClr val="tx1"/>
                </a:solidFill>
                <a:latin typeface="Times New Roman" pitchFamily="18" charset="0"/>
                <a:cs typeface="Arial" charset="0"/>
              </a:defRPr>
            </a:lvl8pPr>
            <a:lvl9pPr marL="3886200" indent="-228600" defTabSz="930275" eaLnBrk="0" fontAlgn="base" hangingPunct="0">
              <a:spcBef>
                <a:spcPct val="0"/>
              </a:spcBef>
              <a:spcAft>
                <a:spcPct val="0"/>
              </a:spcAft>
              <a:defRPr sz="1000">
                <a:solidFill>
                  <a:schemeClr val="tx1"/>
                </a:solidFill>
                <a:latin typeface="Times New Roman" pitchFamily="18" charset="0"/>
                <a:cs typeface="Arial" charset="0"/>
              </a:defRPr>
            </a:lvl9pPr>
          </a:lstStyle>
          <a:p>
            <a:pPr algn="r" eaLnBrk="1" hangingPunct="1"/>
            <a:fld id="{75662212-6BC0-4F4B-986C-FD652892E1C5}" type="slidenum">
              <a:rPr lang="en-US" sz="1200"/>
              <a:pPr algn="r" eaLnBrk="1" hangingPunct="1"/>
              <a:t>29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Clerical/Administrative Salaries/Wages/Fringes</a:t>
            </a:r>
          </a:p>
          <a:p>
            <a:pPr eaLnBrk="1" hangingPunct="1"/>
            <a:endParaRPr lang="en-US"/>
          </a:p>
          <a:p>
            <a:pPr eaLnBrk="1" hangingPunct="1"/>
            <a:r>
              <a:rPr lang="en-US"/>
              <a:t>Postage (not freight)</a:t>
            </a:r>
          </a:p>
          <a:p>
            <a:pPr eaLnBrk="1" hangingPunct="1"/>
            <a:endParaRPr lang="en-US"/>
          </a:p>
          <a:p>
            <a:pPr eaLnBrk="1" hangingPunct="1"/>
            <a:r>
              <a:rPr lang="en-US"/>
              <a:t>Office Supplies</a:t>
            </a:r>
          </a:p>
          <a:p>
            <a:pPr eaLnBrk="1" hangingPunct="1"/>
            <a:endParaRPr lang="en-US"/>
          </a:p>
          <a:p>
            <a:pPr eaLnBrk="1" hangingPunct="1"/>
            <a:r>
              <a:rPr lang="en-US"/>
              <a:t>Communication Costs (recurring telephone line costs, local calls, local faxes, cells and pagers)</a:t>
            </a:r>
          </a:p>
          <a:p>
            <a:pPr eaLnBrk="1" hangingPunct="1"/>
            <a:endParaRPr lang="en-US"/>
          </a:p>
          <a:p>
            <a:pPr eaLnBrk="1" hangingPunct="1"/>
            <a:r>
              <a:rPr lang="en-US"/>
              <a:t>Professional Memberships to Organizations (Individual and sometimes Departmental)…never any social or civic memberships. Subscriptions and publications are often not able to meet the definition of a direct cost and are most often considered as F&amp;A costs. This is not the same as publication charges and printing costs.</a:t>
            </a:r>
          </a:p>
        </p:txBody>
      </p:sp>
    </p:spTree>
    <p:extLst>
      <p:ext uri="{BB962C8B-B14F-4D97-AF65-F5344CB8AC3E}">
        <p14:creationId xmlns:p14="http://schemas.microsoft.com/office/powerpoint/2010/main" val="4058251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99" eaLnBrk="0" hangingPunct="0">
              <a:defRPr sz="1000">
                <a:solidFill>
                  <a:schemeClr val="tx1"/>
                </a:solidFill>
                <a:latin typeface="Times New Roman" pitchFamily="18" charset="0"/>
              </a:defRPr>
            </a:lvl1pPr>
            <a:lvl2pPr marL="756546" indent="-290979" defTabSz="947299" eaLnBrk="0" hangingPunct="0">
              <a:defRPr sz="1000">
                <a:solidFill>
                  <a:schemeClr val="tx1"/>
                </a:solidFill>
                <a:latin typeface="Times New Roman" pitchFamily="18" charset="0"/>
              </a:defRPr>
            </a:lvl2pPr>
            <a:lvl3pPr marL="1163917" indent="-232783" defTabSz="947299" eaLnBrk="0" hangingPunct="0">
              <a:defRPr sz="1000">
                <a:solidFill>
                  <a:schemeClr val="tx1"/>
                </a:solidFill>
                <a:latin typeface="Times New Roman" pitchFamily="18" charset="0"/>
              </a:defRPr>
            </a:lvl3pPr>
            <a:lvl4pPr marL="1629484" indent="-232783" defTabSz="947299" eaLnBrk="0" hangingPunct="0">
              <a:defRPr sz="1000">
                <a:solidFill>
                  <a:schemeClr val="tx1"/>
                </a:solidFill>
                <a:latin typeface="Times New Roman" pitchFamily="18" charset="0"/>
              </a:defRPr>
            </a:lvl4pPr>
            <a:lvl5pPr marL="2095050" indent="-232783" defTabSz="947299" eaLnBrk="0" hangingPunct="0">
              <a:defRPr sz="1000">
                <a:solidFill>
                  <a:schemeClr val="tx1"/>
                </a:solidFill>
                <a:latin typeface="Times New Roman" pitchFamily="18" charset="0"/>
              </a:defRPr>
            </a:lvl5pPr>
            <a:lvl6pPr marL="2560617" indent="-232783" defTabSz="947299" eaLnBrk="0" fontAlgn="base" hangingPunct="0">
              <a:spcBef>
                <a:spcPct val="0"/>
              </a:spcBef>
              <a:spcAft>
                <a:spcPct val="0"/>
              </a:spcAft>
              <a:defRPr sz="1000">
                <a:solidFill>
                  <a:schemeClr val="tx1"/>
                </a:solidFill>
                <a:latin typeface="Times New Roman" pitchFamily="18" charset="0"/>
              </a:defRPr>
            </a:lvl6pPr>
            <a:lvl7pPr marL="3026184" indent="-232783" defTabSz="947299" eaLnBrk="0" fontAlgn="base" hangingPunct="0">
              <a:spcBef>
                <a:spcPct val="0"/>
              </a:spcBef>
              <a:spcAft>
                <a:spcPct val="0"/>
              </a:spcAft>
              <a:defRPr sz="1000">
                <a:solidFill>
                  <a:schemeClr val="tx1"/>
                </a:solidFill>
                <a:latin typeface="Times New Roman" pitchFamily="18" charset="0"/>
              </a:defRPr>
            </a:lvl7pPr>
            <a:lvl8pPr marL="3491751" indent="-232783" defTabSz="947299" eaLnBrk="0" fontAlgn="base" hangingPunct="0">
              <a:spcBef>
                <a:spcPct val="0"/>
              </a:spcBef>
              <a:spcAft>
                <a:spcPct val="0"/>
              </a:spcAft>
              <a:defRPr sz="1000">
                <a:solidFill>
                  <a:schemeClr val="tx1"/>
                </a:solidFill>
                <a:latin typeface="Times New Roman" pitchFamily="18" charset="0"/>
              </a:defRPr>
            </a:lvl8pPr>
            <a:lvl9pPr marL="3957317" indent="-232783" defTabSz="947299" eaLnBrk="0" fontAlgn="base" hangingPunct="0">
              <a:spcBef>
                <a:spcPct val="0"/>
              </a:spcBef>
              <a:spcAft>
                <a:spcPct val="0"/>
              </a:spcAft>
              <a:defRPr sz="1000">
                <a:solidFill>
                  <a:schemeClr val="tx1"/>
                </a:solidFill>
                <a:latin typeface="Times New Roman" pitchFamily="18" charset="0"/>
              </a:defRPr>
            </a:lvl9pPr>
          </a:lstStyle>
          <a:p>
            <a:pPr eaLnBrk="1" hangingPunct="1">
              <a:defRPr/>
            </a:pPr>
            <a:fld id="{ABB7CD21-F127-4AFA-B359-519B48D723BD}" type="slidenum">
              <a:rPr lang="en-US" sz="1200"/>
              <a:pPr eaLnBrk="1" hangingPunct="1">
                <a:defRPr/>
              </a:pPr>
              <a:t>30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Good Idea when deciding on the application of costs directly to an award: The prudent person test – Would your Mother approve of your doing this? Would Judge Judy be OK with your decision?</a:t>
            </a:r>
          </a:p>
          <a:p>
            <a:pPr eaLnBrk="1" hangingPunct="1"/>
            <a:endParaRPr lang="en-US"/>
          </a:p>
          <a:p>
            <a:pPr eaLnBrk="1" hangingPunct="1"/>
            <a:r>
              <a:rPr lang="en-US"/>
              <a:t>Place yourself on a jury or be the judge – Can you argue for your decision or in applying the guidance given would you have a hard time with your decision? </a:t>
            </a:r>
          </a:p>
          <a:p>
            <a:pPr eaLnBrk="1" hangingPunct="1"/>
            <a:r>
              <a:rPr lang="en-US"/>
              <a:t>We will explore this in discussing ‘Unlike Circumstances”.</a:t>
            </a:r>
          </a:p>
        </p:txBody>
      </p:sp>
    </p:spTree>
    <p:extLst>
      <p:ext uri="{BB962C8B-B14F-4D97-AF65-F5344CB8AC3E}">
        <p14:creationId xmlns:p14="http://schemas.microsoft.com/office/powerpoint/2010/main" val="169386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b="1" dirty="0"/>
              <a:t>THIS SLIDE WILL BE HIDDEN </a:t>
            </a:r>
          </a:p>
          <a:p>
            <a:r>
              <a:rPr lang="en-US" b="1" dirty="0"/>
              <a:t>Ask the class. They do not need to respond but they need to keep these questions in mind and also consider their depth of knowledge.</a:t>
            </a:r>
            <a:endParaRPr lang="en-US" dirty="0"/>
          </a:p>
          <a:p>
            <a:endParaRPr lang="en-US" dirty="0"/>
          </a:p>
        </p:txBody>
      </p:sp>
      <p:sp>
        <p:nvSpPr>
          <p:cNvPr id="20483" name="Slide Number Placeholder 3"/>
          <p:cNvSpPr>
            <a:spLocks noGrp="1"/>
          </p:cNvSpPr>
          <p:nvPr>
            <p:ph type="sldNum" sz="quarter" idx="5"/>
          </p:nvPr>
        </p:nvSpPr>
        <p:spPr>
          <a:noFill/>
        </p:spPr>
        <p:txBody>
          <a:bodyPr/>
          <a:lstStyle/>
          <a:p>
            <a:fld id="{077F0B4E-32CC-4454-A454-EE6980718D26}" type="slidenum">
              <a:rPr lang="en-US" smtClean="0"/>
              <a:pPr/>
              <a:t>3</a:t>
            </a:fld>
            <a:endParaRPr lang="en-US" dirty="0"/>
          </a:p>
        </p:txBody>
      </p:sp>
    </p:spTree>
    <p:extLst>
      <p:ext uri="{BB962C8B-B14F-4D97-AF65-F5344CB8AC3E}">
        <p14:creationId xmlns:p14="http://schemas.microsoft.com/office/powerpoint/2010/main" val="321816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60945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299" eaLnBrk="0" hangingPunct="0">
              <a:defRPr sz="1000">
                <a:solidFill>
                  <a:schemeClr val="tx1"/>
                </a:solidFill>
                <a:latin typeface="Times New Roman" pitchFamily="18" charset="0"/>
              </a:defRPr>
            </a:lvl1pPr>
            <a:lvl2pPr marL="756546" indent="-290979" defTabSz="947299" eaLnBrk="0" hangingPunct="0">
              <a:defRPr sz="1000">
                <a:solidFill>
                  <a:schemeClr val="tx1"/>
                </a:solidFill>
                <a:latin typeface="Times New Roman" pitchFamily="18" charset="0"/>
              </a:defRPr>
            </a:lvl2pPr>
            <a:lvl3pPr marL="1163917" indent="-232783" defTabSz="947299" eaLnBrk="0" hangingPunct="0">
              <a:defRPr sz="1000">
                <a:solidFill>
                  <a:schemeClr val="tx1"/>
                </a:solidFill>
                <a:latin typeface="Times New Roman" pitchFamily="18" charset="0"/>
              </a:defRPr>
            </a:lvl3pPr>
            <a:lvl4pPr marL="1629484" indent="-232783" defTabSz="947299" eaLnBrk="0" hangingPunct="0">
              <a:defRPr sz="1000">
                <a:solidFill>
                  <a:schemeClr val="tx1"/>
                </a:solidFill>
                <a:latin typeface="Times New Roman" pitchFamily="18" charset="0"/>
              </a:defRPr>
            </a:lvl4pPr>
            <a:lvl5pPr marL="2095050" indent="-232783" defTabSz="947299" eaLnBrk="0" hangingPunct="0">
              <a:defRPr sz="1000">
                <a:solidFill>
                  <a:schemeClr val="tx1"/>
                </a:solidFill>
                <a:latin typeface="Times New Roman" pitchFamily="18" charset="0"/>
              </a:defRPr>
            </a:lvl5pPr>
            <a:lvl6pPr marL="2560617" indent="-232783" defTabSz="947299" eaLnBrk="0" fontAlgn="base" hangingPunct="0">
              <a:spcBef>
                <a:spcPct val="0"/>
              </a:spcBef>
              <a:spcAft>
                <a:spcPct val="0"/>
              </a:spcAft>
              <a:defRPr sz="1000">
                <a:solidFill>
                  <a:schemeClr val="tx1"/>
                </a:solidFill>
                <a:latin typeface="Times New Roman" pitchFamily="18" charset="0"/>
              </a:defRPr>
            </a:lvl6pPr>
            <a:lvl7pPr marL="3026184" indent="-232783" defTabSz="947299" eaLnBrk="0" fontAlgn="base" hangingPunct="0">
              <a:spcBef>
                <a:spcPct val="0"/>
              </a:spcBef>
              <a:spcAft>
                <a:spcPct val="0"/>
              </a:spcAft>
              <a:defRPr sz="1000">
                <a:solidFill>
                  <a:schemeClr val="tx1"/>
                </a:solidFill>
                <a:latin typeface="Times New Roman" pitchFamily="18" charset="0"/>
              </a:defRPr>
            </a:lvl7pPr>
            <a:lvl8pPr marL="3491751" indent="-232783" defTabSz="947299" eaLnBrk="0" fontAlgn="base" hangingPunct="0">
              <a:spcBef>
                <a:spcPct val="0"/>
              </a:spcBef>
              <a:spcAft>
                <a:spcPct val="0"/>
              </a:spcAft>
              <a:defRPr sz="1000">
                <a:solidFill>
                  <a:schemeClr val="tx1"/>
                </a:solidFill>
                <a:latin typeface="Times New Roman" pitchFamily="18" charset="0"/>
              </a:defRPr>
            </a:lvl8pPr>
            <a:lvl9pPr marL="3957317" indent="-232783" defTabSz="947299" eaLnBrk="0" fontAlgn="base" hangingPunct="0">
              <a:spcBef>
                <a:spcPct val="0"/>
              </a:spcBef>
              <a:spcAft>
                <a:spcPct val="0"/>
              </a:spcAft>
              <a:defRPr sz="1000">
                <a:solidFill>
                  <a:schemeClr val="tx1"/>
                </a:solidFill>
                <a:latin typeface="Times New Roman" pitchFamily="18" charset="0"/>
              </a:defRPr>
            </a:lvl9pPr>
          </a:lstStyle>
          <a:p>
            <a:pPr eaLnBrk="1" hangingPunct="1">
              <a:defRPr/>
            </a:pPr>
            <a:fld id="{98B3479B-8913-4019-8B5D-D4E1103798B8}" type="slidenum">
              <a:rPr lang="en-US" sz="1200"/>
              <a:pPr eaLnBrk="1" hangingPunct="1">
                <a:defRPr/>
              </a:pPr>
              <a:t>32</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Good Idea when deciding on the application of costs directly to an award: The prudent person test – Would your Mother approve of your doing this? Would Judge Judy be OK with your decision?</a:t>
            </a:r>
          </a:p>
          <a:p>
            <a:pPr eaLnBrk="1" hangingPunct="1"/>
            <a:endParaRPr lang="en-US"/>
          </a:p>
          <a:p>
            <a:pPr eaLnBrk="1" hangingPunct="1"/>
            <a:r>
              <a:rPr lang="en-US"/>
              <a:t>Place yourself on a jury or be the judge – Can you argue for your decision or in applying the guidance given would you have a hard time with your decision? </a:t>
            </a:r>
          </a:p>
          <a:p>
            <a:pPr eaLnBrk="1" hangingPunct="1"/>
            <a:r>
              <a:rPr lang="en-US"/>
              <a:t>We will explore this in discussing ‘Unlike Circumstances”.</a:t>
            </a:r>
          </a:p>
        </p:txBody>
      </p:sp>
    </p:spTree>
    <p:extLst>
      <p:ext uri="{BB962C8B-B14F-4D97-AF65-F5344CB8AC3E}">
        <p14:creationId xmlns:p14="http://schemas.microsoft.com/office/powerpoint/2010/main" val="2447301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FADD1344-DDF3-4334-81AC-DAB92BA3EB1C}" type="slidenum">
              <a:rPr lang="en-US" sz="1200"/>
              <a:pPr algn="r" defTabSz="948413"/>
              <a:t>33</a:t>
            </a:fld>
            <a:endParaRPr lang="en-US" sz="1200"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lnSpc>
                <a:spcPct val="90000"/>
              </a:lnSpc>
            </a:pPr>
            <a:r>
              <a:rPr lang="en-US" dirty="0"/>
              <a:t>The next few slides will provide key definitions of costs: OSP really doesn’t make this stuff up!</a:t>
            </a:r>
          </a:p>
          <a:p>
            <a:pPr eaLnBrk="1" hangingPunct="1">
              <a:lnSpc>
                <a:spcPct val="90000"/>
              </a:lnSpc>
            </a:pPr>
            <a:endParaRPr lang="en-US" dirty="0"/>
          </a:p>
          <a:p>
            <a:pPr eaLnBrk="1" hangingPunct="1">
              <a:lnSpc>
                <a:spcPct val="90000"/>
              </a:lnSpc>
            </a:pPr>
            <a:r>
              <a:rPr lang="en-US" dirty="0"/>
              <a:t>KEY POINT: When we speak of unallowable costs we are talking about those costs that are expressly unallowable as defined by A-21 or in specific sponsor terms and conditions award by award.</a:t>
            </a:r>
          </a:p>
          <a:p>
            <a:pPr eaLnBrk="1" hangingPunct="1">
              <a:lnSpc>
                <a:spcPct val="90000"/>
              </a:lnSpc>
            </a:pPr>
            <a:endParaRPr lang="en-US" dirty="0"/>
          </a:p>
          <a:p>
            <a:pPr eaLnBrk="1" hangingPunct="1">
              <a:lnSpc>
                <a:spcPct val="90000"/>
              </a:lnSpc>
            </a:pPr>
            <a:r>
              <a:rPr lang="en-US" dirty="0"/>
              <a:t>This is mostly common sense and what does the sponsor/tax payer really want their funding to be used for?</a:t>
            </a:r>
          </a:p>
          <a:p>
            <a:pPr eaLnBrk="1" hangingPunct="1">
              <a:lnSpc>
                <a:spcPct val="90000"/>
              </a:lnSpc>
            </a:pPr>
            <a:endParaRPr lang="en-US" dirty="0"/>
          </a:p>
          <a:p>
            <a:pPr eaLnBrk="1" hangingPunct="1">
              <a:lnSpc>
                <a:spcPct val="90000"/>
              </a:lnSpc>
            </a:pPr>
            <a:r>
              <a:rPr lang="en-US" dirty="0"/>
              <a:t>Real life examples of costs seen as direct charges: PI watch damaged in the lab while testing; office Christmas tree; flowers for the PI due to a death in the family.  </a:t>
            </a:r>
          </a:p>
          <a:p>
            <a:pPr eaLnBrk="1" hangingPunct="1">
              <a:lnSpc>
                <a:spcPct val="90000"/>
              </a:lnSpc>
            </a:pPr>
            <a:endParaRPr lang="en-US" dirty="0"/>
          </a:p>
          <a:p>
            <a:pPr eaLnBrk="1" hangingPunct="1">
              <a:lnSpc>
                <a:spcPct val="90000"/>
              </a:lnSpc>
            </a:pPr>
            <a:r>
              <a:rPr lang="en-US" dirty="0"/>
              <a:t>Don’t get this definition confused with costs that unallowable as DIRECT charges. See if  they can give some examples…..(clerical/administrative salaries; office supplies; postage; local recurring telecommunication costs; cell charges/pagers; general computer usage; memberships/subscriptions/library books) These costs are allowable…just not  normally through a DIRECT charge and are recovered HOW? (see if they know)…..via F&amp;A rates.</a:t>
            </a:r>
          </a:p>
        </p:txBody>
      </p:sp>
    </p:spTree>
    <p:extLst>
      <p:ext uri="{BB962C8B-B14F-4D97-AF65-F5344CB8AC3E}">
        <p14:creationId xmlns:p14="http://schemas.microsoft.com/office/powerpoint/2010/main" val="3338053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xfrm>
            <a:off x="1244600" y="708025"/>
            <a:ext cx="4826000" cy="3619500"/>
          </a:xfrm>
          <a:ln/>
        </p:spPr>
      </p:sp>
      <p:sp>
        <p:nvSpPr>
          <p:cNvPr id="157698" name="Rectangle 3"/>
          <p:cNvSpPr>
            <a:spLocks noGrp="1" noChangeArrowheads="1"/>
          </p:cNvSpPr>
          <p:nvPr>
            <p:ph type="body" idx="1"/>
          </p:nvPr>
        </p:nvSpPr>
        <p:spPr>
          <a:xfrm>
            <a:off x="954230" y="4564182"/>
            <a:ext cx="5406743" cy="4329406"/>
          </a:xfrm>
          <a:noFill/>
          <a:ln/>
        </p:spPr>
        <p:txBody>
          <a:bodyPr/>
          <a:lstStyle/>
          <a:p>
            <a:r>
              <a:rPr lang="en-US" dirty="0"/>
              <a:t>Common errors – over use of the Other expenditure types; placing general/office supplies in lab supplies; equipment versus supplies; subscriptions</a:t>
            </a:r>
            <a:r>
              <a:rPr lang="en-US" baseline="0" dirty="0"/>
              <a:t> and publications versus publication costs and page printing </a:t>
            </a:r>
            <a:r>
              <a:rPr lang="en-US" dirty="0"/>
              <a:t>charges,</a:t>
            </a:r>
            <a:r>
              <a:rPr lang="en-US" baseline="0" dirty="0"/>
              <a:t> etc.</a:t>
            </a:r>
            <a:endParaRPr lang="en-US" dirty="0"/>
          </a:p>
        </p:txBody>
      </p:sp>
    </p:spTree>
    <p:extLst>
      <p:ext uri="{BB962C8B-B14F-4D97-AF65-F5344CB8AC3E}">
        <p14:creationId xmlns:p14="http://schemas.microsoft.com/office/powerpoint/2010/main" val="4127417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8CF8681E-AC44-4A57-8C62-D55A36D8946D}" type="slidenum">
              <a:rPr lang="en-US" sz="1200"/>
              <a:pPr algn="r" defTabSz="948413"/>
              <a:t>35</a:t>
            </a:fld>
            <a:endParaRPr lang="en-US" sz="1200"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en-US" dirty="0"/>
          </a:p>
          <a:p>
            <a:pPr eaLnBrk="1" hangingPunct="1"/>
            <a:r>
              <a:rPr lang="en-US" dirty="0"/>
              <a:t>These costs cannot be tied specifically to one award and benefit many different objectives at the same time.</a:t>
            </a:r>
          </a:p>
          <a:p>
            <a:pPr eaLnBrk="1" hangingPunct="1"/>
            <a:endParaRPr lang="en-US" dirty="0"/>
          </a:p>
          <a:p>
            <a:pPr eaLnBrk="1" hangingPunct="1"/>
            <a:r>
              <a:rPr lang="en-US" dirty="0"/>
              <a:t>Ask for examples from the audience.</a:t>
            </a:r>
          </a:p>
        </p:txBody>
      </p:sp>
    </p:spTree>
    <p:extLst>
      <p:ext uri="{BB962C8B-B14F-4D97-AF65-F5344CB8AC3E}">
        <p14:creationId xmlns:p14="http://schemas.microsoft.com/office/powerpoint/2010/main" val="3234826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8888" y="720725"/>
            <a:ext cx="4797425" cy="3598863"/>
          </a:xfrm>
          <a:ln/>
        </p:spPr>
      </p:sp>
      <p:sp>
        <p:nvSpPr>
          <p:cNvPr id="59395" name="Notes Placeholder 2"/>
          <p:cNvSpPr>
            <a:spLocks noGrp="1"/>
          </p:cNvSpPr>
          <p:nvPr>
            <p:ph type="body" idx="1"/>
          </p:nvPr>
        </p:nvSpPr>
        <p:spPr>
          <a:noFill/>
          <a:ln/>
        </p:spPr>
        <p:txBody>
          <a:bodyPr/>
          <a:lstStyle/>
          <a:p>
            <a:r>
              <a:rPr lang="en-US" dirty="0"/>
              <a:t>We will go over these in detail. </a:t>
            </a:r>
          </a:p>
          <a:p>
            <a:r>
              <a:rPr lang="en-US" dirty="0"/>
              <a:t>O&amp;M stands for Operations and Maintenance.</a:t>
            </a:r>
          </a:p>
        </p:txBody>
      </p:sp>
      <p:sp>
        <p:nvSpPr>
          <p:cNvPr id="59396" name="Header Placeholder 3"/>
          <p:cNvSpPr>
            <a:spLocks noGrp="1"/>
          </p:cNvSpPr>
          <p:nvPr>
            <p:ph type="hdr" sz="quarter"/>
          </p:nvPr>
        </p:nvSpPr>
        <p:spPr>
          <a:noFill/>
        </p:spPr>
        <p:txBody>
          <a:bodyPr/>
          <a:lstStyle/>
          <a:p>
            <a:r>
              <a:rPr lang="en-US"/>
              <a:t>Understanding F&amp;A Rates</a:t>
            </a:r>
          </a:p>
        </p:txBody>
      </p:sp>
      <p:sp>
        <p:nvSpPr>
          <p:cNvPr id="59397" name="Footer Placeholder 4"/>
          <p:cNvSpPr>
            <a:spLocks noGrp="1"/>
          </p:cNvSpPr>
          <p:nvPr>
            <p:ph type="ftr" sz="quarter" idx="4"/>
          </p:nvPr>
        </p:nvSpPr>
        <p:spPr>
          <a:noFill/>
        </p:spPr>
        <p:txBody>
          <a:bodyPr/>
          <a:lstStyle/>
          <a:p>
            <a:r>
              <a:rPr lang="en-US"/>
              <a:t>October 7, 2009</a:t>
            </a:r>
          </a:p>
        </p:txBody>
      </p:sp>
      <p:sp>
        <p:nvSpPr>
          <p:cNvPr id="59398" name="Slide Number Placeholder 5"/>
          <p:cNvSpPr>
            <a:spLocks noGrp="1"/>
          </p:cNvSpPr>
          <p:nvPr>
            <p:ph type="sldNum" sz="quarter" idx="5"/>
          </p:nvPr>
        </p:nvSpPr>
        <p:spPr>
          <a:noFill/>
        </p:spPr>
        <p:txBody>
          <a:bodyPr/>
          <a:lstStyle/>
          <a:p>
            <a:fld id="{2B3EAF57-76F4-4472-88DF-0F5E8DA19ED6}" type="slidenum">
              <a:rPr lang="en-US" smtClean="0"/>
              <a:pPr/>
              <a:t>36</a:t>
            </a:fld>
            <a:endParaRPr lang="en-US"/>
          </a:p>
        </p:txBody>
      </p:sp>
    </p:spTree>
    <p:extLst>
      <p:ext uri="{BB962C8B-B14F-4D97-AF65-F5344CB8AC3E}">
        <p14:creationId xmlns:p14="http://schemas.microsoft.com/office/powerpoint/2010/main" val="867260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258888" y="720725"/>
            <a:ext cx="4797425" cy="3598863"/>
          </a:xfrm>
          <a:ln/>
        </p:spPr>
      </p:sp>
      <p:sp>
        <p:nvSpPr>
          <p:cNvPr id="60419" name="Notes Placeholder 2"/>
          <p:cNvSpPr>
            <a:spLocks noGrp="1"/>
          </p:cNvSpPr>
          <p:nvPr>
            <p:ph type="body" idx="1"/>
          </p:nvPr>
        </p:nvSpPr>
        <p:spPr>
          <a:noFill/>
          <a:ln/>
        </p:spPr>
        <p:txBody>
          <a:bodyPr/>
          <a:lstStyle/>
          <a:p>
            <a:endParaRPr lang="en-US"/>
          </a:p>
        </p:txBody>
      </p:sp>
      <p:sp>
        <p:nvSpPr>
          <p:cNvPr id="60420" name="Header Placeholder 3"/>
          <p:cNvSpPr>
            <a:spLocks noGrp="1"/>
          </p:cNvSpPr>
          <p:nvPr>
            <p:ph type="hdr" sz="quarter"/>
          </p:nvPr>
        </p:nvSpPr>
        <p:spPr>
          <a:noFill/>
        </p:spPr>
        <p:txBody>
          <a:bodyPr/>
          <a:lstStyle/>
          <a:p>
            <a:r>
              <a:rPr lang="en-US"/>
              <a:t>Understanding F&amp;A Rates</a:t>
            </a:r>
          </a:p>
        </p:txBody>
      </p:sp>
      <p:sp>
        <p:nvSpPr>
          <p:cNvPr id="60421" name="Footer Placeholder 4"/>
          <p:cNvSpPr>
            <a:spLocks noGrp="1"/>
          </p:cNvSpPr>
          <p:nvPr>
            <p:ph type="ftr" sz="quarter" idx="4"/>
          </p:nvPr>
        </p:nvSpPr>
        <p:spPr>
          <a:noFill/>
        </p:spPr>
        <p:txBody>
          <a:bodyPr/>
          <a:lstStyle/>
          <a:p>
            <a:r>
              <a:rPr lang="en-US"/>
              <a:t>October 7, 2009</a:t>
            </a:r>
          </a:p>
        </p:txBody>
      </p:sp>
      <p:sp>
        <p:nvSpPr>
          <p:cNvPr id="60422" name="Slide Number Placeholder 5"/>
          <p:cNvSpPr>
            <a:spLocks noGrp="1"/>
          </p:cNvSpPr>
          <p:nvPr>
            <p:ph type="sldNum" sz="quarter" idx="5"/>
          </p:nvPr>
        </p:nvSpPr>
        <p:spPr>
          <a:noFill/>
        </p:spPr>
        <p:txBody>
          <a:bodyPr/>
          <a:lstStyle/>
          <a:p>
            <a:fld id="{4F4AB578-6A28-4B9D-83C2-8F10A4C8559D}" type="slidenum">
              <a:rPr lang="en-US" smtClean="0"/>
              <a:pPr/>
              <a:t>37</a:t>
            </a:fld>
            <a:endParaRPr lang="en-US"/>
          </a:p>
        </p:txBody>
      </p:sp>
    </p:spTree>
    <p:extLst>
      <p:ext uri="{BB962C8B-B14F-4D97-AF65-F5344CB8AC3E}">
        <p14:creationId xmlns:p14="http://schemas.microsoft.com/office/powerpoint/2010/main" val="4037236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US"/>
              <a:t>Working with F&amp;A at UVA</a:t>
            </a:r>
          </a:p>
        </p:txBody>
      </p:sp>
      <p:sp>
        <p:nvSpPr>
          <p:cNvPr id="57347" name="Rectangle 6"/>
          <p:cNvSpPr>
            <a:spLocks noGrp="1" noChangeArrowheads="1"/>
          </p:cNvSpPr>
          <p:nvPr>
            <p:ph type="ftr" sz="quarter" idx="4"/>
          </p:nvPr>
        </p:nvSpPr>
        <p:spPr>
          <a:noFill/>
        </p:spPr>
        <p:txBody>
          <a:bodyPr/>
          <a:lstStyle/>
          <a:p>
            <a:r>
              <a:rPr lang="en-US"/>
              <a:t>July 27, 2011</a:t>
            </a:r>
          </a:p>
        </p:txBody>
      </p:sp>
      <p:sp>
        <p:nvSpPr>
          <p:cNvPr id="57348" name="Rectangle 7"/>
          <p:cNvSpPr>
            <a:spLocks noGrp="1" noChangeArrowheads="1"/>
          </p:cNvSpPr>
          <p:nvPr>
            <p:ph type="sldNum" sz="quarter" idx="5"/>
          </p:nvPr>
        </p:nvSpPr>
        <p:spPr>
          <a:noFill/>
        </p:spPr>
        <p:txBody>
          <a:bodyPr/>
          <a:lstStyle/>
          <a:p>
            <a:fld id="{FC881A8B-95B5-415C-AC84-928D88220BDC}" type="slidenum">
              <a:rPr lang="en-US" smtClean="0"/>
              <a:pPr/>
              <a:t>38</a:t>
            </a:fld>
            <a:endParaRPr lang="en-US"/>
          </a:p>
        </p:txBody>
      </p:sp>
      <p:sp>
        <p:nvSpPr>
          <p:cNvPr id="57349" name="Rectangle 2"/>
          <p:cNvSpPr>
            <a:spLocks noGrp="1" noRot="1" noChangeAspect="1" noChangeArrowheads="1" noTextEdit="1"/>
          </p:cNvSpPr>
          <p:nvPr>
            <p:ph type="sldImg"/>
          </p:nvPr>
        </p:nvSpPr>
        <p:spPr>
          <a:xfrm>
            <a:off x="1246188" y="708025"/>
            <a:ext cx="4827587" cy="3621088"/>
          </a:xfrm>
          <a:ln/>
        </p:spPr>
      </p:sp>
      <p:sp>
        <p:nvSpPr>
          <p:cNvPr id="57350" name="Rectangle 3"/>
          <p:cNvSpPr>
            <a:spLocks noGrp="1" noChangeArrowheads="1"/>
          </p:cNvSpPr>
          <p:nvPr>
            <p:ph type="body" idx="1"/>
          </p:nvPr>
        </p:nvSpPr>
        <p:spPr>
          <a:xfrm>
            <a:off x="954230" y="4564724"/>
            <a:ext cx="5406743" cy="4328018"/>
          </a:xfrm>
          <a:noFill/>
          <a:ln/>
        </p:spPr>
        <p:txBody>
          <a:bodyPr/>
          <a:lstStyle/>
          <a:p>
            <a:pPr defTabSz="950793" eaLnBrk="1" hangingPunct="1">
              <a:defRPr/>
            </a:pPr>
            <a:r>
              <a:rPr lang="en-US" dirty="0"/>
              <a:t>You can see the same F&amp;A costs listed</a:t>
            </a:r>
            <a:r>
              <a:rPr lang="en-US" baseline="0" dirty="0"/>
              <a:t> two slides back</a:t>
            </a:r>
            <a:r>
              <a:rPr lang="en-US" dirty="0"/>
              <a:t> on the left. The </a:t>
            </a:r>
            <a:r>
              <a:rPr lang="en-US" b="1" dirty="0"/>
              <a:t>F are blue</a:t>
            </a:r>
            <a:r>
              <a:rPr lang="en-US" dirty="0"/>
              <a:t> and the</a:t>
            </a:r>
            <a:r>
              <a:rPr lang="en-US" b="1" dirty="0"/>
              <a:t> A  are orange.</a:t>
            </a:r>
          </a:p>
          <a:p>
            <a:pPr eaLnBrk="1" hangingPunct="1"/>
            <a:r>
              <a:rPr lang="en-US" dirty="0"/>
              <a:t>On the right are some of the types of costs that go into the base.</a:t>
            </a:r>
          </a:p>
          <a:p>
            <a:pPr eaLnBrk="1" hangingPunct="1"/>
            <a:r>
              <a:rPr lang="en-US" dirty="0"/>
              <a:t>We divide the costs associated with research by the research base to get the F&amp;A rate.  The fraction, that’s expressed as a percent.</a:t>
            </a:r>
          </a:p>
          <a:p>
            <a:pPr eaLnBrk="1" hangingPunct="1"/>
            <a:r>
              <a:rPr lang="en-US" dirty="0"/>
              <a:t>Click to show the numbers. These are approximately what we ended up with after our last negotiation</a:t>
            </a:r>
          </a:p>
        </p:txBody>
      </p:sp>
    </p:spTree>
    <p:extLst>
      <p:ext uri="{BB962C8B-B14F-4D97-AF65-F5344CB8AC3E}">
        <p14:creationId xmlns:p14="http://schemas.microsoft.com/office/powerpoint/2010/main" val="126349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8888" y="720725"/>
            <a:ext cx="47974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85287" indent="-302034">
              <a:defRPr>
                <a:solidFill>
                  <a:schemeClr val="tx1"/>
                </a:solidFill>
                <a:latin typeface="Perpetua" pitchFamily="18" charset="0"/>
              </a:defRPr>
            </a:lvl2pPr>
            <a:lvl3pPr marL="1208134" indent="-241627">
              <a:defRPr>
                <a:solidFill>
                  <a:schemeClr val="tx1"/>
                </a:solidFill>
                <a:latin typeface="Perpetua" pitchFamily="18" charset="0"/>
              </a:defRPr>
            </a:lvl3pPr>
            <a:lvl4pPr marL="1691388" indent="-241627">
              <a:defRPr>
                <a:solidFill>
                  <a:schemeClr val="tx1"/>
                </a:solidFill>
                <a:latin typeface="Perpetua" pitchFamily="18" charset="0"/>
              </a:defRPr>
            </a:lvl4pPr>
            <a:lvl5pPr marL="2174641" indent="-241627">
              <a:defRPr>
                <a:solidFill>
                  <a:schemeClr val="tx1"/>
                </a:solidFill>
                <a:latin typeface="Perpetua" pitchFamily="18" charset="0"/>
              </a:defRPr>
            </a:lvl5pPr>
            <a:lvl6pPr marL="2657895" indent="-241627" fontAlgn="base">
              <a:spcBef>
                <a:spcPct val="0"/>
              </a:spcBef>
              <a:spcAft>
                <a:spcPct val="0"/>
              </a:spcAft>
              <a:defRPr>
                <a:solidFill>
                  <a:schemeClr val="tx1"/>
                </a:solidFill>
                <a:latin typeface="Perpetua" pitchFamily="18" charset="0"/>
              </a:defRPr>
            </a:lvl6pPr>
            <a:lvl7pPr marL="3141147" indent="-241627" fontAlgn="base">
              <a:spcBef>
                <a:spcPct val="0"/>
              </a:spcBef>
              <a:spcAft>
                <a:spcPct val="0"/>
              </a:spcAft>
              <a:defRPr>
                <a:solidFill>
                  <a:schemeClr val="tx1"/>
                </a:solidFill>
                <a:latin typeface="Perpetua" pitchFamily="18" charset="0"/>
              </a:defRPr>
            </a:lvl7pPr>
            <a:lvl8pPr marL="3624402" indent="-241627" fontAlgn="base">
              <a:spcBef>
                <a:spcPct val="0"/>
              </a:spcBef>
              <a:spcAft>
                <a:spcPct val="0"/>
              </a:spcAft>
              <a:defRPr>
                <a:solidFill>
                  <a:schemeClr val="tx1"/>
                </a:solidFill>
                <a:latin typeface="Perpetua" pitchFamily="18" charset="0"/>
              </a:defRPr>
            </a:lvl8pPr>
            <a:lvl9pPr marL="4107655" indent="-241627" fontAlgn="base">
              <a:spcBef>
                <a:spcPct val="0"/>
              </a:spcBef>
              <a:spcAft>
                <a:spcPct val="0"/>
              </a:spcAft>
              <a:defRPr>
                <a:solidFill>
                  <a:schemeClr val="tx1"/>
                </a:solidFill>
                <a:latin typeface="Perpetua" pitchFamily="18" charset="0"/>
              </a:defRPr>
            </a:lvl9pPr>
          </a:lstStyle>
          <a:p>
            <a:pPr fontAlgn="base">
              <a:spcBef>
                <a:spcPct val="0"/>
              </a:spcBef>
              <a:spcAft>
                <a:spcPct val="0"/>
              </a:spcAft>
              <a:defRPr/>
            </a:pPr>
            <a:fld id="{22FB3D3B-18E4-45A9-9AD0-EA2C7D94AAAE}" type="slidenum">
              <a:rPr lang="en-US" smtClean="0">
                <a:latin typeface="Calibri" pitchFamily="34" charset="0"/>
              </a:rPr>
              <a:pPr fontAlgn="base">
                <a:spcBef>
                  <a:spcPct val="0"/>
                </a:spcBef>
                <a:spcAft>
                  <a:spcPct val="0"/>
                </a:spcAft>
                <a:defRPr/>
              </a:pPr>
              <a:t>39</a:t>
            </a:fld>
            <a:endParaRPr lang="en-US">
              <a:latin typeface="Calibri" pitchFamily="34" charset="0"/>
            </a:endParaRPr>
          </a:p>
        </p:txBody>
      </p:sp>
    </p:spTree>
    <p:extLst>
      <p:ext uri="{BB962C8B-B14F-4D97-AF65-F5344CB8AC3E}">
        <p14:creationId xmlns:p14="http://schemas.microsoft.com/office/powerpoint/2010/main" val="4166565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91650" y="4406100"/>
            <a:ext cx="6531903" cy="5132640"/>
          </a:xfrm>
        </p:spPr>
        <p:txBody>
          <a:bodyPr>
            <a:normAutofit fontScale="85000" lnSpcReduction="20000"/>
          </a:bodyPr>
          <a:lstStyle/>
          <a:p>
            <a:pPr>
              <a:defRPr/>
            </a:pPr>
            <a:r>
              <a:rPr lang="en-US" sz="900" dirty="0"/>
              <a:t>This is the F&amp;A web page.  You can get to it by typing F&amp;A Distribution into the Search Uva block that’s at virginia.edu home page, be sure to select the “Web” button.  </a:t>
            </a:r>
            <a:r>
              <a:rPr lang="en-US" sz="900" b="1" dirty="0">
                <a:solidFill>
                  <a:srgbClr val="FF0000"/>
                </a:solidFill>
              </a:rPr>
              <a:t>ALT + TAB</a:t>
            </a:r>
          </a:p>
          <a:p>
            <a:pPr>
              <a:defRPr/>
            </a:pPr>
            <a:endParaRPr lang="en-US" sz="900" dirty="0"/>
          </a:p>
          <a:p>
            <a:pPr>
              <a:defRPr/>
            </a:pPr>
            <a:r>
              <a:rPr lang="en-US" sz="900" u="sng" dirty="0"/>
              <a:t>F&amp;A Allocation link:</a:t>
            </a:r>
            <a:r>
              <a:rPr lang="en-US" sz="900" dirty="0"/>
              <a:t> There are instructions on how to make this add up to 100%.</a:t>
            </a:r>
          </a:p>
          <a:p>
            <a:pPr>
              <a:defRPr/>
            </a:pPr>
            <a:r>
              <a:rPr lang="en-US" sz="900" dirty="0"/>
              <a:t>  Remember these percents are percent of the F&amp;A that goes to various departments, whereas 58% is the percent that is multiplied times MTDC to figure out how much F&amp;A is being charged to the grant. Two different percents of two different things.</a:t>
            </a:r>
          </a:p>
          <a:p>
            <a:pPr>
              <a:defRPr/>
            </a:pPr>
            <a:endParaRPr lang="en-US" sz="900" dirty="0"/>
          </a:p>
          <a:p>
            <a:pPr>
              <a:defRPr/>
            </a:pPr>
            <a:r>
              <a:rPr lang="en-US" sz="900" u="sng" dirty="0"/>
              <a:t>By Projects Rpt:</a:t>
            </a:r>
            <a:r>
              <a:rPr lang="en-US" sz="900" dirty="0"/>
              <a:t> Let’s look at the same grant. Let’s go to Feb-10, then the Dept </a:t>
            </a:r>
            <a:r>
              <a:rPr lang="en-US" sz="900" dirty="0" err="1"/>
              <a:t>Curr</a:t>
            </a:r>
            <a:r>
              <a:rPr lang="en-US" sz="900" dirty="0"/>
              <a:t> Month Tab and use the filter to get Org 31695, Chem.  Then to GQ10044, then to project 133946.</a:t>
            </a:r>
          </a:p>
          <a:p>
            <a:pPr>
              <a:defRPr/>
            </a:pPr>
            <a:r>
              <a:rPr lang="en-US" sz="900" dirty="0"/>
              <a:t> You can see the $6,789.81 in F&amp;A. On the Dept tab you can see how I multiplied that times the percentage that Chemistry gets to calculate the department’s share of F&amp;A.</a:t>
            </a:r>
          </a:p>
          <a:p>
            <a:pPr>
              <a:defRPr/>
            </a:pPr>
            <a:r>
              <a:rPr lang="en-US" sz="900" dirty="0"/>
              <a:t> There is also a tab for the Deans and there are tabs for just year-to-date if you don’t want just current month numbers.</a:t>
            </a:r>
          </a:p>
          <a:p>
            <a:pPr>
              <a:defRPr/>
            </a:pPr>
            <a:endParaRPr lang="en-US" sz="900" dirty="0"/>
          </a:p>
          <a:p>
            <a:pPr>
              <a:defRPr/>
            </a:pPr>
            <a:r>
              <a:rPr lang="en-US" sz="900" u="sng" dirty="0"/>
              <a:t>Installment &amp; </a:t>
            </a:r>
            <a:r>
              <a:rPr lang="en-US" sz="900" u="sng" dirty="0" err="1"/>
              <a:t>Distr</a:t>
            </a:r>
            <a:r>
              <a:rPr lang="en-US" sz="900" u="sng" dirty="0"/>
              <a:t> Rpt: </a:t>
            </a:r>
            <a:r>
              <a:rPr lang="en-US" sz="900" dirty="0"/>
              <a:t>This report will show how much F&amp;A was brought into the University by all the grants in your department.</a:t>
            </a:r>
          </a:p>
          <a:p>
            <a:r>
              <a:rPr lang="en-US" sz="900" dirty="0"/>
              <a:t>There are five tabs in this report.</a:t>
            </a:r>
          </a:p>
          <a:p>
            <a:endParaRPr lang="en-US" sz="900" dirty="0"/>
          </a:p>
          <a:p>
            <a:r>
              <a:rPr lang="en-US" sz="900" dirty="0"/>
              <a:t>1- Recoveries shows the recoveries by month for each department.  Departments with more than one Org number are grouped together, but you can see the detail by expanding the subtotal level. This report could be useful if your chair wanted to demonstrate how much F&amp;A revenue his department was contributing to the University.</a:t>
            </a:r>
          </a:p>
          <a:p>
            <a:endParaRPr lang="en-US" sz="900" dirty="0"/>
          </a:p>
          <a:p>
            <a:r>
              <a:rPr lang="en-US" sz="900" dirty="0"/>
              <a:t>2-Dept Dist shows the distribution to each department.  This is useful for you to see how much your department should have in F&amp;A recoveries in your FA award installment.</a:t>
            </a:r>
          </a:p>
          <a:p>
            <a:endParaRPr lang="en-US" sz="900" dirty="0"/>
          </a:p>
          <a:p>
            <a:r>
              <a:rPr lang="en-US" sz="900" dirty="0"/>
              <a:t>3-Deans Dist shows the distribution to each Dean by how much each of their departments contributed.  </a:t>
            </a:r>
          </a:p>
          <a:p>
            <a:pPr>
              <a:defRPr/>
            </a:pPr>
            <a:endParaRPr lang="en-US" sz="900" dirty="0"/>
          </a:p>
          <a:p>
            <a:r>
              <a:rPr lang="en-US" sz="900" dirty="0"/>
              <a:t>4-The Dist tab shows how much F&amp;A by month each office (I called it Target) got.</a:t>
            </a:r>
          </a:p>
          <a:p>
            <a:endParaRPr lang="en-US" sz="900" dirty="0"/>
          </a:p>
          <a:p>
            <a:r>
              <a:rPr lang="en-US" sz="900" dirty="0"/>
              <a:t>Remember the “F&amp;A Distribution – Percentage Allocations” chart?  The one that shows how the F&amp;A is split up once it gets to the University.  This is the dollars that goes with those percents.</a:t>
            </a:r>
          </a:p>
          <a:p>
            <a:endParaRPr lang="en-US" sz="900" dirty="0"/>
          </a:p>
          <a:p>
            <a:r>
              <a:rPr lang="en-US" sz="900" dirty="0"/>
              <a:t>What is Other?  Other is the third school piece for SEAS for O&amp;M on their newest building.  They are the only school that has a third split within the school.</a:t>
            </a:r>
          </a:p>
          <a:p>
            <a:endParaRPr lang="en-US" sz="900" dirty="0"/>
          </a:p>
          <a:p>
            <a:r>
              <a:rPr lang="en-US" sz="900" dirty="0"/>
              <a:t>Warning: you cannot merely take the “State Total” dollars and divide by the bottom sum to figure out the percentage allocation.  There are some orgs that have a different percentage going to this distribution target than other orgs.  For instance, remember that UVA Wise was 30% state, 20% governor and 50% school.  State is 27.8% for most others.</a:t>
            </a:r>
          </a:p>
          <a:p>
            <a:endParaRPr lang="en-US" sz="900" dirty="0"/>
          </a:p>
          <a:p>
            <a:r>
              <a:rPr lang="en-US" sz="900" dirty="0"/>
              <a:t>5-Install, the fifth tab, shows the amount on the current year installment as of the end of the previous month. </a:t>
            </a:r>
          </a:p>
          <a:p>
            <a:pPr>
              <a:defRPr/>
            </a:pPr>
            <a:r>
              <a:rPr lang="en-US" sz="900" dirty="0"/>
              <a:t>Show the FAQ link.</a:t>
            </a:r>
          </a:p>
        </p:txBody>
      </p:sp>
      <p:sp>
        <p:nvSpPr>
          <p:cNvPr id="80900" name="Header Placeholder 3"/>
          <p:cNvSpPr>
            <a:spLocks noGrp="1"/>
          </p:cNvSpPr>
          <p:nvPr>
            <p:ph type="hdr" sz="quarter"/>
          </p:nvPr>
        </p:nvSpPr>
        <p:spPr>
          <a:noFill/>
        </p:spPr>
        <p:txBody>
          <a:bodyPr/>
          <a:lstStyle/>
          <a:p>
            <a:r>
              <a:rPr lang="en-US"/>
              <a:t>Working with F&amp;A at UVA</a:t>
            </a:r>
          </a:p>
        </p:txBody>
      </p:sp>
      <p:sp>
        <p:nvSpPr>
          <p:cNvPr id="80902" name="Slide Number Placeholder 5"/>
          <p:cNvSpPr>
            <a:spLocks noGrp="1"/>
          </p:cNvSpPr>
          <p:nvPr>
            <p:ph type="sldNum" sz="quarter" idx="5"/>
          </p:nvPr>
        </p:nvSpPr>
        <p:spPr>
          <a:noFill/>
        </p:spPr>
        <p:txBody>
          <a:bodyPr/>
          <a:lstStyle/>
          <a:p>
            <a:fld id="{2873F102-C0CC-40D1-A2BE-C57B642E3318}" type="slidenum">
              <a:rPr lang="en-US" smtClean="0"/>
              <a:pPr/>
              <a:t>40</a:t>
            </a:fld>
            <a:endParaRPr lang="en-US"/>
          </a:p>
        </p:txBody>
      </p:sp>
      <p:sp>
        <p:nvSpPr>
          <p:cNvPr id="2" name="Footer Placeholder 1"/>
          <p:cNvSpPr>
            <a:spLocks noGrp="1"/>
          </p:cNvSpPr>
          <p:nvPr>
            <p:ph type="ftr" sz="quarter" idx="10"/>
          </p:nvPr>
        </p:nvSpPr>
        <p:spPr/>
        <p:txBody>
          <a:bodyPr/>
          <a:lstStyle/>
          <a:p>
            <a:pPr>
              <a:defRPr/>
            </a:pPr>
            <a:r>
              <a:rPr lang="en-US"/>
              <a:t>July 27, 2011</a:t>
            </a:r>
          </a:p>
        </p:txBody>
      </p:sp>
    </p:spTree>
    <p:extLst>
      <p:ext uri="{BB962C8B-B14F-4D97-AF65-F5344CB8AC3E}">
        <p14:creationId xmlns:p14="http://schemas.microsoft.com/office/powerpoint/2010/main" val="354784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xfrm>
            <a:off x="1260475" y="720725"/>
            <a:ext cx="4795838" cy="3597275"/>
          </a:xfrm>
          <a:ln/>
        </p:spPr>
      </p:sp>
      <p:sp>
        <p:nvSpPr>
          <p:cNvPr id="137218" name="Rectangle 3"/>
          <p:cNvSpPr>
            <a:spLocks noGrp="1" noChangeArrowheads="1"/>
          </p:cNvSpPr>
          <p:nvPr>
            <p:ph type="body" idx="1"/>
          </p:nvPr>
        </p:nvSpPr>
        <p:spPr>
          <a:xfrm>
            <a:off x="980782" y="4560898"/>
            <a:ext cx="5353638" cy="4321197"/>
          </a:xfrm>
          <a:noFill/>
          <a:ln/>
        </p:spPr>
        <p:txBody>
          <a:bodyPr/>
          <a:lstStyle/>
          <a:p>
            <a:r>
              <a:rPr lang="en-US" dirty="0"/>
              <a:t>Start out with a small taste of history about CAS…what went wrong?</a:t>
            </a:r>
          </a:p>
          <a:p>
            <a:endParaRPr lang="en-US" dirty="0"/>
          </a:p>
          <a:p>
            <a:r>
              <a:rPr lang="en-US" dirty="0"/>
              <a:t>CAS simply says………</a:t>
            </a:r>
          </a:p>
          <a:p>
            <a:endParaRPr lang="en-US" dirty="0"/>
          </a:p>
          <a:p>
            <a:r>
              <a:rPr lang="en-US" dirty="0"/>
              <a:t>The bulk of audit findings are noted with these 2 points. Universities have charged items both directly to the Sponsor and then recovered that same cost through F&amp;A recovery (this can get tricky even if F&amp;A is not recovered at the full negotiated rates and the award is accepted by UVa) AND more rarely UNALLOWABLE costs (either defined by A-21 or the Sponsor’s specific terms and conditions) have been charged.</a:t>
            </a:r>
          </a:p>
          <a:p>
            <a:endParaRPr lang="en-US" dirty="0"/>
          </a:p>
          <a:p>
            <a:r>
              <a:rPr lang="en-US" dirty="0"/>
              <a:t>KEY POINT: What we all need to work toward is not charging unallowable costs and having documented CAS Exception materials on hand when the question of double billing for the same costs arise. There are some cost types are that particularity troublesome and we will cover those soon. </a:t>
            </a:r>
          </a:p>
          <a:p>
            <a:endParaRPr lang="en-US" dirty="0"/>
          </a:p>
          <a:p>
            <a:r>
              <a:rPr lang="en-US" b="1" dirty="0"/>
              <a:t>Through training like this and other courses to be offered……judgment skills should be sharpened so that the pure black and white errors in cost application to awards is reduced to judgment calls and documentation to support our decisions!!! </a:t>
            </a:r>
          </a:p>
        </p:txBody>
      </p:sp>
    </p:spTree>
    <p:extLst>
      <p:ext uri="{BB962C8B-B14F-4D97-AF65-F5344CB8AC3E}">
        <p14:creationId xmlns:p14="http://schemas.microsoft.com/office/powerpoint/2010/main" val="253790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a:ln/>
        </p:spPr>
        <p:txBody>
          <a:bodyPr/>
          <a:lstStyle/>
          <a:p>
            <a:endParaRPr lang="en-US" dirty="0"/>
          </a:p>
          <a:p>
            <a:endParaRPr lang="en-US" dirty="0"/>
          </a:p>
        </p:txBody>
      </p:sp>
      <p:sp>
        <p:nvSpPr>
          <p:cNvPr id="205827" name="Slide Number Placeholder 3"/>
          <p:cNvSpPr txBox="1">
            <a:spLocks noGrp="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D55994D7-89D6-452E-9F55-1BE5165AA87B}" type="slidenum">
              <a:rPr lang="en-US" sz="1200"/>
              <a:pPr algn="r" defTabSz="948413"/>
              <a:t>41</a:t>
            </a:fld>
            <a:endParaRPr lang="en-US" sz="1200" dirty="0"/>
          </a:p>
        </p:txBody>
      </p:sp>
    </p:spTree>
    <p:extLst>
      <p:ext uri="{BB962C8B-B14F-4D97-AF65-F5344CB8AC3E}">
        <p14:creationId xmlns:p14="http://schemas.microsoft.com/office/powerpoint/2010/main" val="869735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p>
            <a:fld id="{7D0B3CB8-D8A0-4841-849B-A06B878B79ED}" type="slidenum">
              <a:rPr lang="en-US" smtClean="0"/>
              <a:pPr/>
              <a:t>43</a:t>
            </a:fld>
            <a:endParaRPr lang="en-US"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pPr eaLnBrk="1" hangingPunct="1"/>
            <a:r>
              <a:rPr lang="en-US" dirty="0"/>
              <a:t>Justification should be clearly related to the proposal, tasks outlined to the Sponsor. Detailed and quantifiable information related to the “unlike circumstance” is necessary.</a:t>
            </a:r>
          </a:p>
          <a:p>
            <a:pPr eaLnBrk="1" hangingPunct="1"/>
            <a:endParaRPr lang="en-US" dirty="0"/>
          </a:p>
          <a:p>
            <a:pPr eaLnBrk="1" hangingPunct="1"/>
            <a:r>
              <a:rPr lang="en-US" dirty="0"/>
              <a:t>The following phrases add no value to written justifications:  “Needed for the research project”, “Costs have been approved by the Sponsor”, “Costs have been allowed as direct costs in the past.”  </a:t>
            </a:r>
          </a:p>
        </p:txBody>
      </p:sp>
    </p:spTree>
    <p:extLst>
      <p:ext uri="{BB962C8B-B14F-4D97-AF65-F5344CB8AC3E}">
        <p14:creationId xmlns:p14="http://schemas.microsoft.com/office/powerpoint/2010/main" val="1452215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a:ln/>
        </p:spPr>
        <p:txBody>
          <a:bodyPr/>
          <a:lstStyle/>
          <a:p>
            <a:endParaRPr lang="en-US" dirty="0"/>
          </a:p>
          <a:p>
            <a:endParaRPr lang="en-US" dirty="0"/>
          </a:p>
        </p:txBody>
      </p:sp>
      <p:sp>
        <p:nvSpPr>
          <p:cNvPr id="205827" name="Slide Number Placeholder 3"/>
          <p:cNvSpPr txBox="1">
            <a:spLocks noGrp="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D55994D7-89D6-452E-9F55-1BE5165AA87B}" type="slidenum">
              <a:rPr lang="en-US" sz="1200"/>
              <a:pPr algn="r" defTabSz="948413"/>
              <a:t>44</a:t>
            </a:fld>
            <a:endParaRPr lang="en-US" sz="1200" dirty="0"/>
          </a:p>
        </p:txBody>
      </p:sp>
    </p:spTree>
    <p:extLst>
      <p:ext uri="{BB962C8B-B14F-4D97-AF65-F5344CB8AC3E}">
        <p14:creationId xmlns:p14="http://schemas.microsoft.com/office/powerpoint/2010/main" val="2267653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1CFD26-A82A-475F-A46E-024CA4148254}" type="slidenum">
              <a:rPr lang="en-US" smtClean="0"/>
              <a:pPr>
                <a:defRPr/>
              </a:pPr>
              <a:t>45</a:t>
            </a:fld>
            <a:endParaRPr lang="en-US" dirty="0"/>
          </a:p>
        </p:txBody>
      </p:sp>
    </p:spTree>
    <p:extLst>
      <p:ext uri="{BB962C8B-B14F-4D97-AF65-F5344CB8AC3E}">
        <p14:creationId xmlns:p14="http://schemas.microsoft.com/office/powerpoint/2010/main" val="3771409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134256" y="9130173"/>
            <a:ext cx="3180945" cy="47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5" tIns="47381" rIns="94765" bIns="47381" anchor="b"/>
          <a:lstStyle>
            <a:lvl1pPr defTabSz="930275" eaLnBrk="0" hangingPunct="0">
              <a:defRPr sz="1000">
                <a:solidFill>
                  <a:schemeClr val="tx1"/>
                </a:solidFill>
                <a:latin typeface="Times New Roman" pitchFamily="18" charset="0"/>
                <a:cs typeface="Arial" charset="0"/>
              </a:defRPr>
            </a:lvl1pPr>
            <a:lvl2pPr marL="742950" indent="-285750" defTabSz="930275" eaLnBrk="0" hangingPunct="0">
              <a:defRPr sz="1000">
                <a:solidFill>
                  <a:schemeClr val="tx1"/>
                </a:solidFill>
                <a:latin typeface="Times New Roman" pitchFamily="18" charset="0"/>
                <a:cs typeface="Arial" charset="0"/>
              </a:defRPr>
            </a:lvl2pPr>
            <a:lvl3pPr marL="1143000" indent="-228600" defTabSz="930275" eaLnBrk="0" hangingPunct="0">
              <a:defRPr sz="1000">
                <a:solidFill>
                  <a:schemeClr val="tx1"/>
                </a:solidFill>
                <a:latin typeface="Times New Roman" pitchFamily="18" charset="0"/>
                <a:cs typeface="Arial" charset="0"/>
              </a:defRPr>
            </a:lvl3pPr>
            <a:lvl4pPr marL="1600200" indent="-228600" defTabSz="930275" eaLnBrk="0" hangingPunct="0">
              <a:defRPr sz="1000">
                <a:solidFill>
                  <a:schemeClr val="tx1"/>
                </a:solidFill>
                <a:latin typeface="Times New Roman" pitchFamily="18" charset="0"/>
                <a:cs typeface="Arial" charset="0"/>
              </a:defRPr>
            </a:lvl4pPr>
            <a:lvl5pPr marL="2057400" indent="-228600" defTabSz="930275" eaLnBrk="0" hangingPunct="0">
              <a:defRPr sz="1000">
                <a:solidFill>
                  <a:schemeClr val="tx1"/>
                </a:solidFill>
                <a:latin typeface="Times New Roman" pitchFamily="18" charset="0"/>
                <a:cs typeface="Arial" charset="0"/>
              </a:defRPr>
            </a:lvl5pPr>
            <a:lvl6pPr marL="2514600" indent="-228600" defTabSz="930275" eaLnBrk="0" fontAlgn="base" hangingPunct="0">
              <a:spcBef>
                <a:spcPct val="0"/>
              </a:spcBef>
              <a:spcAft>
                <a:spcPct val="0"/>
              </a:spcAft>
              <a:defRPr sz="1000">
                <a:solidFill>
                  <a:schemeClr val="tx1"/>
                </a:solidFill>
                <a:latin typeface="Times New Roman" pitchFamily="18" charset="0"/>
                <a:cs typeface="Arial" charset="0"/>
              </a:defRPr>
            </a:lvl6pPr>
            <a:lvl7pPr marL="2971800" indent="-228600" defTabSz="930275" eaLnBrk="0" fontAlgn="base" hangingPunct="0">
              <a:spcBef>
                <a:spcPct val="0"/>
              </a:spcBef>
              <a:spcAft>
                <a:spcPct val="0"/>
              </a:spcAft>
              <a:defRPr sz="1000">
                <a:solidFill>
                  <a:schemeClr val="tx1"/>
                </a:solidFill>
                <a:latin typeface="Times New Roman" pitchFamily="18" charset="0"/>
                <a:cs typeface="Arial" charset="0"/>
              </a:defRPr>
            </a:lvl7pPr>
            <a:lvl8pPr marL="3429000" indent="-228600" defTabSz="930275" eaLnBrk="0" fontAlgn="base" hangingPunct="0">
              <a:spcBef>
                <a:spcPct val="0"/>
              </a:spcBef>
              <a:spcAft>
                <a:spcPct val="0"/>
              </a:spcAft>
              <a:defRPr sz="1000">
                <a:solidFill>
                  <a:schemeClr val="tx1"/>
                </a:solidFill>
                <a:latin typeface="Times New Roman" pitchFamily="18" charset="0"/>
                <a:cs typeface="Arial" charset="0"/>
              </a:defRPr>
            </a:lvl8pPr>
            <a:lvl9pPr marL="3886200" indent="-228600" defTabSz="930275" eaLnBrk="0" fontAlgn="base" hangingPunct="0">
              <a:spcBef>
                <a:spcPct val="0"/>
              </a:spcBef>
              <a:spcAft>
                <a:spcPct val="0"/>
              </a:spcAft>
              <a:defRPr sz="1000">
                <a:solidFill>
                  <a:schemeClr val="tx1"/>
                </a:solidFill>
                <a:latin typeface="Times New Roman" pitchFamily="18" charset="0"/>
                <a:cs typeface="Arial" charset="0"/>
              </a:defRPr>
            </a:lvl9pPr>
          </a:lstStyle>
          <a:p>
            <a:pPr algn="r" eaLnBrk="1" hangingPunct="1"/>
            <a:fld id="{62AE0E19-FEE5-480A-9958-1F64278026AC}" type="slidenum">
              <a:rPr lang="en-US" sz="1200"/>
              <a:pPr algn="r" eaLnBrk="1" hangingPunct="1"/>
              <a:t>50</a:t>
            </a:fld>
            <a:endParaRPr lang="en-US" sz="1200"/>
          </a:p>
        </p:txBody>
      </p:sp>
      <p:sp>
        <p:nvSpPr>
          <p:cNvPr id="58371" name="Rectangle 2"/>
          <p:cNvSpPr>
            <a:spLocks noGrp="1" noRot="1" noChangeAspect="1" noChangeArrowheads="1" noTextEdit="1"/>
          </p:cNvSpPr>
          <p:nvPr>
            <p:ph type="sldImg"/>
          </p:nvPr>
        </p:nvSpPr>
        <p:spPr>
          <a:xfrm>
            <a:off x="1260475" y="722313"/>
            <a:ext cx="4795838" cy="3597275"/>
          </a:xfrm>
          <a:ln/>
        </p:spPr>
      </p:sp>
      <p:sp>
        <p:nvSpPr>
          <p:cNvPr id="58372" name="Rectangle 3"/>
          <p:cNvSpPr>
            <a:spLocks noGrp="1" noChangeArrowheads="1"/>
          </p:cNvSpPr>
          <p:nvPr>
            <p:ph type="body" idx="1"/>
          </p:nvPr>
        </p:nvSpPr>
        <p:spPr>
          <a:xfrm>
            <a:off x="980874" y="4560248"/>
            <a:ext cx="5353455" cy="43198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8" tIns="48284" rIns="96568" bIns="48284"/>
          <a:lstStyle/>
          <a:p>
            <a:pPr eaLnBrk="1" hangingPunct="1"/>
            <a:r>
              <a:rPr lang="en-US"/>
              <a:t>These are called……I understand your pain, but DON’T GO THERE! </a:t>
            </a:r>
          </a:p>
        </p:txBody>
      </p:sp>
    </p:spTree>
    <p:extLst>
      <p:ext uri="{BB962C8B-B14F-4D97-AF65-F5344CB8AC3E}">
        <p14:creationId xmlns:p14="http://schemas.microsoft.com/office/powerpoint/2010/main" val="2301510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5B504D5C-6BDD-4995-840F-36DACA5B6DA4}" type="slidenum">
              <a:rPr lang="en-US" sz="1200"/>
              <a:pPr algn="r" defTabSz="948413"/>
              <a:t>51</a:t>
            </a:fld>
            <a:endParaRPr lang="en-US" sz="1200" dirty="0"/>
          </a:p>
        </p:txBody>
      </p:sp>
      <p:sp>
        <p:nvSpPr>
          <p:cNvPr id="237570" name="Rectangle 2"/>
          <p:cNvSpPr>
            <a:spLocks noGrp="1" noRot="1" noChangeAspect="1" noChangeArrowheads="1" noTextEdit="1"/>
          </p:cNvSpPr>
          <p:nvPr>
            <p:ph type="sldImg"/>
          </p:nvPr>
        </p:nvSpPr>
        <p:spPr>
          <a:xfrm>
            <a:off x="1260475" y="722313"/>
            <a:ext cx="4795838" cy="3597275"/>
          </a:xfrm>
          <a:ln/>
        </p:spPr>
      </p:sp>
      <p:sp>
        <p:nvSpPr>
          <p:cNvPr id="237571" name="Rectangle 3"/>
          <p:cNvSpPr>
            <a:spLocks noGrp="1" noChangeArrowheads="1"/>
          </p:cNvSpPr>
          <p:nvPr>
            <p:ph type="body" idx="1"/>
          </p:nvPr>
        </p:nvSpPr>
        <p:spPr>
          <a:xfrm>
            <a:off x="980782" y="4560899"/>
            <a:ext cx="5353638" cy="4319555"/>
          </a:xfrm>
          <a:noFill/>
          <a:ln/>
        </p:spPr>
        <p:txBody>
          <a:bodyPr lIns="96583" tIns="48292" rIns="96583" bIns="48292"/>
          <a:lstStyle/>
          <a:p>
            <a:pPr eaLnBrk="1" hangingPunct="1"/>
            <a:r>
              <a:rPr lang="en-US" dirty="0"/>
              <a:t>State that there is a difference. Needing the money does not  mean it can necessarily be direct charged.</a:t>
            </a:r>
          </a:p>
        </p:txBody>
      </p:sp>
    </p:spTree>
    <p:extLst>
      <p:ext uri="{BB962C8B-B14F-4D97-AF65-F5344CB8AC3E}">
        <p14:creationId xmlns:p14="http://schemas.microsoft.com/office/powerpoint/2010/main" val="310484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1">
              <a:buClr>
                <a:srgbClr val="00FF00"/>
              </a:buClr>
            </a:pPr>
            <a:endParaRPr lang="en-US" altLang="en-US" sz="2000" dirty="0"/>
          </a:p>
        </p:txBody>
      </p:sp>
      <p:sp>
        <p:nvSpPr>
          <p:cNvPr id="4" name="Slide Number Placeholder 3"/>
          <p:cNvSpPr>
            <a:spLocks noGrp="1"/>
          </p:cNvSpPr>
          <p:nvPr>
            <p:ph type="sldNum" sz="quarter" idx="10"/>
          </p:nvPr>
        </p:nvSpPr>
        <p:spPr/>
        <p:txBody>
          <a:bodyPr/>
          <a:lstStyle/>
          <a:p>
            <a:fld id="{5948EDAE-0648-D740-B255-5106AEC99AD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849293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1">
              <a:buClr>
                <a:srgbClr val="00FF00"/>
              </a:buClr>
            </a:pPr>
            <a:endParaRPr lang="en-US" altLang="en-US" sz="2000" dirty="0"/>
          </a:p>
        </p:txBody>
      </p:sp>
      <p:sp>
        <p:nvSpPr>
          <p:cNvPr id="4" name="Slide Number Placeholder 3"/>
          <p:cNvSpPr>
            <a:spLocks noGrp="1"/>
          </p:cNvSpPr>
          <p:nvPr>
            <p:ph type="sldNum" sz="quarter" idx="10"/>
          </p:nvPr>
        </p:nvSpPr>
        <p:spPr/>
        <p:txBody>
          <a:bodyPr/>
          <a:lstStyle/>
          <a:p>
            <a:fld id="{5948EDAE-0648-D740-B255-5106AEC99AD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99981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73242-FE17-45AD-8AFC-296B361A04BA}" type="slidenum">
              <a:rPr lang="en-US" smtClean="0"/>
              <a:pPr/>
              <a:t>55</a:t>
            </a:fld>
            <a:endParaRPr lang="en-US"/>
          </a:p>
        </p:txBody>
      </p:sp>
    </p:spTree>
    <p:extLst>
      <p:ext uri="{BB962C8B-B14F-4D97-AF65-F5344CB8AC3E}">
        <p14:creationId xmlns:p14="http://schemas.microsoft.com/office/powerpoint/2010/main" val="3920481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8EDAE-0648-D740-B255-5106AEC99ADC}" type="slidenum">
              <a:rPr lang="en-US" smtClean="0"/>
              <a:t>56</a:t>
            </a:fld>
            <a:endParaRPr lang="en-US"/>
          </a:p>
        </p:txBody>
      </p:sp>
    </p:spTree>
    <p:extLst>
      <p:ext uri="{BB962C8B-B14F-4D97-AF65-F5344CB8AC3E}">
        <p14:creationId xmlns:p14="http://schemas.microsoft.com/office/powerpoint/2010/main" val="76925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65DCFBF8-4706-40EB-83FE-9FA290557F02}" type="slidenum">
              <a:rPr lang="en-US" smtClean="0"/>
              <a:pPr/>
              <a:t>5</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r>
              <a:rPr lang="en-US" dirty="0"/>
              <a:t>Standard 501 – requires consistent cost application from submission of the proposal through closeout and reporting of costs. Technical violations to the CAS and to our internal practices and the DS-2 can be noted in proposals contain costs that without proper justification and purpose are truly F&amp;A costs….even if we don’t charge them that way.</a:t>
            </a:r>
          </a:p>
          <a:p>
            <a:pPr eaLnBrk="1" hangingPunct="1"/>
            <a:endParaRPr lang="en-US" dirty="0"/>
          </a:p>
          <a:p>
            <a:pPr eaLnBrk="1" hangingPunct="1"/>
            <a:r>
              <a:rPr lang="en-US" dirty="0"/>
              <a:t>Standard #502 – Requires consistency in the application of costs when charging to CAS covered projects as EITHER a direct or an F&amp;A cost – in LIKE circumstances. Does allow for UNLIKE circumstances when considering the direct charging of ‘clerical administrative’ salaries/wages.</a:t>
            </a:r>
          </a:p>
          <a:p>
            <a:pPr eaLnBrk="1" hangingPunct="1"/>
            <a:endParaRPr lang="en-US" dirty="0"/>
          </a:p>
          <a:p>
            <a:pPr eaLnBrk="1" hangingPunct="1"/>
            <a:endParaRPr lang="en-US" dirty="0"/>
          </a:p>
          <a:p>
            <a:pPr eaLnBrk="1" hangingPunct="1"/>
            <a:r>
              <a:rPr lang="en-US" dirty="0"/>
              <a:t>Standard 505 – requires that strictly UNALLOWABLE costs be removed from all direct cost billings. Dave Boling’s Cost Analysis group has processes to look for these costs but only during the preparation of the F&amp;A cost proposal. Departments/Units are responsible for catching this first!</a:t>
            </a:r>
          </a:p>
          <a:p>
            <a:pPr eaLnBrk="1" hangingPunct="1"/>
            <a:endParaRPr lang="en-US" dirty="0"/>
          </a:p>
          <a:p>
            <a:pPr eaLnBrk="1" hangingPunct="1"/>
            <a:r>
              <a:rPr lang="en-US" dirty="0"/>
              <a:t>Standard 506 – Defines our fiscal accounting period as 7/1/XX – 6/30/XX </a:t>
            </a:r>
          </a:p>
        </p:txBody>
      </p:sp>
    </p:spTree>
    <p:extLst>
      <p:ext uri="{BB962C8B-B14F-4D97-AF65-F5344CB8AC3E}">
        <p14:creationId xmlns:p14="http://schemas.microsoft.com/office/powerpoint/2010/main" val="672222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eaLnBrk="1" hangingPunct="1">
              <a:defRPr/>
            </a:pPr>
            <a:r>
              <a:rPr lang="en-US" sz="1200" dirty="0">
                <a:latin typeface="ITC Franklin Gothic Std Bk Cp"/>
              </a:rPr>
              <a:t>The </a:t>
            </a:r>
            <a:r>
              <a:rPr lang="en-US" sz="1200" dirty="0">
                <a:solidFill>
                  <a:srgbClr val="3028D8"/>
                </a:solidFill>
                <a:latin typeface="ITC Franklin Gothic Std Bk Cp"/>
              </a:rPr>
              <a:t>“</a:t>
            </a:r>
            <a:r>
              <a:rPr lang="en-US" sz="1200" b="1" dirty="0">
                <a:solidFill>
                  <a:srgbClr val="3028D8"/>
                </a:solidFill>
                <a:latin typeface="ITC Franklin Gothic Std Bk Cp"/>
              </a:rPr>
              <a:t>F” (Facilities costs) are blue</a:t>
            </a:r>
            <a:r>
              <a:rPr lang="en-US" sz="1200" dirty="0">
                <a:latin typeface="ITC Franklin Gothic Std Bk Cp"/>
              </a:rPr>
              <a:t> and the</a:t>
            </a:r>
            <a:r>
              <a:rPr lang="en-US" sz="1200" b="1" dirty="0">
                <a:latin typeface="ITC Franklin Gothic Std Bk Cp"/>
              </a:rPr>
              <a:t> </a:t>
            </a:r>
            <a:r>
              <a:rPr lang="en-US" sz="1200" b="1" dirty="0">
                <a:solidFill>
                  <a:srgbClr val="FF6600"/>
                </a:solidFill>
                <a:latin typeface="ITC Franklin Gothic Std Bk Cp"/>
              </a:rPr>
              <a:t>“A”  (Administrative) are orange</a:t>
            </a:r>
            <a:r>
              <a:rPr lang="en-US" sz="1200" b="1" dirty="0">
                <a:latin typeface="ITC Franklin Gothic Std Bk Cp"/>
              </a:rPr>
              <a:t>. </a:t>
            </a:r>
            <a:r>
              <a:rPr lang="en-US" sz="1200" b="0" dirty="0">
                <a:latin typeface="ITC Franklin Gothic Std Bk Cp"/>
              </a:rPr>
              <a:t>F&amp;A</a:t>
            </a:r>
            <a:r>
              <a:rPr lang="en-US" sz="1200" b="0" baseline="0" dirty="0">
                <a:latin typeface="ITC Franklin Gothic Std Bk Cp"/>
              </a:rPr>
              <a:t> is also known as indirect or overhead costs.</a:t>
            </a:r>
            <a:endParaRPr lang="en-US" sz="1200" b="0" dirty="0">
              <a:latin typeface="ITC Franklin Gothic Std Bk Cp"/>
            </a:endParaRPr>
          </a:p>
          <a:p>
            <a:pPr eaLnBrk="1" hangingPunct="1"/>
            <a:endParaRPr lang="en-US" sz="1200" dirty="0">
              <a:latin typeface="ITC Franklin Gothic Std Bk Cp"/>
            </a:endParaRPr>
          </a:p>
          <a:p>
            <a:pPr eaLnBrk="1" hangingPunct="1"/>
            <a:r>
              <a:rPr lang="en-US" sz="1200" dirty="0">
                <a:latin typeface="ITC Franklin Gothic Std Bk Cp"/>
              </a:rPr>
              <a:t>The column on the right contains some of the types of costs (direct spending on grants) that go into the research base.</a:t>
            </a:r>
          </a:p>
          <a:p>
            <a:pPr eaLnBrk="1" hangingPunct="1"/>
            <a:endParaRPr lang="en-US" sz="1200" dirty="0">
              <a:latin typeface="ITC Franklin Gothic Std Bk Cp"/>
            </a:endParaRPr>
          </a:p>
          <a:p>
            <a:pPr eaLnBrk="1" hangingPunct="1"/>
            <a:r>
              <a:rPr lang="en-US" sz="1200" dirty="0">
                <a:latin typeface="ITC Franklin Gothic Std Bk Cp"/>
              </a:rPr>
              <a:t>We divide the costs associated with research by the research base to get the F&amp;A rate which is a fraction that’s expressed as a percent.</a:t>
            </a:r>
          </a:p>
          <a:p>
            <a:pPr eaLnBrk="1" hangingPunct="1"/>
            <a:r>
              <a:rPr lang="en-US" sz="1200" i="1" dirty="0">
                <a:latin typeface="ITC Franklin Gothic Std Bk Cp"/>
              </a:rPr>
              <a:t>	</a:t>
            </a:r>
            <a:endParaRPr lang="en-US" sz="1200" dirty="0">
              <a:latin typeface="ITC Franklin Gothic Std Bk Cp"/>
            </a:endParaRPr>
          </a:p>
          <a:p>
            <a:endParaRPr lang="en-US" dirty="0"/>
          </a:p>
        </p:txBody>
      </p:sp>
      <p:sp>
        <p:nvSpPr>
          <p:cNvPr id="4" name="Header Placeholder 3"/>
          <p:cNvSpPr>
            <a:spLocks noGrp="1"/>
          </p:cNvSpPr>
          <p:nvPr>
            <p:ph type="hdr" sz="quarter" idx="10"/>
          </p:nvPr>
        </p:nvSpPr>
        <p:spPr/>
        <p:txBody>
          <a:bodyPr/>
          <a:lstStyle/>
          <a:p>
            <a:pPr>
              <a:defRPr/>
            </a:pPr>
            <a:r>
              <a:rPr lang="en-US" dirty="0">
                <a:solidFill>
                  <a:srgbClr val="000000"/>
                </a:solidFill>
              </a:rPr>
              <a:t>Understanding F&amp;A Rates</a:t>
            </a:r>
          </a:p>
        </p:txBody>
      </p:sp>
      <p:sp>
        <p:nvSpPr>
          <p:cNvPr id="5" name="Footer Placeholder 4"/>
          <p:cNvSpPr>
            <a:spLocks noGrp="1"/>
          </p:cNvSpPr>
          <p:nvPr>
            <p:ph type="ftr" sz="quarter" idx="11"/>
          </p:nvPr>
        </p:nvSpPr>
        <p:spPr/>
        <p:txBody>
          <a:bodyPr/>
          <a:lstStyle/>
          <a:p>
            <a:pPr>
              <a:defRPr/>
            </a:pPr>
            <a:r>
              <a:rPr lang="en-US" dirty="0">
                <a:solidFill>
                  <a:srgbClr val="000000"/>
                </a:solidFill>
              </a:rPr>
              <a:t>September 7, 2017</a:t>
            </a: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57</a:t>
            </a:fld>
            <a:endParaRPr lang="en-US" dirty="0">
              <a:solidFill>
                <a:srgbClr val="000000"/>
              </a:solidFill>
            </a:endParaRPr>
          </a:p>
        </p:txBody>
      </p:sp>
      <p:sp>
        <p:nvSpPr>
          <p:cNvPr id="7" name="TextBox 6"/>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76891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shared expenses need to be included </a:t>
            </a:r>
            <a:r>
              <a:rPr lang="en-US" baseline="0" dirty="0"/>
              <a:t>as “research costs” in the base. When the base (denominator) increases, rate goes down! </a:t>
            </a:r>
            <a:endParaRPr lang="en-US" dirty="0"/>
          </a:p>
        </p:txBody>
      </p:sp>
      <p:sp>
        <p:nvSpPr>
          <p:cNvPr id="4" name="Header Placeholder 3"/>
          <p:cNvSpPr>
            <a:spLocks noGrp="1"/>
          </p:cNvSpPr>
          <p:nvPr>
            <p:ph type="hdr" sz="quarter" idx="10"/>
          </p:nvPr>
        </p:nvSpPr>
        <p:spPr/>
        <p:txBody>
          <a:bodyPr/>
          <a:lstStyle/>
          <a:p>
            <a:pPr>
              <a:defRPr/>
            </a:pPr>
            <a:r>
              <a:rPr lang="en-US" dirty="0">
                <a:solidFill>
                  <a:srgbClr val="000000"/>
                </a:solidFill>
              </a:rPr>
              <a:t>Understanding F&amp;A Rates</a:t>
            </a:r>
          </a:p>
        </p:txBody>
      </p:sp>
      <p:sp>
        <p:nvSpPr>
          <p:cNvPr id="5" name="Footer Placeholder 4"/>
          <p:cNvSpPr>
            <a:spLocks noGrp="1"/>
          </p:cNvSpPr>
          <p:nvPr>
            <p:ph type="ftr" sz="quarter" idx="11"/>
          </p:nvPr>
        </p:nvSpPr>
        <p:spPr/>
        <p:txBody>
          <a:bodyPr/>
          <a:lstStyle/>
          <a:p>
            <a:pPr>
              <a:defRPr/>
            </a:pPr>
            <a:r>
              <a:rPr lang="en-US" dirty="0">
                <a:solidFill>
                  <a:srgbClr val="000000"/>
                </a:solidFill>
              </a:rPr>
              <a:t>September 7, 2017</a:t>
            </a:r>
          </a:p>
        </p:txBody>
      </p:sp>
      <p:sp>
        <p:nvSpPr>
          <p:cNvPr id="6" name="Slide Number Placeholder 5"/>
          <p:cNvSpPr>
            <a:spLocks noGrp="1"/>
          </p:cNvSpPr>
          <p:nvPr>
            <p:ph type="sldNum" sz="quarter" idx="12"/>
          </p:nvPr>
        </p:nvSpPr>
        <p:spPr/>
        <p:txBody>
          <a:bodyPr/>
          <a:lstStyle/>
          <a:p>
            <a:pPr>
              <a:defRPr/>
            </a:pPr>
            <a:fld id="{4B10CD57-ED5E-4C32-A4DC-DCB5467EB2D3}" type="slidenum">
              <a:rPr lang="en-US" smtClean="0">
                <a:solidFill>
                  <a:srgbClr val="000000"/>
                </a:solidFill>
              </a:rPr>
              <a:pPr>
                <a:defRPr/>
              </a:pPr>
              <a:t>58</a:t>
            </a:fld>
            <a:endParaRPr lang="en-US" dirty="0">
              <a:solidFill>
                <a:srgbClr val="000000"/>
              </a:solidFill>
            </a:endParaRPr>
          </a:p>
        </p:txBody>
      </p:sp>
      <p:sp>
        <p:nvSpPr>
          <p:cNvPr id="7" name="TextBox 6"/>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4591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4BD3B-CFE1-4A34-BB4A-403191247A40}" type="slidenum">
              <a:rPr lang="en-US"/>
              <a:pPr/>
              <a:t>59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782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753263F5-6A26-4A26-9549-6A16B0A467D8}" type="slidenum">
              <a:rPr lang="en-US" sz="1200">
                <a:solidFill>
                  <a:prstClr val="black"/>
                </a:solidFill>
              </a:rPr>
              <a:pPr algn="r" defTabSz="948413"/>
              <a:t>60</a:t>
            </a:fld>
            <a:endParaRPr lang="en-US" sz="1200" dirty="0">
              <a:solidFill>
                <a:prstClr val="black"/>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eaLnBrk="1" hangingPunct="1"/>
            <a:r>
              <a:rPr lang="en-US" dirty="0"/>
              <a:t>Reiterate the effect of cost shared dollars on our F&amp;A recovery rate. It drives it down!</a:t>
            </a:r>
          </a:p>
          <a:p>
            <a:pPr eaLnBrk="1" hangingPunct="1"/>
            <a:endParaRPr lang="en-US" dirty="0"/>
          </a:p>
          <a:p>
            <a:pPr eaLnBrk="1" hangingPunct="1"/>
            <a:r>
              <a:rPr lang="en-US" dirty="0"/>
              <a:t>OSP will be developing a workshop on Cost Sharing Fundamentals – look for future information on this core course.</a:t>
            </a:r>
          </a:p>
          <a:p>
            <a:pPr eaLnBrk="1" hangingPunct="1"/>
            <a:endParaRPr lang="en-US" dirty="0"/>
          </a:p>
          <a:p>
            <a:pPr eaLnBrk="1" hangingPunct="1"/>
            <a:r>
              <a:rPr lang="en-US" dirty="0"/>
              <a:t>Cost Sharing can sometimes be called: Matching funds, In-Kind contributions </a:t>
            </a:r>
          </a:p>
          <a:p>
            <a:pPr eaLnBrk="1" hangingPunct="1"/>
            <a:endParaRPr lang="en-US" dirty="0"/>
          </a:p>
          <a:p>
            <a:pPr eaLnBrk="1" hangingPunct="1"/>
            <a:r>
              <a:rPr lang="en-US" dirty="0"/>
              <a:t>For now: Take care in making unnecessary commitments in proposals that require additional funds from other sources to aid in completion of the project. Don’t make promises of effort if the Sponsor will pay for salary of personnel! Once you quantify or provide hard $ or %’s of any additional funding you have committed the University to cost sharing.</a:t>
            </a:r>
          </a:p>
          <a:p>
            <a:pPr eaLnBrk="1" hangingPunct="1"/>
            <a:endParaRPr lang="en-US" dirty="0"/>
          </a:p>
          <a:p>
            <a:pPr eaLnBrk="1" hangingPunct="1"/>
            <a:r>
              <a:rPr lang="en-US" dirty="0"/>
              <a:t>When using cost shared $$ from non-CAS awards to a CAS award remember this RULE OF THUMB: If you could not have charged this cost directly to award requiring the cost share, you CANNOT use the cost as cost sharing!</a:t>
            </a:r>
          </a:p>
        </p:txBody>
      </p:sp>
    </p:spTree>
    <p:extLst>
      <p:ext uri="{BB962C8B-B14F-4D97-AF65-F5344CB8AC3E}">
        <p14:creationId xmlns:p14="http://schemas.microsoft.com/office/powerpoint/2010/main" val="2541875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A9679EAF-9212-44C5-80FD-2C79069E34EB}" type="slidenum">
              <a:rPr lang="en-US" sz="1200"/>
              <a:pPr algn="r" defTabSz="948413"/>
              <a:t>62</a:t>
            </a:fld>
            <a:endParaRPr lang="en-US" sz="1200"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pPr eaLnBrk="1" hangingPunct="1">
              <a:lnSpc>
                <a:spcPct val="90000"/>
              </a:lnSpc>
            </a:pPr>
            <a:r>
              <a:rPr lang="en-US" sz="1100" dirty="0"/>
              <a:t>PRE and POST AWARD administrators need to be versed in the Body of Knowledge. No longer can we separate the 2 mentalities of award administration. “DOING YOUR HOMEWORK” and application of CAS starts with the submission of a proposal and it’s budget not upon the first costs being posted to the account. </a:t>
            </a:r>
          </a:p>
          <a:p>
            <a:pPr eaLnBrk="1" hangingPunct="1">
              <a:lnSpc>
                <a:spcPct val="90000"/>
              </a:lnSpc>
            </a:pPr>
            <a:endParaRPr lang="en-US" sz="1100" dirty="0"/>
          </a:p>
          <a:p>
            <a:pPr eaLnBrk="1" hangingPunct="1">
              <a:lnSpc>
                <a:spcPct val="90000"/>
              </a:lnSpc>
            </a:pPr>
            <a:r>
              <a:rPr lang="en-US" sz="1100" dirty="0"/>
              <a:t>Mentioned on the slide are a few of the more prominent Federal regulatory documents that impact costing practices and award administration. There are certainly more regulations and laws that can apply – reference the specific award terms for this information. A-21 is the Costing circular; A-110 is the Administrative circular mentioning certain processes and systems that must be in place before receiving federal funds; FAR = Federal Acquisition Regulations are most often cited for contacts and not grants or cooperative agreements.</a:t>
            </a:r>
          </a:p>
          <a:p>
            <a:pPr eaLnBrk="1" hangingPunct="1">
              <a:lnSpc>
                <a:spcPct val="90000"/>
              </a:lnSpc>
            </a:pPr>
            <a:endParaRPr lang="en-US" sz="1100" dirty="0"/>
          </a:p>
          <a:p>
            <a:pPr eaLnBrk="1" hangingPunct="1">
              <a:lnSpc>
                <a:spcPct val="90000"/>
              </a:lnSpc>
            </a:pPr>
            <a:r>
              <a:rPr lang="en-US" sz="1100" dirty="0"/>
              <a:t>Internal policies and procedures are established from the interpretation of the federal regulations and applied differently institution by institution. Specifically CAS guidelines and the disclosure statement can be noted. Additionally, the OSP website can link you to all of the applicable policies and procedures related to sponsored awards.</a:t>
            </a:r>
          </a:p>
          <a:p>
            <a:pPr eaLnBrk="1" hangingPunct="1">
              <a:lnSpc>
                <a:spcPct val="90000"/>
              </a:lnSpc>
            </a:pPr>
            <a:endParaRPr lang="en-US" sz="1100" dirty="0"/>
          </a:p>
          <a:p>
            <a:pPr eaLnBrk="1" hangingPunct="1">
              <a:lnSpc>
                <a:spcPct val="90000"/>
              </a:lnSpc>
            </a:pPr>
            <a:endParaRPr lang="en-US" sz="900" dirty="0"/>
          </a:p>
          <a:p>
            <a:pPr eaLnBrk="1" hangingPunct="1">
              <a:lnSpc>
                <a:spcPct val="90000"/>
              </a:lnSpc>
            </a:pPr>
            <a:r>
              <a:rPr lang="en-US" sz="900" dirty="0"/>
              <a:t> </a:t>
            </a:r>
          </a:p>
        </p:txBody>
      </p:sp>
    </p:spTree>
    <p:extLst>
      <p:ext uri="{BB962C8B-B14F-4D97-AF65-F5344CB8AC3E}">
        <p14:creationId xmlns:p14="http://schemas.microsoft.com/office/powerpoint/2010/main" val="1846811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1244600" y="708025"/>
            <a:ext cx="4826000" cy="3619500"/>
          </a:xfrm>
          <a:ln/>
        </p:spPr>
      </p:sp>
      <p:sp>
        <p:nvSpPr>
          <p:cNvPr id="247810" name="Rectangle 3"/>
          <p:cNvSpPr>
            <a:spLocks noGrp="1" noChangeArrowheads="1"/>
          </p:cNvSpPr>
          <p:nvPr>
            <p:ph type="body" idx="1"/>
          </p:nvPr>
        </p:nvSpPr>
        <p:spPr>
          <a:xfrm>
            <a:off x="954230" y="4564182"/>
            <a:ext cx="5406743" cy="4329406"/>
          </a:xfrm>
          <a:noFill/>
          <a:ln/>
        </p:spPr>
        <p:txBody>
          <a:bodyPr/>
          <a:lstStyle/>
          <a:p>
            <a:r>
              <a:rPr lang="en-US" dirty="0"/>
              <a:t>Acknowledge the important roles we are all in – accept responsibility for our decisions and seek the knowledge to help us be successful in fulfilling the research mission of the University and our Faculty.</a:t>
            </a:r>
          </a:p>
          <a:p>
            <a:endParaRPr lang="en-US" dirty="0"/>
          </a:p>
          <a:p>
            <a:r>
              <a:rPr lang="en-US" dirty="0"/>
              <a:t>Don’t pass the buck – to the central level offices. Have forthright discussions with your Faculty on their costing needs and remain CONSISTENT in your application.</a:t>
            </a:r>
          </a:p>
          <a:p>
            <a:endParaRPr lang="en-US" dirty="0"/>
          </a:p>
          <a:p>
            <a:r>
              <a:rPr lang="en-US" dirty="0"/>
              <a:t>Come back through these educational sessions as often as you like. </a:t>
            </a:r>
          </a:p>
        </p:txBody>
      </p:sp>
    </p:spTree>
    <p:extLst>
      <p:ext uri="{BB962C8B-B14F-4D97-AF65-F5344CB8AC3E}">
        <p14:creationId xmlns:p14="http://schemas.microsoft.com/office/powerpoint/2010/main" val="211319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E6E3D90B-9D2C-4056-84C0-A76C9EC0494C}" type="slidenum">
              <a:rPr lang="en-US" smtClean="0"/>
              <a:pPr/>
              <a:t>6</a:t>
            </a:fld>
            <a:endParaRPr lang="en-US"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lnSpc>
                <a:spcPct val="90000"/>
              </a:lnSpc>
            </a:pPr>
            <a:r>
              <a:rPr lang="en-US" sz="1000" b="1" dirty="0"/>
              <a:t>KEY POINT: ONLY 1 criteria has to be met for the award/costs to be subject to CAS regulations/practices!</a:t>
            </a:r>
          </a:p>
          <a:p>
            <a:pPr marL="0" marR="0" lvl="0" indent="0" algn="l" defTabSz="914400" rtl="0" eaLnBrk="1" fontAlgn="base" latinLnBrk="0" hangingPunct="1">
              <a:lnSpc>
                <a:spcPct val="90000"/>
              </a:lnSpc>
              <a:spcBef>
                <a:spcPct val="30000"/>
              </a:spcBef>
              <a:spcAft>
                <a:spcPct val="0"/>
              </a:spcAft>
              <a:buClrTx/>
              <a:buSzTx/>
              <a:buFontTx/>
              <a:buNone/>
              <a:tabLst/>
              <a:defRPr/>
            </a:pPr>
            <a:r>
              <a:rPr lang="en-US" sz="1000" dirty="0"/>
              <a:t>covered project -  (</a:t>
            </a:r>
            <a:r>
              <a:rPr lang="en-US" sz="1000" b="1" u="sng" dirty="0"/>
              <a:t>Only</a:t>
            </a:r>
            <a:r>
              <a:rPr lang="en-US" sz="1000" dirty="0"/>
              <a:t> the individual cost(s) being used as cost sharing would be subject to CAS </a:t>
            </a:r>
            <a:r>
              <a:rPr lang="en-US" sz="1000" b="1" dirty="0"/>
              <a:t>Example: Clerical/Admin. travel costs claimed as cost share to an NIH project</a:t>
            </a:r>
            <a:endParaRPr lang="en-US" sz="1000" dirty="0"/>
          </a:p>
          <a:p>
            <a:pPr eaLnBrk="1" hangingPunct="1">
              <a:lnSpc>
                <a:spcPct val="90000"/>
              </a:lnSpc>
            </a:pPr>
            <a:endParaRPr lang="en-US" sz="1000" b="1" dirty="0"/>
          </a:p>
          <a:p>
            <a:pPr eaLnBrk="1" hangingPunct="1">
              <a:lnSpc>
                <a:spcPct val="90000"/>
              </a:lnSpc>
            </a:pPr>
            <a:r>
              <a:rPr lang="en-US" sz="1000" dirty="0"/>
              <a:t>Federal awards – have them give examples of these Sponsors including Federal Sponsors</a:t>
            </a:r>
          </a:p>
          <a:p>
            <a:pPr eaLnBrk="1" hangingPunct="1">
              <a:lnSpc>
                <a:spcPct val="90000"/>
              </a:lnSpc>
            </a:pPr>
            <a:endParaRPr lang="en-US" sz="1000" dirty="0"/>
          </a:p>
          <a:p>
            <a:pPr eaLnBrk="1" hangingPunct="1">
              <a:lnSpc>
                <a:spcPct val="90000"/>
              </a:lnSpc>
            </a:pPr>
            <a:r>
              <a:rPr lang="en-US" sz="1000" dirty="0"/>
              <a:t>Federal flow-Through awards – more examples (can include Industry, Foundations, State, Other Universities)</a:t>
            </a:r>
          </a:p>
          <a:p>
            <a:pPr eaLnBrk="1" hangingPunct="1">
              <a:lnSpc>
                <a:spcPct val="90000"/>
              </a:lnSpc>
            </a:pPr>
            <a:endParaRPr lang="en-US" sz="1000" dirty="0"/>
          </a:p>
          <a:p>
            <a:pPr eaLnBrk="1" hangingPunct="1">
              <a:lnSpc>
                <a:spcPct val="90000"/>
              </a:lnSpc>
            </a:pPr>
            <a:r>
              <a:rPr lang="en-US" sz="1000" dirty="0"/>
              <a:t>Terms and Conditions – include reference to A-21 or CAS </a:t>
            </a:r>
          </a:p>
          <a:p>
            <a:pPr eaLnBrk="1" hangingPunct="1">
              <a:lnSpc>
                <a:spcPct val="90000"/>
              </a:lnSpc>
            </a:pPr>
            <a:endParaRPr lang="en-US" sz="1000" dirty="0"/>
          </a:p>
          <a:p>
            <a:pPr eaLnBrk="1" hangingPunct="1">
              <a:lnSpc>
                <a:spcPct val="90000"/>
              </a:lnSpc>
            </a:pPr>
            <a:r>
              <a:rPr lang="en-US" sz="1000" dirty="0"/>
              <a:t>Funds/costs used as Cost Sharing toward a CAS subject award – give examples here (office supplies charged on a non-CAS covered award; clerical/administrative salaries or travel related to these personnel; memberships/subscriptions paid from non-CAS funding; etc.)</a:t>
            </a:r>
          </a:p>
          <a:p>
            <a:pPr eaLnBrk="1" hangingPunct="1">
              <a:lnSpc>
                <a:spcPct val="90000"/>
              </a:lnSpc>
            </a:pPr>
            <a:endParaRPr lang="en-US" sz="1000" dirty="0"/>
          </a:p>
          <a:p>
            <a:pPr eaLnBrk="1" hangingPunct="1">
              <a:lnSpc>
                <a:spcPct val="90000"/>
              </a:lnSpc>
            </a:pPr>
            <a:r>
              <a:rPr lang="en-US" sz="1000" b="1" dirty="0"/>
              <a:t>So what happens with the remaining % of awards that are not subject to CAS?  THE ALTERNATE COSTING POLICY at UVa.:</a:t>
            </a:r>
          </a:p>
          <a:p>
            <a:pPr eaLnBrk="1" hangingPunct="1">
              <a:lnSpc>
                <a:spcPct val="90000"/>
              </a:lnSpc>
            </a:pPr>
            <a:endParaRPr lang="en-US" sz="1000" b="1" dirty="0"/>
          </a:p>
          <a:p>
            <a:pPr eaLnBrk="1" hangingPunct="1">
              <a:lnSpc>
                <a:spcPct val="90000"/>
              </a:lnSpc>
            </a:pPr>
            <a:r>
              <a:rPr lang="en-US" sz="1000" b="1" dirty="0"/>
              <a:t>Costs applied to these awards are still subject to the terms and conditions of the sponsor, University and State procurement practices. Some of these awards while not subject to Federal and CAS guidance still have audit clauses present or financial reporting requirements and </a:t>
            </a:r>
            <a:r>
              <a:rPr lang="en-US" sz="1000" b="1" u="sng" dirty="0"/>
              <a:t>can be reviewed for unallowable costs in the eyes of the sponsor.</a:t>
            </a:r>
            <a:r>
              <a:rPr lang="en-US" sz="1000" b="1" dirty="0"/>
              <a:t> It is true that there is more flexibility with these funds but an audit still could occur. Be diligent in the application of costs. Awards noted by OSP as having residual funds also provide more flexibility in the application of costs, especially once any financial reporting has been performed to the Sponsor by OSP accountants.</a:t>
            </a:r>
          </a:p>
        </p:txBody>
      </p:sp>
    </p:spTree>
    <p:extLst>
      <p:ext uri="{BB962C8B-B14F-4D97-AF65-F5344CB8AC3E}">
        <p14:creationId xmlns:p14="http://schemas.microsoft.com/office/powerpoint/2010/main" val="206146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30DDF14A-4380-45F6-AB9C-6A5359A59398}" type="slidenum">
              <a:rPr lang="en-US" sz="1200"/>
              <a:pPr algn="r" defTabSz="948413"/>
              <a:t>8</a:t>
            </a:fld>
            <a:endParaRPr lang="en-US" sz="1200"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r>
              <a:rPr lang="en-US" b="1" dirty="0"/>
              <a:t>CAS deals with awards of federal funds. How do we know if the award funds in the award are</a:t>
            </a:r>
          </a:p>
          <a:p>
            <a:pPr eaLnBrk="1" fontAlgn="b" hangingPunct="1">
              <a:spcBef>
                <a:spcPct val="0"/>
              </a:spcBef>
            </a:pPr>
            <a:r>
              <a:rPr lang="en-US" dirty="0">
                <a:cs typeface="Arial" charset="0"/>
              </a:rPr>
              <a:t>The Award Purpose code indicates that the award is federal</a:t>
            </a:r>
          </a:p>
          <a:p>
            <a:pPr lvl="1" eaLnBrk="1" fontAlgn="b" hangingPunct="1">
              <a:spcBef>
                <a:spcPct val="0"/>
              </a:spcBef>
            </a:pPr>
            <a:r>
              <a:rPr lang="en-US" b="1" dirty="0">
                <a:cs typeface="Arial" charset="0"/>
              </a:rPr>
              <a:t>	NOTE: The award purpose code is currently NOT on the OSP</a:t>
            </a:r>
            <a:r>
              <a:rPr lang="en-US" b="1" dirty="0">
                <a:latin typeface="Arial" charset="0"/>
                <a:cs typeface="Arial" charset="0"/>
              </a:rPr>
              <a:t>’</a:t>
            </a:r>
            <a:r>
              <a:rPr lang="en-US" b="1" dirty="0">
                <a:cs typeface="Arial" charset="0"/>
              </a:rPr>
              <a:t>s Notice of Award (NOA)</a:t>
            </a:r>
          </a:p>
          <a:p>
            <a:pPr lvl="1" eaLnBrk="1" fontAlgn="b" hangingPunct="1">
              <a:spcBef>
                <a:spcPct val="0"/>
              </a:spcBef>
            </a:pPr>
            <a:endParaRPr lang="en-US" b="1" dirty="0">
              <a:cs typeface="Arial" charset="0"/>
            </a:endParaRPr>
          </a:p>
          <a:p>
            <a:pPr eaLnBrk="1" fontAlgn="b" hangingPunct="1">
              <a:spcBef>
                <a:spcPct val="0"/>
              </a:spcBef>
            </a:pPr>
            <a:r>
              <a:rPr lang="en-US" dirty="0">
                <a:cs typeface="Arial" charset="0"/>
              </a:rPr>
              <a:t>Look at the information on the NOA: </a:t>
            </a:r>
            <a:r>
              <a:rPr lang="en-US" sz="1000" dirty="0"/>
              <a:t>Sponsor, or Award Type, or Fund/Source Award on the NOA form indicates federal funding</a:t>
            </a:r>
          </a:p>
          <a:p>
            <a:pPr eaLnBrk="1" fontAlgn="b" hangingPunct="1">
              <a:spcBef>
                <a:spcPct val="0"/>
              </a:spcBef>
            </a:pPr>
            <a:endParaRPr lang="en-US" sz="1000" dirty="0"/>
          </a:p>
          <a:p>
            <a:pPr eaLnBrk="1" fontAlgn="b" hangingPunct="1">
              <a:spcBef>
                <a:spcPct val="0"/>
              </a:spcBef>
            </a:pPr>
            <a:r>
              <a:rPr lang="en-US" dirty="0"/>
              <a:t>The award announcement references a </a:t>
            </a:r>
            <a:r>
              <a:rPr lang="en-US" b="1" dirty="0"/>
              <a:t>Catalog of Federal Domestic Assistance</a:t>
            </a:r>
            <a:r>
              <a:rPr lang="en-US" dirty="0"/>
              <a:t> (CFDA) number. A CFDA number is assigned to Federal programs available to State and local governments of the United States; domestic public, quasi-public, and private profit and nonprofit organizations and institutions; specialized groups; and individuals.</a:t>
            </a:r>
          </a:p>
          <a:p>
            <a:pPr eaLnBrk="1" fontAlgn="b" hangingPunct="1">
              <a:spcBef>
                <a:spcPct val="0"/>
              </a:spcBef>
            </a:pPr>
            <a:endParaRPr lang="en-US" dirty="0"/>
          </a:p>
          <a:p>
            <a:pPr eaLnBrk="1" fontAlgn="b" hangingPunct="1">
              <a:spcBef>
                <a:spcPct val="0"/>
              </a:spcBef>
            </a:pPr>
            <a:r>
              <a:rPr lang="en-US" dirty="0"/>
              <a:t>See </a:t>
            </a:r>
            <a:r>
              <a:rPr lang="en-US" dirty="0">
                <a:latin typeface="Arial" charset="0"/>
              </a:rPr>
              <a:t>“</a:t>
            </a:r>
            <a:r>
              <a:rPr lang="en-US" dirty="0"/>
              <a:t>Cost Accounting Standards</a:t>
            </a:r>
            <a:r>
              <a:rPr lang="en-US" dirty="0">
                <a:latin typeface="Arial" charset="0"/>
              </a:rPr>
              <a:t>”</a:t>
            </a:r>
            <a:r>
              <a:rPr lang="en-US" dirty="0"/>
              <a:t> or OMB Circular-21 mentioned anywhere in the announcement</a:t>
            </a:r>
          </a:p>
          <a:p>
            <a:pPr eaLnBrk="1" hangingPunct="1"/>
            <a:endParaRPr lang="en-US" b="1" dirty="0"/>
          </a:p>
        </p:txBody>
      </p:sp>
    </p:spTree>
    <p:extLst>
      <p:ext uri="{BB962C8B-B14F-4D97-AF65-F5344CB8AC3E}">
        <p14:creationId xmlns:p14="http://schemas.microsoft.com/office/powerpoint/2010/main" val="244950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9BA9FFB7-2015-41E6-8E00-09BA1A79C88A}" type="slidenum">
              <a:rPr lang="en-US" sz="1200"/>
              <a:pPr algn="r" defTabSz="948413"/>
              <a:t>9</a:t>
            </a:fld>
            <a:endParaRPr lang="en-US" sz="1200"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r>
              <a:rPr lang="en-US" dirty="0"/>
              <a:t>This is a fairly comprehensive document that we recommend that you keep close at hand. As the document is updated given any changes in guidance, you will note a revision date to help keep us current. Access our website and this document when working through costing issues and remember to contact your Departmental or School research office and then OSP for assistance if needed.</a:t>
            </a:r>
          </a:p>
        </p:txBody>
      </p:sp>
    </p:spTree>
    <p:extLst>
      <p:ext uri="{BB962C8B-B14F-4D97-AF65-F5344CB8AC3E}">
        <p14:creationId xmlns:p14="http://schemas.microsoft.com/office/powerpoint/2010/main" val="237081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4133886" y="9130006"/>
            <a:ext cx="3181315" cy="471194"/>
          </a:xfrm>
          <a:prstGeom prst="rect">
            <a:avLst/>
          </a:prstGeom>
          <a:noFill/>
          <a:ln w="9525">
            <a:noFill/>
            <a:miter lim="800000"/>
            <a:headEnd/>
            <a:tailEnd/>
          </a:ln>
        </p:spPr>
        <p:txBody>
          <a:bodyPr lIns="94779" tIns="47389" rIns="94779" bIns="47389" anchor="b"/>
          <a:lstStyle/>
          <a:p>
            <a:pPr algn="r" defTabSz="948413"/>
            <a:fld id="{EEE7DCD6-6AD6-498C-9420-AE6153DB8C3D}" type="slidenum">
              <a:rPr lang="en-US" sz="1200"/>
              <a:pPr algn="r" defTabSz="948413"/>
              <a:t>10</a:t>
            </a:fld>
            <a:endParaRPr lang="en-US" sz="1200"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lnSpc>
                <a:spcPct val="90000"/>
              </a:lnSpc>
            </a:pPr>
            <a:r>
              <a:rPr lang="en-US" dirty="0"/>
              <a:t>The CAS Disclosure Statement or DS-2 is required to be completed for all educational entities receiving $25 million or more in Federal sponsored research dollars. </a:t>
            </a:r>
          </a:p>
          <a:p>
            <a:pPr eaLnBrk="1" hangingPunct="1">
              <a:lnSpc>
                <a:spcPct val="90000"/>
              </a:lnSpc>
            </a:pPr>
            <a:endParaRPr lang="en-US" dirty="0"/>
          </a:p>
          <a:p>
            <a:pPr eaLnBrk="1" hangingPunct="1">
              <a:lnSpc>
                <a:spcPct val="90000"/>
              </a:lnSpc>
            </a:pPr>
            <a:r>
              <a:rPr lang="en-US" dirty="0"/>
              <a:t>Receipt of the first dollar of Federal funding subjects recipients to the circulars and other regulatory documents and guidance…for example A-21 (which includes the CAS standards).</a:t>
            </a:r>
          </a:p>
          <a:p>
            <a:pPr eaLnBrk="1" hangingPunct="1">
              <a:lnSpc>
                <a:spcPct val="90000"/>
              </a:lnSpc>
            </a:pPr>
            <a:endParaRPr lang="en-US" dirty="0"/>
          </a:p>
          <a:p>
            <a:pPr eaLnBrk="1" hangingPunct="1">
              <a:lnSpc>
                <a:spcPct val="90000"/>
              </a:lnSpc>
            </a:pPr>
            <a:r>
              <a:rPr lang="en-US" dirty="0"/>
              <a:t>KEY POINT: No 2 disclosures are the same! This can lead to our research Faculty questioning our costing practices when they work/speak with collaborators operating under different guidance. The bottom line is that A-21 (the costing circular) provides the guidance necessary for institutions to make judgments and establish practices based upon these regulations and then assess HOW MUCH RISK the institution is willing to accept in not adequately applying this guidance. </a:t>
            </a:r>
          </a:p>
          <a:p>
            <a:pPr eaLnBrk="1" hangingPunct="1">
              <a:lnSpc>
                <a:spcPct val="90000"/>
              </a:lnSpc>
            </a:pPr>
            <a:endParaRPr lang="en-US" dirty="0"/>
          </a:p>
          <a:p>
            <a:pPr eaLnBrk="1" hangingPunct="1">
              <a:lnSpc>
                <a:spcPct val="90000"/>
              </a:lnSpc>
            </a:pPr>
            <a:r>
              <a:rPr lang="en-US" dirty="0"/>
              <a:t>OSP is responsible for the accuracy and submission of this large document. The UVa CAS Guidelines are a product of this disclosure.</a:t>
            </a:r>
          </a:p>
          <a:p>
            <a:pPr eaLnBrk="1" hangingPunct="1">
              <a:lnSpc>
                <a:spcPct val="90000"/>
              </a:lnSpc>
            </a:pPr>
            <a:endParaRPr lang="en-US" dirty="0"/>
          </a:p>
          <a:p>
            <a:pPr eaLnBrk="1" hangingPunct="1">
              <a:lnSpc>
                <a:spcPct val="90000"/>
              </a:lnSpc>
            </a:pPr>
            <a:r>
              <a:rPr lang="en-US" dirty="0"/>
              <a:t>DS-2 has been approved (1/06).</a:t>
            </a:r>
          </a:p>
          <a:p>
            <a:pPr eaLnBrk="1" hangingPunct="1">
              <a:lnSpc>
                <a:spcPct val="90000"/>
              </a:lnSpc>
            </a:pPr>
            <a:endParaRPr lang="en-US" dirty="0"/>
          </a:p>
        </p:txBody>
      </p:sp>
    </p:spTree>
    <p:extLst>
      <p:ext uri="{BB962C8B-B14F-4D97-AF65-F5344CB8AC3E}">
        <p14:creationId xmlns:p14="http://schemas.microsoft.com/office/powerpoint/2010/main" val="160880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76598749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93265906"/>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60243175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64553679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42979759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472050434"/>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150634162"/>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588466950"/>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98909941"/>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2616928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075202" name="Picture 2" descr="Hintergrund"/>
          <p:cNvPicPr>
            <a:picLocks noChangeAspect="1" noChangeArrowheads="1"/>
          </p:cNvPicPr>
          <p:nvPr userDrawn="1"/>
        </p:nvPicPr>
        <p:blipFill>
          <a:blip r:embed="rId2" cstate="print"/>
          <a:srcRect/>
          <a:stretch>
            <a:fillRect/>
          </a:stretch>
        </p:blipFill>
        <p:spPr bwMode="auto">
          <a:xfrm>
            <a:off x="0" y="0"/>
            <a:ext cx="9144000" cy="6859588"/>
          </a:xfrm>
          <a:prstGeom prst="rect">
            <a:avLst/>
          </a:prstGeom>
          <a:noFill/>
        </p:spPr>
      </p:pic>
      <p:pic>
        <p:nvPicPr>
          <p:cNvPr id="1075213" name="Picture 13" descr="Himmel2"/>
          <p:cNvPicPr>
            <a:picLocks noChangeAspect="1" noChangeArrowheads="1"/>
          </p:cNvPicPr>
          <p:nvPr userDrawn="1"/>
        </p:nvPicPr>
        <p:blipFill>
          <a:blip r:embed="rId3" cstate="print"/>
          <a:srcRect/>
          <a:stretch>
            <a:fillRect/>
          </a:stretch>
        </p:blipFill>
        <p:spPr bwMode="auto">
          <a:xfrm>
            <a:off x="0" y="3765550"/>
            <a:ext cx="9144000" cy="2114550"/>
          </a:xfrm>
          <a:prstGeom prst="rect">
            <a:avLst/>
          </a:prstGeom>
          <a:noFill/>
        </p:spPr>
      </p:pic>
      <p:sp>
        <p:nvSpPr>
          <p:cNvPr id="1075204" name="Rectangle 4"/>
          <p:cNvSpPr>
            <a:spLocks noGrp="1" noChangeArrowheads="1"/>
          </p:cNvSpPr>
          <p:nvPr>
            <p:ph type="ctrTitle" sz="quarter"/>
          </p:nvPr>
        </p:nvSpPr>
        <p:spPr>
          <a:xfrm>
            <a:off x="727075" y="1260475"/>
            <a:ext cx="6757988" cy="1143000"/>
          </a:xfrm>
        </p:spPr>
        <p:txBody>
          <a:bodyPr lIns="91440" rIns="91440" anchor="b"/>
          <a:lstStyle>
            <a:lvl1pPr>
              <a:defRPr sz="2800"/>
            </a:lvl1pPr>
          </a:lstStyle>
          <a:p>
            <a:r>
              <a:rPr lang="en-US" dirty="0"/>
              <a:t>Click to edit Master title style</a:t>
            </a:r>
            <a:endParaRPr lang="de-DE" dirty="0"/>
          </a:p>
        </p:txBody>
      </p:sp>
      <p:sp>
        <p:nvSpPr>
          <p:cNvPr id="1075205" name="Rectangle 5"/>
          <p:cNvSpPr>
            <a:spLocks noGrp="1" noChangeArrowheads="1"/>
          </p:cNvSpPr>
          <p:nvPr>
            <p:ph type="subTitle" sz="quarter" idx="1"/>
          </p:nvPr>
        </p:nvSpPr>
        <p:spPr>
          <a:xfrm>
            <a:off x="727075" y="2571750"/>
            <a:ext cx="6764338" cy="773113"/>
          </a:xfrm>
        </p:spPr>
        <p:txBody>
          <a:bodyPr lIns="91440" rIns="91440"/>
          <a:lstStyle>
            <a:lvl1pPr marL="0" indent="0">
              <a:buFont typeface="Wingdings" pitchFamily="2" charset="2"/>
              <a:buNone/>
              <a:defRPr sz="2200" b="1"/>
            </a:lvl1pPr>
          </a:lstStyle>
          <a:p>
            <a:r>
              <a:rPr lang="en-US"/>
              <a:t>Click to edit Master text styles</a:t>
            </a:r>
          </a:p>
        </p:txBody>
      </p:sp>
      <p:pic>
        <p:nvPicPr>
          <p:cNvPr id="1075211" name="Picture 11" descr="schatten"/>
          <p:cNvPicPr>
            <a:picLocks noChangeAspect="1" noChangeArrowheads="1"/>
          </p:cNvPicPr>
          <p:nvPr userDrawn="1"/>
        </p:nvPicPr>
        <p:blipFill>
          <a:blip r:embed="rId4" cstate="print"/>
          <a:srcRect/>
          <a:stretch>
            <a:fillRect/>
          </a:stretch>
        </p:blipFill>
        <p:spPr bwMode="auto">
          <a:xfrm>
            <a:off x="0" y="3765550"/>
            <a:ext cx="9144000" cy="120650"/>
          </a:xfrm>
          <a:prstGeom prst="rect">
            <a:avLst/>
          </a:prstGeom>
          <a:noFill/>
        </p:spPr>
      </p:pic>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85839196"/>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41516701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263835089"/>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6606646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466312074"/>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85630723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04518346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152788099"/>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817054797"/>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77427507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i="1">
                <a:solidFill>
                  <a:schemeClr val="bg2">
                    <a:lumMod val="75000"/>
                  </a:schemeClr>
                </a:solidFill>
              </a:defRPr>
            </a:lvl1pPr>
          </a:lstStyle>
          <a:p>
            <a:r>
              <a:rPr lang="en-US" dirty="0"/>
              <a:t>Costing Basics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8F925B33-7BF1-4DDC-9E38-1841DC3081E2}" type="slidenum">
              <a:rPr lang="de-DE" sz="1400" b="1">
                <a:solidFill>
                  <a:srgbClr val="FFFFFF"/>
                </a:solidFill>
              </a:rPr>
              <a:pPr/>
              <a:t>‹#›</a:t>
            </a:fld>
            <a:endParaRPr lang="de-DE" sz="1400" b="1">
              <a:solidFill>
                <a:srgbClr val="FFFFFF"/>
              </a:solidFill>
            </a:endParaRP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196376490"/>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765146440"/>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30912093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075202" name="Picture 2" descr="Hintergrund"/>
          <p:cNvPicPr>
            <a:picLocks noChangeAspect="1" noChangeArrowheads="1"/>
          </p:cNvPicPr>
          <p:nvPr userDrawn="1"/>
        </p:nvPicPr>
        <p:blipFill>
          <a:blip r:embed="rId2" cstate="print"/>
          <a:srcRect/>
          <a:stretch>
            <a:fillRect/>
          </a:stretch>
        </p:blipFill>
        <p:spPr bwMode="auto">
          <a:xfrm>
            <a:off x="0" y="0"/>
            <a:ext cx="9144000" cy="6859588"/>
          </a:xfrm>
          <a:prstGeom prst="rect">
            <a:avLst/>
          </a:prstGeom>
          <a:noFill/>
        </p:spPr>
      </p:pic>
      <p:pic>
        <p:nvPicPr>
          <p:cNvPr id="1075213" name="Picture 13" descr="Himmel2"/>
          <p:cNvPicPr>
            <a:picLocks noChangeAspect="1" noChangeArrowheads="1"/>
          </p:cNvPicPr>
          <p:nvPr userDrawn="1"/>
        </p:nvPicPr>
        <p:blipFill>
          <a:blip r:embed="rId3" cstate="print"/>
          <a:srcRect/>
          <a:stretch>
            <a:fillRect/>
          </a:stretch>
        </p:blipFill>
        <p:spPr bwMode="auto">
          <a:xfrm>
            <a:off x="0" y="3765550"/>
            <a:ext cx="9144000" cy="2114550"/>
          </a:xfrm>
          <a:prstGeom prst="rect">
            <a:avLst/>
          </a:prstGeom>
          <a:noFill/>
        </p:spPr>
      </p:pic>
      <p:sp>
        <p:nvSpPr>
          <p:cNvPr id="1075204" name="Rectangle 4"/>
          <p:cNvSpPr>
            <a:spLocks noGrp="1" noChangeArrowheads="1"/>
          </p:cNvSpPr>
          <p:nvPr>
            <p:ph type="ctrTitle" sz="quarter"/>
          </p:nvPr>
        </p:nvSpPr>
        <p:spPr>
          <a:xfrm>
            <a:off x="727075" y="1260475"/>
            <a:ext cx="6757988" cy="1143000"/>
          </a:xfrm>
        </p:spPr>
        <p:txBody>
          <a:bodyPr lIns="91440" rIns="91440" anchor="b"/>
          <a:lstStyle>
            <a:lvl1pPr>
              <a:defRPr sz="2800"/>
            </a:lvl1pPr>
          </a:lstStyle>
          <a:p>
            <a:r>
              <a:rPr lang="en-US" dirty="0"/>
              <a:t>Click to edit Master title style</a:t>
            </a:r>
            <a:endParaRPr lang="de-DE" dirty="0"/>
          </a:p>
        </p:txBody>
      </p:sp>
      <p:sp>
        <p:nvSpPr>
          <p:cNvPr id="1075205" name="Rectangle 5"/>
          <p:cNvSpPr>
            <a:spLocks noGrp="1" noChangeArrowheads="1"/>
          </p:cNvSpPr>
          <p:nvPr>
            <p:ph type="subTitle" sz="quarter" idx="1"/>
          </p:nvPr>
        </p:nvSpPr>
        <p:spPr>
          <a:xfrm>
            <a:off x="727075" y="2571750"/>
            <a:ext cx="6764338" cy="773113"/>
          </a:xfrm>
        </p:spPr>
        <p:txBody>
          <a:bodyPr lIns="91440" rIns="91440"/>
          <a:lstStyle>
            <a:lvl1pPr marL="0" indent="0">
              <a:buFont typeface="Wingdings" pitchFamily="2" charset="2"/>
              <a:buNone/>
              <a:defRPr sz="2200" b="1"/>
            </a:lvl1pPr>
          </a:lstStyle>
          <a:p>
            <a:r>
              <a:rPr lang="en-US"/>
              <a:t>Click to edit Master text styles</a:t>
            </a:r>
          </a:p>
        </p:txBody>
      </p:sp>
      <p:pic>
        <p:nvPicPr>
          <p:cNvPr id="1075211" name="Picture 11" descr="schatten"/>
          <p:cNvPicPr>
            <a:picLocks noChangeAspect="1" noChangeArrowheads="1"/>
          </p:cNvPicPr>
          <p:nvPr userDrawn="1"/>
        </p:nvPicPr>
        <p:blipFill>
          <a:blip r:embed="rId4" cstate="print"/>
          <a:srcRect/>
          <a:stretch>
            <a:fillRect/>
          </a:stretch>
        </p:blipFill>
        <p:spPr bwMode="auto">
          <a:xfrm>
            <a:off x="0" y="3765550"/>
            <a:ext cx="9144000" cy="120650"/>
          </a:xfrm>
          <a:prstGeom prst="rect">
            <a:avLst/>
          </a:prstGeom>
          <a:noFill/>
        </p:spPr>
      </p:pic>
    </p:spTree>
    <p:extLst>
      <p:ext uri="{BB962C8B-B14F-4D97-AF65-F5344CB8AC3E}">
        <p14:creationId xmlns:p14="http://schemas.microsoft.com/office/powerpoint/2010/main" val="4043824718"/>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i="1">
                <a:solidFill>
                  <a:schemeClr val="bg2">
                    <a:lumMod val="75000"/>
                  </a:schemeClr>
                </a:solidFill>
              </a:defRPr>
            </a:lvl1pPr>
          </a:lstStyle>
          <a:p>
            <a:r>
              <a:rPr lang="en-US" dirty="0"/>
              <a:t>Costing Basics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8F925B33-7BF1-4DDC-9E38-1841DC3081E2}" type="slidenum">
              <a:rPr lang="de-DE" sz="1400" b="1">
                <a:solidFill>
                  <a:srgbClr val="FFFFFF"/>
                </a:solidFill>
              </a:rPr>
              <a:pPr/>
              <a:t>‹#›</a:t>
            </a:fld>
            <a:endParaRPr lang="de-DE" sz="1400" b="1">
              <a:solidFill>
                <a:srgbClr val="FFFFFF"/>
              </a:solidFill>
            </a:endParaRPr>
          </a:p>
        </p:txBody>
      </p:sp>
    </p:spTree>
    <p:extLst>
      <p:ext uri="{BB962C8B-B14F-4D97-AF65-F5344CB8AC3E}">
        <p14:creationId xmlns:p14="http://schemas.microsoft.com/office/powerpoint/2010/main" val="471834855"/>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915150" y="762000"/>
            <a:ext cx="2000250" cy="5334000"/>
          </a:xfrm>
        </p:spPr>
        <p:txBody>
          <a:bodyPr vert="eaVert"/>
          <a:lstStyle>
            <a:lvl1pPr>
              <a:defRPr/>
            </a:lvl1pPr>
          </a:lstStyle>
          <a:p>
            <a:r>
              <a:rPr lang="en-US" dirty="0"/>
              <a:t>Costing Basics</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ED0772FC-7597-486A-A1C6-7141D8A385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730756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Costing Basics</a:t>
            </a:r>
          </a:p>
        </p:txBody>
      </p:sp>
      <p:sp>
        <p:nvSpPr>
          <p:cNvPr id="3" name="Footer Placeholder 2"/>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D2405AF9-F23B-4E2C-959A-A8CE746A6DF5}" type="slidenum">
              <a:rPr lang="de-DE" sz="1400" b="1">
                <a:solidFill>
                  <a:srgbClr val="FFFFFF"/>
                </a:solidFill>
              </a:rPr>
              <a:pPr/>
              <a:t>‹#›</a:t>
            </a:fld>
            <a:endParaRPr lang="de-DE" sz="1400" b="1">
              <a:solidFill>
                <a:srgbClr val="FFFFFF"/>
              </a:solidFill>
            </a:endParaRPr>
          </a:p>
        </p:txBody>
      </p:sp>
    </p:spTree>
    <p:extLst>
      <p:ext uri="{BB962C8B-B14F-4D97-AF65-F5344CB8AC3E}">
        <p14:creationId xmlns:p14="http://schemas.microsoft.com/office/powerpoint/2010/main" val="2565877510"/>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Costing Basics</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solidFill>
                <a:srgbClr val="000000"/>
              </a:solidFill>
            </a:endParaRPr>
          </a:p>
        </p:txBody>
      </p:sp>
      <p:sp>
        <p:nvSpPr>
          <p:cNvPr id="7"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304FD91F-E70B-4D94-B36B-2B2D680375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1553456"/>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762000"/>
            <a:ext cx="800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EDC6C7D4-5520-48B2-B61F-C3CEA2D188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7826636"/>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4"/>
          <p:cNvSpPr>
            <a:spLocks noGrp="1" noChangeArrowheads="1"/>
          </p:cNvSpPr>
          <p:nvPr>
            <p:ph type="dt" sz="quarter" idx="10"/>
          </p:nvPr>
        </p:nvSpPr>
        <p:spPr>
          <a:xfrm>
            <a:off x="1524000" y="6324600"/>
            <a:ext cx="1371600" cy="381000"/>
          </a:xfrm>
          <a:prstGeom prst="rect">
            <a:avLst/>
          </a:prstGeom>
          <a:ln/>
        </p:spPr>
        <p:txBody>
          <a:bodyPr/>
          <a:lstStyle>
            <a:lvl1pPr>
              <a:defRPr/>
            </a:lvl1pPr>
          </a:lstStyle>
          <a:p>
            <a:pPr>
              <a:defRPr/>
            </a:pPr>
            <a:endParaRPr lang="en-US">
              <a:solidFill>
                <a:srgbClr val="000000"/>
              </a:solidFill>
            </a:endParaRPr>
          </a:p>
        </p:txBody>
      </p:sp>
      <p:sp>
        <p:nvSpPr>
          <p:cNvPr id="3" name="Rectangle 45"/>
          <p:cNvSpPr>
            <a:spLocks noGrp="1" noChangeArrowheads="1"/>
          </p:cNvSpPr>
          <p:nvPr>
            <p:ph type="ftr" sz="quarter" idx="11"/>
          </p:nvPr>
        </p:nvSpPr>
        <p:spPr>
          <a:xfrm>
            <a:off x="3048000" y="6324600"/>
            <a:ext cx="4267200" cy="381000"/>
          </a:xfrm>
          <a:prstGeom prst="rect">
            <a:avLst/>
          </a:prstGeom>
          <a:ln/>
        </p:spPr>
        <p:txBody>
          <a:bodyPr/>
          <a:lstStyle>
            <a:lvl1pPr>
              <a:defRPr/>
            </a:lvl1pPr>
          </a:lstStyle>
          <a:p>
            <a:pPr>
              <a:defRPr/>
            </a:pPr>
            <a:endParaRPr lang="en-US">
              <a:solidFill>
                <a:srgbClr val="000000"/>
              </a:solidFill>
            </a:endParaRPr>
          </a:p>
        </p:txBody>
      </p:sp>
      <p:sp>
        <p:nvSpPr>
          <p:cNvPr id="4" name="Rectangle 46"/>
          <p:cNvSpPr>
            <a:spLocks noGrp="1" noChangeArrowheads="1"/>
          </p:cNvSpPr>
          <p:nvPr>
            <p:ph type="sldNum" sz="quarter" idx="12"/>
          </p:nvPr>
        </p:nvSpPr>
        <p:spPr>
          <a:xfrm>
            <a:off x="7467600" y="6324600"/>
            <a:ext cx="1066800" cy="381000"/>
          </a:xfrm>
          <a:prstGeom prst="rect">
            <a:avLst/>
          </a:prstGeom>
          <a:ln/>
        </p:spPr>
        <p:txBody>
          <a:bodyPr/>
          <a:lstStyle>
            <a:lvl1pPr>
              <a:defRPr/>
            </a:lvl1pPr>
          </a:lstStyle>
          <a:p>
            <a:pPr>
              <a:defRPr/>
            </a:pPr>
            <a:fld id="{E28B98E2-3CE4-4046-9837-EF5FE573F7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07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915150" y="762000"/>
            <a:ext cx="2000250" cy="5334000"/>
          </a:xfrm>
        </p:spPr>
        <p:txBody>
          <a:bodyPr vert="eaVert"/>
          <a:lstStyle>
            <a:lvl1pPr>
              <a:defRPr/>
            </a:lvl1pPr>
          </a:lstStyle>
          <a:p>
            <a:r>
              <a:rPr lang="en-US" dirty="0"/>
              <a:t>Costing Basics</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ED0772FC-7597-486A-A1C6-7141D8A385B7}" type="slidenum">
              <a:rPr lang="en-US"/>
              <a:pPr>
                <a:defRPr/>
              </a:pPr>
              <a:t>‹#›</a:t>
            </a:fld>
            <a:endParaRPr lang="en-US" dirty="0"/>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477000" cy="8382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92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2500" y="1752600"/>
            <a:ext cx="3924300" cy="4343400"/>
          </a:xfrm>
        </p:spPr>
        <p:txBody>
          <a:bodyPr/>
          <a:lstStyle/>
          <a:p>
            <a:pPr lvl="0"/>
            <a:endParaRPr lang="en-US" noProof="0"/>
          </a:p>
        </p:txBody>
      </p:sp>
      <p:sp>
        <p:nvSpPr>
          <p:cNvPr id="5" name="Footer Placeholder 4"/>
          <p:cNvSpPr>
            <a:spLocks noGrp="1"/>
          </p:cNvSpPr>
          <p:nvPr>
            <p:ph type="ftr" sz="quarter" idx="10"/>
          </p:nvPr>
        </p:nvSpPr>
        <p:spPr>
          <a:xfrm>
            <a:off x="2286000" y="6245225"/>
            <a:ext cx="5334000" cy="476250"/>
          </a:xfrm>
          <a:prstGeom prst="rect">
            <a:avLst/>
          </a:prstGeo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1"/>
          </p:nvPr>
        </p:nvSpPr>
        <p:spPr>
          <a:xfrm>
            <a:off x="7924800" y="6245225"/>
            <a:ext cx="762000" cy="476250"/>
          </a:xfrm>
          <a:prstGeom prst="rect">
            <a:avLst/>
          </a:prstGeom>
        </p:spPr>
        <p:txBody>
          <a:bodyPr/>
          <a:lstStyle>
            <a:lvl1pPr>
              <a:defRPr b="0">
                <a:effectLst/>
              </a:defRPr>
            </a:lvl1pPr>
          </a:lstStyle>
          <a:p>
            <a:pPr>
              <a:defRPr/>
            </a:pPr>
            <a:endParaRPr lang="en-US">
              <a:solidFill>
                <a:srgbClr val="000000"/>
              </a:solidFill>
            </a:endParaRPr>
          </a:p>
          <a:p>
            <a:pPr>
              <a:defRPr/>
            </a:pPr>
            <a:fld id="{E0052D96-4670-4B4D-A5A0-AB5B7DF5B8DC}" type="slidenum">
              <a:rPr lang="en-US">
                <a:solidFill>
                  <a:srgbClr val="000000"/>
                </a:solidFill>
              </a:rPr>
              <a:pPr>
                <a:defRPr/>
              </a:pPr>
              <a:t>‹#›</a:t>
            </a:fld>
            <a:endParaRPr lang="en-US">
              <a:solidFill>
                <a:srgbClr val="000000"/>
              </a:solidFill>
            </a:endParaRPr>
          </a:p>
        </p:txBody>
      </p:sp>
      <p:sp>
        <p:nvSpPr>
          <p:cNvPr id="7" name="Date Placeholder 6"/>
          <p:cNvSpPr>
            <a:spLocks noGrp="1"/>
          </p:cNvSpPr>
          <p:nvPr>
            <p:ph type="dt" sz="half" idx="12"/>
          </p:nvPr>
        </p:nvSpPr>
        <p:spPr>
          <a:xfrm>
            <a:off x="685800" y="6245225"/>
            <a:ext cx="1447800" cy="476250"/>
          </a:xfrm>
          <a:prstGeom prst="rect">
            <a:avLst/>
          </a:prstGeom>
        </p:spPr>
        <p:txBody>
          <a:bodyPr/>
          <a:lstStyle>
            <a:lvl1pPr>
              <a:defRPr/>
            </a:lvl1pPr>
          </a:lstStyle>
          <a:p>
            <a:pPr>
              <a:defRPr/>
            </a:pPr>
            <a:r>
              <a:rPr lang="en-US">
                <a:solidFill>
                  <a:srgbClr val="000000"/>
                </a:solidFill>
              </a:rPr>
              <a:t>Understanding F&amp;A Rates</a:t>
            </a:r>
          </a:p>
        </p:txBody>
      </p:sp>
    </p:spTree>
    <p:extLst>
      <p:ext uri="{BB962C8B-B14F-4D97-AF65-F5344CB8AC3E}">
        <p14:creationId xmlns:p14="http://schemas.microsoft.com/office/powerpoint/2010/main" val="332399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108194843"/>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429064752"/>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816495374"/>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816733427"/>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68797594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951957864"/>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590745089"/>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366243703"/>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60032736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Costing Basics</a:t>
            </a:r>
          </a:p>
        </p:txBody>
      </p:sp>
      <p:sp>
        <p:nvSpPr>
          <p:cNvPr id="3" name="Footer Placeholder 2"/>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D2405AF9-F23B-4E2C-959A-A8CE746A6DF5}" type="slidenum">
              <a:rPr lang="de-DE" sz="1400" b="1">
                <a:solidFill>
                  <a:srgbClr val="FFFFFF"/>
                </a:solidFill>
              </a:rPr>
              <a:pPr/>
              <a:t>‹#›</a:t>
            </a:fld>
            <a:endParaRPr lang="de-DE" sz="1400" b="1">
              <a:solidFill>
                <a:srgbClr val="FFFFFF"/>
              </a:solidFill>
            </a:endParaRP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450247752"/>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099109991"/>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981451527"/>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224481399"/>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728340275"/>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030090022"/>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810990477"/>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464597711"/>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6202584"/>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95775956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Costing Basics</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304FD91F-E70B-4D94-B36B-2B2D680375FF}" type="slidenum">
              <a:rPr lang="en-US"/>
              <a:pPr>
                <a:defRPr/>
              </a:pPr>
              <a:t>‹#›</a:t>
            </a:fld>
            <a:endParaRPr lang="en-US" dirty="0"/>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895786297"/>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488297179"/>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575236746"/>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419188454"/>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793236496"/>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908138468"/>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512472853"/>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572754459"/>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164077534"/>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18803415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762000"/>
            <a:ext cx="8001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xfrm>
            <a:off x="8045450" y="6464300"/>
            <a:ext cx="1066800" cy="24765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xfrm>
            <a:off x="84138" y="6343650"/>
            <a:ext cx="587375" cy="488950"/>
          </a:xfrm>
          <a:prstGeom prst="rect">
            <a:avLst/>
          </a:prstGeom>
          <a:ln/>
        </p:spPr>
        <p:txBody>
          <a:bodyPr/>
          <a:lstStyle>
            <a:lvl1pPr>
              <a:defRPr/>
            </a:lvl1pPr>
          </a:lstStyle>
          <a:p>
            <a:pPr>
              <a:defRPr/>
            </a:pPr>
            <a:fld id="{EDC6C7D4-5520-48B2-B61F-C3CEA2D18831}" type="slidenum">
              <a:rPr lang="en-US"/>
              <a:pPr>
                <a:defRPr/>
              </a:pPr>
              <a:t>‹#›</a:t>
            </a:fld>
            <a:endParaRPr lang="en-US" dirty="0"/>
          </a:p>
        </p:txBody>
      </p:sp>
    </p:spTree>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223783395"/>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219207201"/>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171409396"/>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2725720"/>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970089709"/>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529216734"/>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092832334"/>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3330695895"/>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834651524"/>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082738683"/>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4"/>
          <p:cNvSpPr>
            <a:spLocks noGrp="1" noChangeArrowheads="1"/>
          </p:cNvSpPr>
          <p:nvPr>
            <p:ph type="dt" sz="quarter" idx="10"/>
          </p:nvPr>
        </p:nvSpPr>
        <p:spPr>
          <a:xfrm>
            <a:off x="1524000" y="6324600"/>
            <a:ext cx="1371600" cy="381000"/>
          </a:xfrm>
          <a:prstGeom prst="rect">
            <a:avLst/>
          </a:prstGeom>
          <a:ln/>
        </p:spPr>
        <p:txBody>
          <a:bodyPr/>
          <a:lstStyle>
            <a:lvl1pPr>
              <a:defRPr/>
            </a:lvl1pPr>
          </a:lstStyle>
          <a:p>
            <a:pPr>
              <a:defRPr/>
            </a:pPr>
            <a:endParaRPr lang="en-US"/>
          </a:p>
        </p:txBody>
      </p:sp>
      <p:sp>
        <p:nvSpPr>
          <p:cNvPr id="3" name="Rectangle 45"/>
          <p:cNvSpPr>
            <a:spLocks noGrp="1" noChangeArrowheads="1"/>
          </p:cNvSpPr>
          <p:nvPr>
            <p:ph type="ftr" sz="quarter" idx="11"/>
          </p:nvPr>
        </p:nvSpPr>
        <p:spPr>
          <a:xfrm>
            <a:off x="3048000" y="6324600"/>
            <a:ext cx="4267200" cy="381000"/>
          </a:xfrm>
          <a:prstGeom prst="rect">
            <a:avLst/>
          </a:prstGeom>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xfrm>
            <a:off x="7467600" y="6324600"/>
            <a:ext cx="1066800" cy="381000"/>
          </a:xfrm>
          <a:prstGeom prst="rect">
            <a:avLst/>
          </a:prstGeom>
          <a:ln/>
        </p:spPr>
        <p:txBody>
          <a:bodyPr/>
          <a:lstStyle>
            <a:lvl1pPr>
              <a:defRPr/>
            </a:lvl1pPr>
          </a:lstStyle>
          <a:p>
            <a:pPr>
              <a:defRPr/>
            </a:pPr>
            <a:fld id="{E28B98E2-3CE4-4046-9837-EF5FE573F7B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64895181"/>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270623931"/>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951915976"/>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362329559"/>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4198581459"/>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523559457"/>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045450" y="6464300"/>
            <a:ext cx="1066800" cy="247650"/>
          </a:xfrm>
          <a:prstGeom prst="rect">
            <a:avLst/>
          </a:prstGeom>
        </p:spPr>
        <p:txBody>
          <a:bodyPr/>
          <a:lstStyle>
            <a:lvl1pPr>
              <a:defRPr/>
            </a:lvl1pPr>
          </a:lstStyle>
          <a:p>
            <a:r>
              <a:rPr lang="de-DE">
                <a:solidFill>
                  <a:srgbClr val="FFFFFF"/>
                </a:solidFill>
              </a:rPr>
              <a:t>Page </a:t>
            </a:r>
            <a:fld id="{3585578B-0DDE-42EC-8573-4F1CAF94BF5A}" type="slidenum">
              <a:rPr lang="de-DE" sz="1400" b="1">
                <a:solidFill>
                  <a:srgbClr val="FFFFFF"/>
                </a:solidFill>
              </a:rPr>
              <a:pPr/>
              <a:t>‹#›</a:t>
            </a:fld>
            <a:endParaRPr lang="de-DE" sz="1400" b="1">
              <a:solidFill>
                <a:srgbClr val="FFFFFF"/>
              </a:solidFill>
            </a:endParaRPr>
          </a:p>
        </p:txBody>
      </p:sp>
      <p:sp>
        <p:nvSpPr>
          <p:cNvPr id="3" name="Tit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Tree>
    <p:extLst>
      <p:ext uri="{BB962C8B-B14F-4D97-AF65-F5344CB8AC3E}">
        <p14:creationId xmlns:p14="http://schemas.microsoft.com/office/powerpoint/2010/main" val="160395213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477000" cy="8382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92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2500" y="1752600"/>
            <a:ext cx="3924300" cy="4343400"/>
          </a:xfrm>
        </p:spPr>
        <p:txBody>
          <a:bodyPr/>
          <a:lstStyle/>
          <a:p>
            <a:pPr lvl="0"/>
            <a:endParaRPr lang="en-US" noProof="0"/>
          </a:p>
        </p:txBody>
      </p:sp>
      <p:sp>
        <p:nvSpPr>
          <p:cNvPr id="5" name="Footer Placeholder 4"/>
          <p:cNvSpPr>
            <a:spLocks noGrp="1"/>
          </p:cNvSpPr>
          <p:nvPr>
            <p:ph type="ftr" sz="quarter" idx="10"/>
          </p:nvPr>
        </p:nvSpPr>
        <p:spPr>
          <a:xfrm>
            <a:off x="2286000" y="6245225"/>
            <a:ext cx="53340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7924800" y="6245225"/>
            <a:ext cx="762000" cy="476250"/>
          </a:xfrm>
          <a:prstGeom prst="rect">
            <a:avLst/>
          </a:prstGeom>
        </p:spPr>
        <p:txBody>
          <a:bodyPr/>
          <a:lstStyle>
            <a:lvl1pPr>
              <a:defRPr b="0">
                <a:effectLst/>
              </a:defRPr>
            </a:lvl1pPr>
          </a:lstStyle>
          <a:p>
            <a:pPr>
              <a:defRPr/>
            </a:pPr>
            <a:endParaRPr lang="en-US"/>
          </a:p>
          <a:p>
            <a:pPr>
              <a:defRPr/>
            </a:pPr>
            <a:fld id="{E0052D96-4670-4B4D-A5A0-AB5B7DF5B8DC}" type="slidenum">
              <a:rPr lang="en-US"/>
              <a:pPr>
                <a:defRPr/>
              </a:pPr>
              <a:t>‹#›</a:t>
            </a:fld>
            <a:endParaRPr lang="en-US"/>
          </a:p>
        </p:txBody>
      </p:sp>
      <p:sp>
        <p:nvSpPr>
          <p:cNvPr id="7" name="Date Placeholder 6"/>
          <p:cNvSpPr>
            <a:spLocks noGrp="1"/>
          </p:cNvSpPr>
          <p:nvPr>
            <p:ph type="dt" sz="half" idx="12"/>
          </p:nvPr>
        </p:nvSpPr>
        <p:spPr>
          <a:xfrm>
            <a:off x="685800" y="6245225"/>
            <a:ext cx="1447800" cy="476250"/>
          </a:xfrm>
          <a:prstGeom prst="rect">
            <a:avLst/>
          </a:prstGeom>
        </p:spPr>
        <p:txBody>
          <a:bodyPr/>
          <a:lstStyle>
            <a:lvl1pPr>
              <a:defRPr/>
            </a:lvl1pPr>
          </a:lstStyle>
          <a:p>
            <a:pPr>
              <a:defRPr/>
            </a:pPr>
            <a:r>
              <a:rPr lang="en-US"/>
              <a:t>Understanding F&amp;A Rates</a:t>
            </a:r>
          </a:p>
        </p:txBody>
      </p:sp>
    </p:spTree>
    <p:extLst>
      <p:ext uri="{BB962C8B-B14F-4D97-AF65-F5344CB8AC3E}">
        <p14:creationId xmlns:p14="http://schemas.microsoft.com/office/powerpoint/2010/main" val="313910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image" Target="../media/image2.png"/><Relationship Id="rId5" Type="http://schemas.openxmlformats.org/officeDocument/2006/relationships/slideLayout" Target="../slideLayouts/slideLayout36.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theme" Target="../theme/theme2.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image" Target="../media/image1.jpeg"/><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4189" name="Rectangle 13"/>
          <p:cNvSpPr>
            <a:spLocks noChangeArrowheads="1"/>
          </p:cNvSpPr>
          <p:nvPr userDrawn="1"/>
        </p:nvSpPr>
        <p:spPr bwMode="auto">
          <a:xfrm>
            <a:off x="0" y="1003300"/>
            <a:ext cx="9144000" cy="5346700"/>
          </a:xfrm>
          <a:prstGeom prst="rect">
            <a:avLst/>
          </a:prstGeom>
          <a:solidFill>
            <a:schemeClr val="folHlink"/>
          </a:solidFill>
          <a:ln w="12700">
            <a:noFill/>
            <a:miter lim="800000"/>
            <a:headEnd/>
            <a:tailEnd/>
          </a:ln>
          <a:effectLst/>
        </p:spPr>
        <p:txBody>
          <a:bodyPr wrap="none" anchor="ctr"/>
          <a:lstStyle/>
          <a:p>
            <a:pPr eaLnBrk="0" hangingPunct="0"/>
            <a:endParaRPr lang="en-US" sz="1800">
              <a:solidFill>
                <a:srgbClr val="000000"/>
              </a:solidFill>
              <a:latin typeface="Arial" charset="0"/>
            </a:endParaRPr>
          </a:p>
        </p:txBody>
      </p:sp>
      <p:pic>
        <p:nvPicPr>
          <p:cNvPr id="1074181" name="Picture 5" descr="Hintergrund"/>
          <p:cNvPicPr>
            <a:picLocks noChangeAspect="1" noChangeArrowheads="1"/>
          </p:cNvPicPr>
          <p:nvPr userDrawn="1"/>
        </p:nvPicPr>
        <p:blipFill>
          <a:blip r:embed="rId33" cstate="print"/>
          <a:srcRect b="92570"/>
          <a:stretch>
            <a:fillRect/>
          </a:stretch>
        </p:blipFill>
        <p:spPr bwMode="auto">
          <a:xfrm>
            <a:off x="0" y="6362700"/>
            <a:ext cx="9144000" cy="509588"/>
          </a:xfrm>
          <a:prstGeom prst="rect">
            <a:avLst/>
          </a:prstGeom>
          <a:noFill/>
        </p:spPr>
      </p:pic>
      <p:sp>
        <p:nvSpPr>
          <p:cNvPr id="1074178" name="Rectang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
        <p:nvSpPr>
          <p:cNvPr id="1074179" name="Rectangle 3"/>
          <p:cNvSpPr>
            <a:spLocks noGrp="1" noChangeArrowheads="1"/>
          </p:cNvSpPr>
          <p:nvPr>
            <p:ph type="body" idx="1"/>
          </p:nvPr>
        </p:nvSpPr>
        <p:spPr bwMode="auto">
          <a:xfrm>
            <a:off x="407988" y="1090613"/>
            <a:ext cx="8397875" cy="47990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74182" name="Picture 6" descr="schatten"/>
          <p:cNvPicPr>
            <a:picLocks noChangeAspect="1" noChangeArrowheads="1"/>
          </p:cNvPicPr>
          <p:nvPr userDrawn="1"/>
        </p:nvPicPr>
        <p:blipFill>
          <a:blip r:embed="rId34" cstate="print">
            <a:lum bright="36000"/>
          </a:blip>
          <a:srcRect/>
          <a:stretch>
            <a:fillRect/>
          </a:stretch>
        </p:blipFill>
        <p:spPr bwMode="auto">
          <a:xfrm>
            <a:off x="0" y="6243638"/>
            <a:ext cx="9144000" cy="120650"/>
          </a:xfrm>
          <a:prstGeom prst="rect">
            <a:avLst/>
          </a:prstGeom>
          <a:noFill/>
        </p:spPr>
      </p:pic>
      <p:sp>
        <p:nvSpPr>
          <p:cNvPr id="10" name="TextBox 9"/>
          <p:cNvSpPr txBox="1"/>
          <p:nvPr userDrawn="1"/>
        </p:nvSpPr>
        <p:spPr>
          <a:xfrm>
            <a:off x="4724400" y="6324600"/>
            <a:ext cx="3657600" cy="584775"/>
          </a:xfrm>
          <a:prstGeom prst="rect">
            <a:avLst/>
          </a:prstGeom>
          <a:noFill/>
        </p:spPr>
        <p:txBody>
          <a:bodyPr wrap="square" rtlCol="0">
            <a:spAutoFit/>
            <a:scene3d>
              <a:camera prst="orthographicFront"/>
              <a:lightRig rig="twoPt" dir="t"/>
            </a:scene3d>
            <a:sp3d prstMaterial="dkEdge"/>
          </a:bodyPr>
          <a:lstStyle/>
          <a:p>
            <a:pPr algn="l"/>
            <a:r>
              <a:rPr lang="en-US" sz="1600" i="1" dirty="0">
                <a:solidFill>
                  <a:schemeClr val="tx1">
                    <a:alpha val="68000"/>
                  </a:schemeClr>
                </a:solidFill>
                <a:effectLst>
                  <a:outerShdw blurRad="38100" dist="38100" dir="2700000" algn="tl">
                    <a:srgbClr val="000000">
                      <a:alpha val="43137"/>
                    </a:srgbClr>
                  </a:outerShdw>
                </a:effectLst>
                <a:latin typeface="+mj-lt"/>
              </a:rPr>
              <a:t>Office of </a:t>
            </a:r>
            <a:r>
              <a:rPr lang="en-US" sz="1600" b="0" dirty="0">
                <a:ln w="0">
                  <a:solidFill>
                    <a:schemeClr val="tx1"/>
                  </a:solidFill>
                </a:ln>
                <a:solidFill>
                  <a:schemeClr val="tx1"/>
                </a:solidFill>
                <a:effectLst/>
                <a:latin typeface="+mn-lt"/>
              </a:rPr>
              <a:t>Sponsored Programs</a:t>
            </a:r>
          </a:p>
          <a:p>
            <a:pPr algn="l"/>
            <a:r>
              <a:rPr lang="en-US" sz="1600" i="1" kern="1200" dirty="0">
                <a:solidFill>
                  <a:schemeClr val="tx1">
                    <a:alpha val="68000"/>
                  </a:schemeClr>
                </a:solidFill>
                <a:effectLst>
                  <a:outerShdw blurRad="38100" dist="38100" dir="2700000" algn="tl">
                    <a:srgbClr val="000000">
                      <a:alpha val="43137"/>
                    </a:srgbClr>
                  </a:outerShdw>
                </a:effectLst>
                <a:latin typeface="+mj-lt"/>
                <a:ea typeface="+mn-ea"/>
                <a:cs typeface="+mn-cs"/>
              </a:rPr>
              <a:t>University of </a:t>
            </a:r>
            <a:r>
              <a:rPr lang="en-US" sz="1600" b="0" kern="1200" dirty="0">
                <a:ln w="0">
                  <a:solidFill>
                    <a:schemeClr val="tx1"/>
                  </a:solidFill>
                </a:ln>
                <a:solidFill>
                  <a:schemeClr val="tx1"/>
                </a:solidFill>
                <a:effectLst/>
                <a:latin typeface="+mn-lt"/>
                <a:ea typeface="+mn-ea"/>
                <a:cs typeface="+mn-cs"/>
              </a:rPr>
              <a:t>Virginia</a:t>
            </a:r>
          </a:p>
        </p:txBody>
      </p:sp>
    </p:spTree>
  </p:cSld>
  <p:clrMap bg1="lt1" tx1="dk1" bg2="lt2" tx2="dk2" accent1="accent1" accent2="accent2" accent3="accent3" accent4="accent4" accent5="accent5" accent6="accent6" hlink="hlink" folHlink="folHlink"/>
  <p:sldLayoutIdLst>
    <p:sldLayoutId id="214748369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Lst>
  <p:transition spd="med">
    <p:wipe dir="r"/>
  </p:transition>
  <p:hf sldNum="0" hdr="0" dt="0"/>
  <p:txStyles>
    <p:titleStyle>
      <a:lvl1pPr algn="l" rtl="0" fontAlgn="base">
        <a:spcBef>
          <a:spcPct val="0"/>
        </a:spcBef>
        <a:spcAft>
          <a:spcPct val="0"/>
        </a:spcAft>
        <a:defRPr sz="2200" b="1" i="1">
          <a:solidFill>
            <a:schemeClr val="bg2">
              <a:lumMod val="75000"/>
            </a:schemeClr>
          </a:solidFill>
          <a:latin typeface="+mj-lt"/>
          <a:ea typeface="+mj-ea"/>
          <a:cs typeface="+mj-cs"/>
        </a:defRPr>
      </a:lvl1pPr>
      <a:lvl2pPr algn="l" rtl="0" fontAlgn="base">
        <a:spcBef>
          <a:spcPct val="0"/>
        </a:spcBef>
        <a:spcAft>
          <a:spcPct val="0"/>
        </a:spcAft>
        <a:defRPr sz="2200" b="1">
          <a:solidFill>
            <a:schemeClr val="tx1"/>
          </a:solidFill>
          <a:latin typeface="Arial" charset="0"/>
        </a:defRPr>
      </a:lvl2pPr>
      <a:lvl3pPr algn="l" rtl="0" fontAlgn="base">
        <a:spcBef>
          <a:spcPct val="0"/>
        </a:spcBef>
        <a:spcAft>
          <a:spcPct val="0"/>
        </a:spcAft>
        <a:defRPr sz="2200" b="1">
          <a:solidFill>
            <a:schemeClr val="tx1"/>
          </a:solidFill>
          <a:latin typeface="Arial" charset="0"/>
        </a:defRPr>
      </a:lvl3pPr>
      <a:lvl4pPr algn="l" rtl="0" fontAlgn="base">
        <a:spcBef>
          <a:spcPct val="0"/>
        </a:spcBef>
        <a:spcAft>
          <a:spcPct val="0"/>
        </a:spcAft>
        <a:defRPr sz="2200" b="1">
          <a:solidFill>
            <a:schemeClr val="tx1"/>
          </a:solidFill>
          <a:latin typeface="Arial" charset="0"/>
        </a:defRPr>
      </a:lvl4pPr>
      <a:lvl5pPr algn="l" rtl="0" fontAlgn="base">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fontAlgn="base">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20000"/>
        </a:spcBef>
        <a:spcAft>
          <a:spcPct val="0"/>
        </a:spcAft>
        <a:buClr>
          <a:schemeClr val="accent1"/>
        </a:buClr>
        <a:buChar char="-"/>
        <a:defRPr>
          <a:solidFill>
            <a:schemeClr val="tx1"/>
          </a:solidFill>
          <a:latin typeface="+mn-lt"/>
        </a:defRPr>
      </a:lvl2pPr>
      <a:lvl3pPr marL="561975" indent="-179388" algn="l" rtl="0" fontAlgn="base">
        <a:spcBef>
          <a:spcPct val="20000"/>
        </a:spcBef>
        <a:spcAft>
          <a:spcPct val="0"/>
        </a:spcAft>
        <a:buClr>
          <a:schemeClr val="accent1"/>
        </a:buClr>
        <a:buChar char="-"/>
        <a:defRPr>
          <a:solidFill>
            <a:schemeClr val="tx1"/>
          </a:solidFill>
          <a:latin typeface="+mn-lt"/>
        </a:defRPr>
      </a:lvl3pPr>
      <a:lvl4pPr marL="752475" indent="-188913" algn="l" rtl="0" fontAlgn="base">
        <a:spcBef>
          <a:spcPct val="20000"/>
        </a:spcBef>
        <a:spcAft>
          <a:spcPct val="0"/>
        </a:spcAft>
        <a:buClr>
          <a:schemeClr val="accent1"/>
        </a:buClr>
        <a:buChar char="-"/>
        <a:defRPr>
          <a:solidFill>
            <a:schemeClr val="tx1"/>
          </a:solidFill>
          <a:latin typeface="+mn-lt"/>
        </a:defRPr>
      </a:lvl4pPr>
      <a:lvl5pPr marL="962025" indent="-207963" algn="l" rtl="0" fontAlgn="base">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4189" name="Rectangle 13"/>
          <p:cNvSpPr>
            <a:spLocks noChangeArrowheads="1"/>
          </p:cNvSpPr>
          <p:nvPr userDrawn="1"/>
        </p:nvSpPr>
        <p:spPr bwMode="auto">
          <a:xfrm>
            <a:off x="0" y="1003300"/>
            <a:ext cx="9144000" cy="5346700"/>
          </a:xfrm>
          <a:prstGeom prst="rect">
            <a:avLst/>
          </a:prstGeom>
          <a:solidFill>
            <a:schemeClr val="folHlink"/>
          </a:solidFill>
          <a:ln w="12700">
            <a:noFill/>
            <a:miter lim="800000"/>
            <a:headEnd/>
            <a:tailEnd/>
          </a:ln>
          <a:effectLst/>
        </p:spPr>
        <p:txBody>
          <a:bodyPr wrap="none" anchor="ctr"/>
          <a:lstStyle/>
          <a:p>
            <a:pPr eaLnBrk="0" hangingPunct="0"/>
            <a:endParaRPr lang="en-US" sz="1800">
              <a:solidFill>
                <a:srgbClr val="000000"/>
              </a:solidFill>
              <a:latin typeface="Arial" charset="0"/>
            </a:endParaRPr>
          </a:p>
        </p:txBody>
      </p:sp>
      <p:pic>
        <p:nvPicPr>
          <p:cNvPr id="1074181" name="Picture 5" descr="Hintergrund"/>
          <p:cNvPicPr>
            <a:picLocks noChangeAspect="1" noChangeArrowheads="1"/>
          </p:cNvPicPr>
          <p:nvPr userDrawn="1"/>
        </p:nvPicPr>
        <p:blipFill>
          <a:blip r:embed="rId57" cstate="print"/>
          <a:srcRect b="92570"/>
          <a:stretch>
            <a:fillRect/>
          </a:stretch>
        </p:blipFill>
        <p:spPr bwMode="auto">
          <a:xfrm>
            <a:off x="0" y="6362700"/>
            <a:ext cx="9144000" cy="509588"/>
          </a:xfrm>
          <a:prstGeom prst="rect">
            <a:avLst/>
          </a:prstGeom>
          <a:noFill/>
        </p:spPr>
      </p:pic>
      <p:sp>
        <p:nvSpPr>
          <p:cNvPr id="1074178" name="Rectangle 2"/>
          <p:cNvSpPr>
            <a:spLocks noGrp="1" noChangeArrowheads="1"/>
          </p:cNvSpPr>
          <p:nvPr>
            <p:ph type="title"/>
          </p:nvPr>
        </p:nvSpPr>
        <p:spPr bwMode="auto">
          <a:xfrm>
            <a:off x="403225" y="230188"/>
            <a:ext cx="5945188" cy="6000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US" dirty="0"/>
              <a:t>Costing Basics</a:t>
            </a:r>
            <a:endParaRPr lang="de-DE" dirty="0"/>
          </a:p>
        </p:txBody>
      </p:sp>
      <p:sp>
        <p:nvSpPr>
          <p:cNvPr id="1074179" name="Rectangle 3"/>
          <p:cNvSpPr>
            <a:spLocks noGrp="1" noChangeArrowheads="1"/>
          </p:cNvSpPr>
          <p:nvPr>
            <p:ph type="body" idx="1"/>
          </p:nvPr>
        </p:nvSpPr>
        <p:spPr bwMode="auto">
          <a:xfrm>
            <a:off x="407988" y="1090613"/>
            <a:ext cx="8397875" cy="47990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74182" name="Picture 6" descr="schatten"/>
          <p:cNvPicPr>
            <a:picLocks noChangeAspect="1" noChangeArrowheads="1"/>
          </p:cNvPicPr>
          <p:nvPr userDrawn="1"/>
        </p:nvPicPr>
        <p:blipFill>
          <a:blip r:embed="rId58" cstate="print">
            <a:lum bright="36000"/>
          </a:blip>
          <a:srcRect/>
          <a:stretch>
            <a:fillRect/>
          </a:stretch>
        </p:blipFill>
        <p:spPr bwMode="auto">
          <a:xfrm>
            <a:off x="0" y="6243638"/>
            <a:ext cx="9144000" cy="120650"/>
          </a:xfrm>
          <a:prstGeom prst="rect">
            <a:avLst/>
          </a:prstGeom>
          <a:noFill/>
        </p:spPr>
      </p:pic>
      <p:sp>
        <p:nvSpPr>
          <p:cNvPr id="10" name="TextBox 9"/>
          <p:cNvSpPr txBox="1"/>
          <p:nvPr userDrawn="1"/>
        </p:nvSpPr>
        <p:spPr>
          <a:xfrm>
            <a:off x="4724400" y="6324600"/>
            <a:ext cx="3657600" cy="584775"/>
          </a:xfrm>
          <a:prstGeom prst="rect">
            <a:avLst/>
          </a:prstGeom>
          <a:noFill/>
        </p:spPr>
        <p:txBody>
          <a:bodyPr wrap="square" rtlCol="0">
            <a:spAutoFit/>
            <a:scene3d>
              <a:camera prst="orthographicFront"/>
              <a:lightRig rig="twoPt" dir="t"/>
            </a:scene3d>
            <a:sp3d prstMaterial="dkEdge"/>
          </a:bodyPr>
          <a:lstStyle/>
          <a:p>
            <a:r>
              <a:rPr lang="en-US" sz="1600" i="1" dirty="0">
                <a:solidFill>
                  <a:srgbClr val="000000">
                    <a:alpha val="68000"/>
                  </a:srgbClr>
                </a:solidFill>
                <a:effectLst>
                  <a:outerShdw blurRad="38100" dist="38100" dir="2700000" algn="tl">
                    <a:srgbClr val="000000">
                      <a:alpha val="43137"/>
                    </a:srgbClr>
                  </a:outerShdw>
                </a:effectLst>
                <a:latin typeface="Arial"/>
              </a:rPr>
              <a:t>Office of </a:t>
            </a:r>
            <a:r>
              <a:rPr lang="en-US" sz="1600" dirty="0">
                <a:ln w="0">
                  <a:solidFill>
                    <a:srgbClr val="000000"/>
                  </a:solidFill>
                </a:ln>
                <a:solidFill>
                  <a:srgbClr val="000000"/>
                </a:solidFill>
                <a:latin typeface="Arial"/>
              </a:rPr>
              <a:t>Sponsored Programs</a:t>
            </a:r>
          </a:p>
          <a:p>
            <a:r>
              <a:rPr lang="en-US" sz="1600" i="1" dirty="0">
                <a:solidFill>
                  <a:srgbClr val="000000">
                    <a:alpha val="68000"/>
                  </a:srgbClr>
                </a:solidFill>
                <a:effectLst>
                  <a:outerShdw blurRad="38100" dist="38100" dir="2700000" algn="tl">
                    <a:srgbClr val="000000">
                      <a:alpha val="43137"/>
                    </a:srgbClr>
                  </a:outerShdw>
                </a:effectLst>
                <a:latin typeface="Arial"/>
              </a:rPr>
              <a:t>University of </a:t>
            </a:r>
            <a:r>
              <a:rPr lang="en-US" sz="1600" dirty="0">
                <a:ln w="0">
                  <a:solidFill>
                    <a:srgbClr val="000000"/>
                  </a:solidFill>
                </a:ln>
                <a:solidFill>
                  <a:srgbClr val="000000"/>
                </a:solidFill>
                <a:latin typeface="Arial"/>
              </a:rPr>
              <a:t>Virginia</a:t>
            </a:r>
          </a:p>
        </p:txBody>
      </p:sp>
    </p:spTree>
    <p:extLst>
      <p:ext uri="{BB962C8B-B14F-4D97-AF65-F5344CB8AC3E}">
        <p14:creationId xmlns:p14="http://schemas.microsoft.com/office/powerpoint/2010/main" val="194388167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21"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1" r:id="rId49"/>
    <p:sldLayoutId id="2147483962" r:id="rId50"/>
    <p:sldLayoutId id="2147483964" r:id="rId51"/>
    <p:sldLayoutId id="2147483965" r:id="rId52"/>
    <p:sldLayoutId id="2147483966" r:id="rId53"/>
    <p:sldLayoutId id="2147483967" r:id="rId54"/>
    <p:sldLayoutId id="2147483968" r:id="rId55"/>
  </p:sldLayoutIdLst>
  <p:transition spd="med">
    <p:wipe dir="r"/>
  </p:transition>
  <p:hf sldNum="0" hdr="0" dt="0"/>
  <p:txStyles>
    <p:titleStyle>
      <a:lvl1pPr algn="l" rtl="0" fontAlgn="base">
        <a:spcBef>
          <a:spcPct val="0"/>
        </a:spcBef>
        <a:spcAft>
          <a:spcPct val="0"/>
        </a:spcAft>
        <a:defRPr sz="2200" b="1" i="1">
          <a:solidFill>
            <a:schemeClr val="bg2">
              <a:lumMod val="75000"/>
            </a:schemeClr>
          </a:solidFill>
          <a:latin typeface="+mj-lt"/>
          <a:ea typeface="+mj-ea"/>
          <a:cs typeface="+mj-cs"/>
        </a:defRPr>
      </a:lvl1pPr>
      <a:lvl2pPr algn="l" rtl="0" fontAlgn="base">
        <a:spcBef>
          <a:spcPct val="0"/>
        </a:spcBef>
        <a:spcAft>
          <a:spcPct val="0"/>
        </a:spcAft>
        <a:defRPr sz="2200" b="1">
          <a:solidFill>
            <a:schemeClr val="tx1"/>
          </a:solidFill>
          <a:latin typeface="Arial" charset="0"/>
        </a:defRPr>
      </a:lvl2pPr>
      <a:lvl3pPr algn="l" rtl="0" fontAlgn="base">
        <a:spcBef>
          <a:spcPct val="0"/>
        </a:spcBef>
        <a:spcAft>
          <a:spcPct val="0"/>
        </a:spcAft>
        <a:defRPr sz="2200" b="1">
          <a:solidFill>
            <a:schemeClr val="tx1"/>
          </a:solidFill>
          <a:latin typeface="Arial" charset="0"/>
        </a:defRPr>
      </a:lvl3pPr>
      <a:lvl4pPr algn="l" rtl="0" fontAlgn="base">
        <a:spcBef>
          <a:spcPct val="0"/>
        </a:spcBef>
        <a:spcAft>
          <a:spcPct val="0"/>
        </a:spcAft>
        <a:defRPr sz="2200" b="1">
          <a:solidFill>
            <a:schemeClr val="tx1"/>
          </a:solidFill>
          <a:latin typeface="Arial" charset="0"/>
        </a:defRPr>
      </a:lvl4pPr>
      <a:lvl5pPr algn="l" rtl="0" fontAlgn="base">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fontAlgn="base">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20000"/>
        </a:spcBef>
        <a:spcAft>
          <a:spcPct val="0"/>
        </a:spcAft>
        <a:buClr>
          <a:schemeClr val="accent1"/>
        </a:buClr>
        <a:buChar char="-"/>
        <a:defRPr>
          <a:solidFill>
            <a:schemeClr val="tx1"/>
          </a:solidFill>
          <a:latin typeface="+mn-lt"/>
        </a:defRPr>
      </a:lvl2pPr>
      <a:lvl3pPr marL="561975" indent="-179388" algn="l" rtl="0" fontAlgn="base">
        <a:spcBef>
          <a:spcPct val="20000"/>
        </a:spcBef>
        <a:spcAft>
          <a:spcPct val="0"/>
        </a:spcAft>
        <a:buClr>
          <a:schemeClr val="accent1"/>
        </a:buClr>
        <a:buChar char="-"/>
        <a:defRPr>
          <a:solidFill>
            <a:schemeClr val="tx1"/>
          </a:solidFill>
          <a:latin typeface="+mn-lt"/>
        </a:defRPr>
      </a:lvl3pPr>
      <a:lvl4pPr marL="752475" indent="-188913" algn="l" rtl="0" fontAlgn="base">
        <a:spcBef>
          <a:spcPct val="20000"/>
        </a:spcBef>
        <a:spcAft>
          <a:spcPct val="0"/>
        </a:spcAft>
        <a:buClr>
          <a:schemeClr val="accent1"/>
        </a:buClr>
        <a:buChar char="-"/>
        <a:defRPr>
          <a:solidFill>
            <a:schemeClr val="tx1"/>
          </a:solidFill>
          <a:latin typeface="+mn-lt"/>
        </a:defRPr>
      </a:lvl4pPr>
      <a:lvl5pPr marL="962025" indent="-207963" algn="l" rtl="0" fontAlgn="base">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5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0.jpe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4.xml"/><Relationship Id="rId1" Type="http://schemas.openxmlformats.org/officeDocument/2006/relationships/tags" Target="../tags/tag5.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tags" Target="../tags/tag8.xml"/><Relationship Id="rId7" Type="http://schemas.openxmlformats.org/officeDocument/2006/relationships/notesSlide" Target="../notesSlides/notesSlide28.xml"/><Relationship Id="rId12" Type="http://schemas.microsoft.com/office/2007/relationships/diagramDrawing" Target="../diagrams/drawing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54.xml"/><Relationship Id="rId11" Type="http://schemas.openxmlformats.org/officeDocument/2006/relationships/diagramColors" Target="../diagrams/colors9.xml"/><Relationship Id="rId5" Type="http://schemas.openxmlformats.org/officeDocument/2006/relationships/tags" Target="../tags/tag10.xml"/><Relationship Id="rId10" Type="http://schemas.openxmlformats.org/officeDocument/2006/relationships/diagramQuickStyle" Target="../diagrams/quickStyle9.xml"/><Relationship Id="rId4" Type="http://schemas.openxmlformats.org/officeDocument/2006/relationships/tags" Target="../tags/tag9.xml"/><Relationship Id="rId9"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QuickStyle" Target="../diagrams/quickStyle11.xml"/><Relationship Id="rId3" Type="http://schemas.openxmlformats.org/officeDocument/2006/relationships/tags" Target="../tags/tag13.xml"/><Relationship Id="rId7" Type="http://schemas.openxmlformats.org/officeDocument/2006/relationships/diagramLayout" Target="../diagrams/layout10.xml"/><Relationship Id="rId12" Type="http://schemas.openxmlformats.org/officeDocument/2006/relationships/diagramLayout" Target="../diagrams/layout1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0.xml"/><Relationship Id="rId11" Type="http://schemas.openxmlformats.org/officeDocument/2006/relationships/diagramData" Target="../diagrams/data11.xml"/><Relationship Id="rId5" Type="http://schemas.openxmlformats.org/officeDocument/2006/relationships/notesSlide" Target="../notesSlides/notesSlide29.xml"/><Relationship Id="rId15" Type="http://schemas.microsoft.com/office/2007/relationships/diagramDrawing" Target="../diagrams/drawing11.xml"/><Relationship Id="rId10" Type="http://schemas.microsoft.com/office/2007/relationships/diagramDrawing" Target="../diagrams/drawing10.xml"/><Relationship Id="rId4" Type="http://schemas.openxmlformats.org/officeDocument/2006/relationships/slideLayout" Target="../slideLayouts/slideLayout34.xml"/><Relationship Id="rId9" Type="http://schemas.openxmlformats.org/officeDocument/2006/relationships/diagramColors" Target="../diagrams/colors10.xml"/><Relationship Id="rId14" Type="http://schemas.openxmlformats.org/officeDocument/2006/relationships/diagramColors" Target="../diagrams/colors1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6.xml"/><Relationship Id="rId7" Type="http://schemas.openxmlformats.org/officeDocument/2006/relationships/slideLayout" Target="../slideLayouts/slideLayout3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tags" Target="../tags/tag22.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tags" Target="../tags/tag21.xml"/><Relationship Id="rId16" Type="http://schemas.microsoft.com/office/2007/relationships/diagramDrawing" Target="../diagrams/drawing13.xml"/><Relationship Id="rId1" Type="http://schemas.openxmlformats.org/officeDocument/2006/relationships/tags" Target="../tags/tag20.xml"/><Relationship Id="rId6" Type="http://schemas.openxmlformats.org/officeDocument/2006/relationships/notesSlide" Target="../notesSlides/notesSlide31.xml"/><Relationship Id="rId11" Type="http://schemas.microsoft.com/office/2007/relationships/diagramDrawing" Target="../diagrams/drawing12.xml"/><Relationship Id="rId5" Type="http://schemas.openxmlformats.org/officeDocument/2006/relationships/slideLayout" Target="../slideLayouts/slideLayout34.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tags" Target="../tags/tag23.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5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40.xml"/><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5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diagramQuickStyle" Target="../diagrams/quickStyle16.xml"/><Relationship Id="rId3" Type="http://schemas.openxmlformats.org/officeDocument/2006/relationships/tags" Target="../tags/tag26.xml"/><Relationship Id="rId7" Type="http://schemas.openxmlformats.org/officeDocument/2006/relationships/diagramLayout" Target="../diagrams/layout15.xml"/><Relationship Id="rId12" Type="http://schemas.openxmlformats.org/officeDocument/2006/relationships/diagramLayout" Target="../diagrams/layout1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Data" Target="../diagrams/data15.xml"/><Relationship Id="rId11" Type="http://schemas.openxmlformats.org/officeDocument/2006/relationships/diagramData" Target="../diagrams/data16.xml"/><Relationship Id="rId5" Type="http://schemas.openxmlformats.org/officeDocument/2006/relationships/notesSlide" Target="../notesSlides/notesSlide44.xml"/><Relationship Id="rId15" Type="http://schemas.microsoft.com/office/2007/relationships/diagramDrawing" Target="../diagrams/drawing16.xml"/><Relationship Id="rId10" Type="http://schemas.microsoft.com/office/2007/relationships/diagramDrawing" Target="../diagrams/drawing15.xml"/><Relationship Id="rId4" Type="http://schemas.openxmlformats.org/officeDocument/2006/relationships/slideLayout" Target="../slideLayouts/slideLayout59.xml"/><Relationship Id="rId9" Type="http://schemas.openxmlformats.org/officeDocument/2006/relationships/diagramColors" Target="../diagrams/colors15.xml"/><Relationship Id="rId14" Type="http://schemas.openxmlformats.org/officeDocument/2006/relationships/diagramColors" Target="../diagrams/colors16.xml"/></Relationships>
</file>

<file path=ppt/slides/_rels/slide5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5.xml"/><Relationship Id="rId1" Type="http://schemas.openxmlformats.org/officeDocument/2006/relationships/slideLayout" Target="../slideLayouts/slideLayout60.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7.emf"/><Relationship Id="rId2" Type="http://schemas.openxmlformats.org/officeDocument/2006/relationships/diagramData" Target="../diagrams/data17.xml"/><Relationship Id="rId1" Type="http://schemas.openxmlformats.org/officeDocument/2006/relationships/slideLayout" Target="../slideLayouts/slideLayout3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3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9.xml"/><Relationship Id="rId1" Type="http://schemas.openxmlformats.org/officeDocument/2006/relationships/slideLayout" Target="../slideLayouts/slideLayout3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4.xml"/><Relationship Id="rId1" Type="http://schemas.openxmlformats.org/officeDocument/2006/relationships/tags" Target="../tags/tag29.xml"/><Relationship Id="rId4" Type="http://schemas.openxmlformats.org/officeDocument/2006/relationships/image" Target="../media/image57.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4.xml"/><Relationship Id="rId1" Type="http://schemas.openxmlformats.org/officeDocument/2006/relationships/tags" Target="../tags/tag31.xml"/><Relationship Id="rId4" Type="http://schemas.openxmlformats.org/officeDocument/2006/relationships/image" Target="../media/image57.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2.xml"/><Relationship Id="rId1" Type="http://schemas.openxmlformats.org/officeDocument/2006/relationships/slideLayout" Target="../slideLayouts/slideLayout34.xml"/><Relationship Id="rId5" Type="http://schemas.openxmlformats.org/officeDocument/2006/relationships/image" Target="../media/image57.emf"/><Relationship Id="rId4" Type="http://schemas.openxmlformats.org/officeDocument/2006/relationships/image" Target="../media/image58.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20.xml"/><Relationship Id="rId13" Type="http://schemas.openxmlformats.org/officeDocument/2006/relationships/diagramQuickStyle" Target="../diagrams/quickStyle21.xml"/><Relationship Id="rId3" Type="http://schemas.openxmlformats.org/officeDocument/2006/relationships/tags" Target="../tags/tag35.xml"/><Relationship Id="rId7" Type="http://schemas.openxmlformats.org/officeDocument/2006/relationships/diagramLayout" Target="../diagrams/layout20.xml"/><Relationship Id="rId12" Type="http://schemas.openxmlformats.org/officeDocument/2006/relationships/diagramLayout" Target="../diagrams/layout2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diagramData" Target="../diagrams/data20.xml"/><Relationship Id="rId11" Type="http://schemas.openxmlformats.org/officeDocument/2006/relationships/diagramData" Target="../diagrams/data21.xml"/><Relationship Id="rId5" Type="http://schemas.openxmlformats.org/officeDocument/2006/relationships/slideLayout" Target="../slideLayouts/slideLayout62.xml"/><Relationship Id="rId15" Type="http://schemas.microsoft.com/office/2007/relationships/diagramDrawing" Target="../diagrams/drawing21.xml"/><Relationship Id="rId10" Type="http://schemas.microsoft.com/office/2007/relationships/diagramDrawing" Target="../diagrams/drawing20.xml"/><Relationship Id="rId4" Type="http://schemas.openxmlformats.org/officeDocument/2006/relationships/tags" Target="../tags/tag36.xml"/><Relationship Id="rId9" Type="http://schemas.openxmlformats.org/officeDocument/2006/relationships/diagramColors" Target="../diagrams/colors20.xml"/><Relationship Id="rId14" Type="http://schemas.openxmlformats.org/officeDocument/2006/relationships/diagramColors" Target="../diagrams/colors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5.xml"/><Relationship Id="rId1" Type="http://schemas.openxmlformats.org/officeDocument/2006/relationships/slideLayout" Target="../slideLayouts/slideLayout3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4.xml"/><Relationship Id="rId7" Type="http://schemas.openxmlformats.org/officeDocument/2006/relationships/diagramQuickStyle" Target="../diagrams/quickStyl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WMF"/><Relationship Id="rId4" Type="http://schemas.openxmlformats.org/officeDocument/2006/relationships/slideLayout" Target="../slideLayouts/slideLayout34.xm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hyperlink" Target="https://sponsoredprograms.virginia.edu/budgeting-direct-costs-sponsored-programs" TargetMode="External"/><Relationship Id="rId4" Type="http://schemas.openxmlformats.org/officeDocument/2006/relationships/hyperlink" Target="https://sponsoredprograms.virginia.edu/compliance-sponsor-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17409" name="Rectangle 2"/>
          <p:cNvSpPr>
            <a:spLocks noGrp="1" noChangeArrowheads="1"/>
          </p:cNvSpPr>
          <p:nvPr>
            <p:ph type="ctrTitle" sz="quarter"/>
          </p:nvPr>
        </p:nvSpPr>
        <p:spPr>
          <a:xfrm>
            <a:off x="152400" y="838200"/>
            <a:ext cx="8877300" cy="2438400"/>
          </a:xfrm>
        </p:spPr>
        <p:txBody>
          <a:bodyPr>
            <a:scene3d>
              <a:camera prst="orthographicFront"/>
              <a:lightRig rig="contrasting" dir="t">
                <a:rot lat="0" lon="0" rev="4500000"/>
              </a:lightRig>
            </a:scene3d>
            <a:sp3d extrusionH="57150" contourW="6350">
              <a:bevelT w="127000" h="31750"/>
              <a:contourClr>
                <a:srgbClr val="4471A6"/>
              </a:contourClr>
            </a:sp3d>
          </a:bodyPr>
          <a:lstStyle/>
          <a:p>
            <a:pPr eaLnBrk="1" hangingPunct="1"/>
            <a:r>
              <a:rPr lang="en-US" sz="5000" dirty="0">
                <a:gradFill flip="none" rotWithShape="1">
                  <a:gsLst>
                    <a:gs pos="0">
                      <a:schemeClr val="tx1">
                        <a:lumMod val="65000"/>
                        <a:lumOff val="35000"/>
                      </a:schemeClr>
                    </a:gs>
                    <a:gs pos="100000">
                      <a:schemeClr val="tx1"/>
                    </a:gs>
                  </a:gsLst>
                  <a:lin ang="5400000" scaled="1"/>
                  <a:tileRect/>
                </a:gradFill>
                <a:effectLst>
                  <a:reflection blurRad="6350" stA="60000" endA="900" endPos="58000" dir="5400000" sy="-100000" algn="bl" rotWithShape="0"/>
                </a:effectLst>
              </a:rPr>
              <a:t>Costing Basics: An Introduction </a:t>
            </a:r>
            <a:br>
              <a:rPr lang="en-US" sz="5000" dirty="0">
                <a:gradFill flip="none" rotWithShape="1">
                  <a:gsLst>
                    <a:gs pos="0">
                      <a:schemeClr val="tx1">
                        <a:lumMod val="65000"/>
                        <a:lumOff val="35000"/>
                      </a:schemeClr>
                    </a:gs>
                    <a:gs pos="100000">
                      <a:schemeClr val="tx1"/>
                    </a:gs>
                  </a:gsLst>
                  <a:lin ang="5400000" scaled="1"/>
                  <a:tileRect/>
                </a:gradFill>
                <a:effectLst>
                  <a:reflection blurRad="6350" stA="60000" endA="900" endPos="58000" dir="5400000" sy="-100000" algn="bl" rotWithShape="0"/>
                </a:effectLst>
              </a:rPr>
            </a:br>
            <a:r>
              <a:rPr lang="en-US" sz="5000" dirty="0">
                <a:gradFill flip="none" rotWithShape="1">
                  <a:gsLst>
                    <a:gs pos="0">
                      <a:schemeClr val="tx1">
                        <a:lumMod val="65000"/>
                        <a:lumOff val="35000"/>
                      </a:schemeClr>
                    </a:gs>
                    <a:gs pos="100000">
                      <a:schemeClr val="tx1"/>
                    </a:gs>
                  </a:gsLst>
                  <a:lin ang="5400000" scaled="1"/>
                  <a:tileRect/>
                </a:gradFill>
                <a:effectLst>
                  <a:reflection blurRad="6350" stA="60000" endA="900" endPos="58000" dir="5400000" sy="-100000" algn="bl" rotWithShape="0"/>
                </a:effectLst>
              </a:rPr>
              <a:t>to the Concepts </a:t>
            </a:r>
          </a:p>
        </p:txBody>
      </p:sp>
      <p:sp>
        <p:nvSpPr>
          <p:cNvPr id="4" name="TextBox 3"/>
          <p:cNvSpPr txBox="1"/>
          <p:nvPr/>
        </p:nvSpPr>
        <p:spPr>
          <a:xfrm>
            <a:off x="609600" y="4038600"/>
            <a:ext cx="8001000" cy="523220"/>
          </a:xfrm>
          <a:prstGeom prst="rect">
            <a:avLst/>
          </a:prstGeom>
          <a:noFill/>
        </p:spPr>
        <p:txBody>
          <a:bodyPr wrap="square" rtlCol="0">
            <a:spAutoFit/>
          </a:bodyPr>
          <a:lstStyle/>
          <a:p>
            <a:r>
              <a:rPr lang="en-US" sz="1800" b="1" dirty="0">
                <a:latin typeface="Arial" pitchFamily="34" charset="0"/>
                <a:cs typeface="Arial" pitchFamily="34" charset="0"/>
              </a:rPr>
              <a:t>Office of Sponsored Programs</a:t>
            </a:r>
          </a:p>
          <a:p>
            <a:endParaRPr lang="en-US" b="1" dirty="0">
              <a:latin typeface="Arial" pitchFamily="34" charset="0"/>
              <a:cs typeface="Arial" pitchFamily="34" charset="0"/>
            </a:endParaRPr>
          </a:p>
        </p:txBody>
      </p:sp>
      <p:sp>
        <p:nvSpPr>
          <p:cNvPr id="5" name="Oval 4"/>
          <p:cNvSpPr/>
          <p:nvPr/>
        </p:nvSpPr>
        <p:spPr bwMode="auto">
          <a:xfrm>
            <a:off x="0" y="1752600"/>
            <a:ext cx="2112264" cy="1005840"/>
          </a:xfrm>
          <a:prstGeom prst="ellipse">
            <a:avLst/>
          </a:prstGeom>
          <a:gradFill flip="none" rotWithShape="1">
            <a:gsLst>
              <a:gs pos="0">
                <a:schemeClr val="bg1">
                  <a:lumMod val="95000"/>
                  <a:alpha val="79000"/>
                </a:schemeClr>
              </a:gs>
              <a:gs pos="51000">
                <a:schemeClr val="bg1">
                  <a:lumMod val="95000"/>
                  <a:alpha val="27000"/>
                </a:schemeClr>
              </a:gs>
              <a:gs pos="100000">
                <a:schemeClr val="tx1">
                  <a:alpha val="0"/>
                </a:schemeClr>
              </a:gs>
            </a:gsLst>
            <a:path path="circle">
              <a:fillToRect l="50000" t="50000" r="50000" b="50000"/>
            </a:path>
            <a:tileRect/>
          </a:gradFill>
          <a:ln w="12700" cap="flat" cmpd="sng" algn="ctr">
            <a:noFill/>
            <a:prstDash val="solid"/>
            <a:round/>
            <a:headEnd type="none" w="med" len="med"/>
            <a:tailEnd type="none" w="med" len="med"/>
          </a:ln>
          <a:effectLst>
            <a:softEdge rad="317500"/>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63" presetClass="path" presetSubtype="0" repeatCount="2000" accel="50000" decel="50000" autoRev="1" fill="hold" grpId="4" nodeType="withEffect">
                                  <p:stCondLst>
                                    <p:cond delay="0"/>
                                  </p:stCondLst>
                                  <p:childTnLst>
                                    <p:animMotion origin="layout" path="M -0.09878 -0.14005 L 0.35122 -0.13056 " pathEditMode="relative" rAng="0" ptsTypes="AA">
                                      <p:cBhvr>
                                        <p:cTn id="9" dur="2000" fill="hold"/>
                                        <p:tgtEl>
                                          <p:spTgt spid="5"/>
                                        </p:tgtEl>
                                        <p:attrNameLst>
                                          <p:attrName>ppt_x</p:attrName>
                                          <p:attrName>ppt_y</p:attrName>
                                        </p:attrNameLst>
                                      </p:cBhvr>
                                      <p:rCtr x="225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4"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8000"/>
            <a:lum/>
          </a:blip>
          <a:srcRect/>
          <a:stretch>
            <a:fillRect t="-12000" b="-12000"/>
          </a:stretch>
        </a:blipFill>
        <a:effectLst/>
      </p:bgPr>
    </p:bg>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762000" y="675620"/>
            <a:ext cx="8153400" cy="772180"/>
          </a:xfrm>
        </p:spPr>
        <p:txBody>
          <a:bodyPr>
            <a:normAutofit/>
          </a:bodyPr>
          <a:lstStyle/>
          <a:p>
            <a:pPr algn="ctr" eaLnBrk="1" hangingPunct="1"/>
            <a:r>
              <a:rPr lang="en-US" i="1" dirty="0">
                <a:solidFill>
                  <a:schemeClr val="tx1"/>
                </a:solidFill>
              </a:rPr>
              <a:t>The University’s Disclosure Statement (DS-2)</a:t>
            </a:r>
          </a:p>
        </p:txBody>
      </p:sp>
      <p:sp>
        <p:nvSpPr>
          <p:cNvPr id="5" name="TextBox 4"/>
          <p:cNvSpPr txBox="1"/>
          <p:nvPr/>
        </p:nvSpPr>
        <p:spPr>
          <a:xfrm>
            <a:off x="-47625" y="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2" name="TextBox 1"/>
          <p:cNvSpPr txBox="1"/>
          <p:nvPr/>
        </p:nvSpPr>
        <p:spPr>
          <a:xfrm>
            <a:off x="200025" y="2019983"/>
            <a:ext cx="3657600" cy="646331"/>
          </a:xfrm>
          <a:prstGeom prst="rect">
            <a:avLst/>
          </a:prstGeom>
          <a:noFill/>
        </p:spPr>
        <p:txBody>
          <a:bodyPr wrap="square" rtlCol="0">
            <a:spAutoFit/>
          </a:bodyPr>
          <a:lstStyle/>
          <a:p>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rPr>
              <a:t>Disclose...</a:t>
            </a:r>
          </a:p>
        </p:txBody>
      </p:sp>
      <p:sp>
        <p:nvSpPr>
          <p:cNvPr id="3" name="TextBox 2"/>
          <p:cNvSpPr txBox="1"/>
          <p:nvPr/>
        </p:nvSpPr>
        <p:spPr>
          <a:xfrm>
            <a:off x="428625" y="2666314"/>
            <a:ext cx="7467600" cy="830997"/>
          </a:xfrm>
          <a:prstGeom prst="rect">
            <a:avLst/>
          </a:prstGeom>
          <a:noFill/>
        </p:spPr>
        <p:txBody>
          <a:bodyPr wrap="square" rtlCol="0">
            <a:spAutoFit/>
          </a:bodyPr>
          <a:lstStyle/>
          <a:p>
            <a:r>
              <a:rPr lang="en-US" sz="2400" dirty="0">
                <a:latin typeface="+mn-lt"/>
              </a:rPr>
              <a:t>..our “costing practices” formally in the Disclosure Statement or “DS-2” document</a:t>
            </a:r>
          </a:p>
        </p:txBody>
      </p:sp>
      <p:sp>
        <p:nvSpPr>
          <p:cNvPr id="8" name="TextBox 7"/>
          <p:cNvSpPr txBox="1"/>
          <p:nvPr/>
        </p:nvSpPr>
        <p:spPr>
          <a:xfrm>
            <a:off x="3324225" y="3571188"/>
            <a:ext cx="533400" cy="646331"/>
          </a:xfrm>
          <a:prstGeom prst="rect">
            <a:avLst/>
          </a:prstGeom>
          <a:noFill/>
        </p:spPr>
        <p:txBody>
          <a:bodyPr wrap="square" rtlCol="0">
            <a:spAutoFit/>
          </a:bodyPr>
          <a:lstStyle/>
          <a:p>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rPr>
              <a:t>&amp;</a:t>
            </a:r>
          </a:p>
        </p:txBody>
      </p:sp>
      <p:sp>
        <p:nvSpPr>
          <p:cNvPr id="9" name="TextBox 8"/>
          <p:cNvSpPr txBox="1"/>
          <p:nvPr/>
        </p:nvSpPr>
        <p:spPr>
          <a:xfrm>
            <a:off x="4695825" y="4246778"/>
            <a:ext cx="3657600" cy="646331"/>
          </a:xfrm>
          <a:prstGeom prst="rect">
            <a:avLst/>
          </a:prstGeom>
          <a:noFill/>
        </p:spPr>
        <p:txBody>
          <a:bodyPr wrap="square" rtlCol="0">
            <a:spAutoFit/>
          </a:bodyPr>
          <a:lstStyle/>
          <a:p>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rPr>
              <a:t>Follow...</a:t>
            </a:r>
          </a:p>
        </p:txBody>
      </p:sp>
      <p:sp>
        <p:nvSpPr>
          <p:cNvPr id="10" name="TextBox 9"/>
          <p:cNvSpPr txBox="1"/>
          <p:nvPr/>
        </p:nvSpPr>
        <p:spPr>
          <a:xfrm>
            <a:off x="4772024" y="4893109"/>
            <a:ext cx="4191001" cy="830997"/>
          </a:xfrm>
          <a:prstGeom prst="rect">
            <a:avLst/>
          </a:prstGeom>
          <a:noFill/>
        </p:spPr>
        <p:txBody>
          <a:bodyPr wrap="square" rtlCol="0">
            <a:spAutoFit/>
          </a:bodyPr>
          <a:lstStyle/>
          <a:p>
            <a:r>
              <a:rPr lang="en-US" sz="2400" dirty="0">
                <a:latin typeface="+mn-lt"/>
              </a:rPr>
              <a:t>..the practices that we have disclosed in the DS-2!</a:t>
            </a:r>
          </a:p>
        </p:txBody>
      </p:sp>
      <p:sp>
        <p:nvSpPr>
          <p:cNvPr id="4" name="TextBox 3"/>
          <p:cNvSpPr txBox="1"/>
          <p:nvPr/>
        </p:nvSpPr>
        <p:spPr>
          <a:xfrm>
            <a:off x="304800" y="1447800"/>
            <a:ext cx="5562600" cy="430887"/>
          </a:xfrm>
          <a:prstGeom prst="rect">
            <a:avLst/>
          </a:prstGeom>
          <a:noFill/>
        </p:spPr>
        <p:txBody>
          <a:bodyPr wrap="square" rtlCol="0">
            <a:spAutoFit/>
          </a:bodyPr>
          <a:lstStyle/>
          <a:p>
            <a:r>
              <a:rPr lang="en-US" sz="2200" b="1" i="1" dirty="0">
                <a:latin typeface="+mj-lt"/>
                <a:ea typeface="+mj-ea"/>
                <a:cs typeface="+mj-cs"/>
              </a:rPr>
              <a:t>CAS requires that the institution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4108164"/>
            <a:ext cx="1114425" cy="923557"/>
          </a:xfrm>
          <a:prstGeom prst="rect">
            <a:avLst/>
          </a:prstGeom>
          <a:effectLst/>
        </p:spPr>
      </p:pic>
    </p:spTree>
    <p:extLst>
      <p:ext uri="{BB962C8B-B14F-4D97-AF65-F5344CB8AC3E}">
        <p14:creationId xmlns:p14="http://schemas.microsoft.com/office/powerpoint/2010/main" val="182228895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8000"/>
            <a:lum/>
          </a:blip>
          <a:srcRect/>
          <a:stretch>
            <a:fillRect t="-12000" b="-12000"/>
          </a:stretch>
        </a:blipFill>
        <a:effectLst/>
      </p:bgPr>
    </p:bg>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762000" y="675620"/>
            <a:ext cx="8153400" cy="914400"/>
          </a:xfrm>
        </p:spPr>
        <p:txBody>
          <a:bodyPr>
            <a:normAutofit/>
          </a:bodyPr>
          <a:lstStyle/>
          <a:p>
            <a:pPr algn="ctr" eaLnBrk="1" hangingPunct="1"/>
            <a:r>
              <a:rPr lang="en-US" i="1" dirty="0">
                <a:solidFill>
                  <a:schemeClr val="tx1"/>
                </a:solidFill>
              </a:rPr>
              <a:t>CAS: The University’s Disclosure Statement (DS-2)</a:t>
            </a:r>
          </a:p>
        </p:txBody>
      </p:sp>
      <p:sp>
        <p:nvSpPr>
          <p:cNvPr id="148482" name="Rectangle 3"/>
          <p:cNvSpPr>
            <a:spLocks noGrp="1" noChangeArrowheads="1"/>
          </p:cNvSpPr>
          <p:nvPr>
            <p:ph type="body" idx="4294967295"/>
          </p:nvPr>
        </p:nvSpPr>
        <p:spPr>
          <a:xfrm>
            <a:off x="1143000" y="1524000"/>
            <a:ext cx="8001000" cy="4495800"/>
          </a:xfrm>
        </p:spPr>
        <p:txBody>
          <a:bodyPr/>
          <a:lstStyle/>
          <a:p>
            <a:pPr lvl="1" eaLnBrk="1" hangingPunct="1">
              <a:lnSpc>
                <a:spcPct val="90000"/>
              </a:lnSpc>
              <a:buFontTx/>
              <a:buNone/>
            </a:pPr>
            <a:endParaRPr lang="en-US" sz="2000" dirty="0"/>
          </a:p>
          <a:p>
            <a:pPr marL="0" indent="0" algn="ctr" eaLnBrk="1" hangingPunct="1">
              <a:lnSpc>
                <a:spcPct val="90000"/>
              </a:lnSpc>
              <a:buNone/>
            </a:pPr>
            <a:r>
              <a:rPr lang="en-US" sz="2100" dirty="0"/>
              <a:t>The DS-2 describes to the government how</a:t>
            </a:r>
          </a:p>
          <a:p>
            <a:pPr marL="0" indent="0" algn="ctr" eaLnBrk="1" hangingPunct="1">
              <a:lnSpc>
                <a:spcPct val="90000"/>
              </a:lnSpc>
              <a:buNone/>
            </a:pPr>
            <a:r>
              <a:rPr lang="en-US" sz="2100" dirty="0"/>
              <a:t> we’re treating costs at the University:</a:t>
            </a:r>
            <a:br>
              <a:rPr lang="en-US" sz="2100" dirty="0"/>
            </a:br>
            <a:endParaRPr lang="en-US" sz="2100" dirty="0"/>
          </a:p>
          <a:p>
            <a:pPr marL="192087" lvl="1" indent="0">
              <a:lnSpc>
                <a:spcPct val="90000"/>
              </a:lnSpc>
              <a:buNone/>
            </a:pPr>
            <a:r>
              <a:rPr lang="en-US" sz="1900" i="1" dirty="0"/>
              <a:t>..detailing which costs we treat (“allocate”, “assign” or “charge”) as </a:t>
            </a:r>
            <a:r>
              <a:rPr lang="en-US" sz="2000" b="1" kern="120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cs typeface="+mn-cs"/>
              </a:rPr>
              <a:t>direct costs</a:t>
            </a:r>
          </a:p>
          <a:p>
            <a:pPr marL="192087" lvl="1" indent="0">
              <a:lnSpc>
                <a:spcPct val="90000"/>
              </a:lnSpc>
              <a:buNone/>
            </a:pPr>
            <a:r>
              <a:rPr lang="en-US" sz="1900" dirty="0"/>
              <a:t>…which ones we treat as </a:t>
            </a:r>
            <a:r>
              <a:rPr lang="en-US" sz="2000" b="1" kern="120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cs typeface="+mn-cs"/>
              </a:rPr>
              <a:t>facilities &amp; administrative </a:t>
            </a:r>
            <a:br>
              <a:rPr lang="en-US" sz="2000" b="1" kern="120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cs typeface="+mn-cs"/>
              </a:rPr>
            </a:br>
            <a:r>
              <a:rPr lang="en-US" sz="2000" b="1" kern="120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dobe Gothic Std B" pitchFamily="34" charset="-128"/>
                <a:ea typeface="Adobe Gothic Std B" pitchFamily="34" charset="-128"/>
                <a:cs typeface="+mn-cs"/>
              </a:rPr>
              <a:t>(F&amp;A) costs</a:t>
            </a:r>
            <a:r>
              <a:rPr lang="en-US" sz="1900" dirty="0"/>
              <a:t>.</a:t>
            </a:r>
          </a:p>
          <a:p>
            <a:pPr marL="0" indent="0">
              <a:lnSpc>
                <a:spcPct val="90000"/>
              </a:lnSpc>
              <a:buNone/>
            </a:pPr>
            <a:endParaRPr lang="en-US" sz="2100" dirty="0"/>
          </a:p>
          <a:p>
            <a:pPr marL="0" indent="0" eaLnBrk="1" hangingPunct="1">
              <a:lnSpc>
                <a:spcPct val="90000"/>
              </a:lnSpc>
              <a:buNone/>
            </a:pPr>
            <a:r>
              <a:rPr lang="en-US" sz="2100" b="1" dirty="0"/>
              <a:t>No two disclosure statements are alike!</a:t>
            </a:r>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522" y="1447800"/>
            <a:ext cx="1305581" cy="1305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8482">
                                            <p:txEl>
                                              <p:pRg st="6" end="6"/>
                                            </p:txEl>
                                          </p:spTgt>
                                        </p:tgtEl>
                                        <p:attrNameLst>
                                          <p:attrName>ppt_x</p:attrName>
                                          <p:attrName>ppt_y</p:attrName>
                                        </p:attrNameLst>
                                      </p:cBhvr>
                                    </p:animMotion>
                                    <p:animRot by="1500000">
                                      <p:cBhvr>
                                        <p:cTn id="7" dur="125" fill="hold">
                                          <p:stCondLst>
                                            <p:cond delay="0"/>
                                          </p:stCondLst>
                                        </p:cTn>
                                        <p:tgtEl>
                                          <p:spTgt spid="148482">
                                            <p:txEl>
                                              <p:pRg st="6" end="6"/>
                                            </p:txEl>
                                          </p:spTgt>
                                        </p:tgtEl>
                                        <p:attrNameLst>
                                          <p:attrName>r</p:attrName>
                                        </p:attrNameLst>
                                      </p:cBhvr>
                                    </p:animRot>
                                    <p:animRot by="-1500000">
                                      <p:cBhvr>
                                        <p:cTn id="8" dur="125" fill="hold">
                                          <p:stCondLst>
                                            <p:cond delay="125"/>
                                          </p:stCondLst>
                                        </p:cTn>
                                        <p:tgtEl>
                                          <p:spTgt spid="148482">
                                            <p:txEl>
                                              <p:pRg st="6" end="6"/>
                                            </p:txEl>
                                          </p:spTgt>
                                        </p:tgtEl>
                                        <p:attrNameLst>
                                          <p:attrName>r</p:attrName>
                                        </p:attrNameLst>
                                      </p:cBhvr>
                                    </p:animRot>
                                    <p:animRot by="-1500000">
                                      <p:cBhvr>
                                        <p:cTn id="9" dur="125" fill="hold">
                                          <p:stCondLst>
                                            <p:cond delay="250"/>
                                          </p:stCondLst>
                                        </p:cTn>
                                        <p:tgtEl>
                                          <p:spTgt spid="148482">
                                            <p:txEl>
                                              <p:pRg st="6" end="6"/>
                                            </p:txEl>
                                          </p:spTgt>
                                        </p:tgtEl>
                                        <p:attrNameLst>
                                          <p:attrName>r</p:attrName>
                                        </p:attrNameLst>
                                      </p:cBhvr>
                                    </p:animRot>
                                    <p:animRot by="1500000">
                                      <p:cBhvr>
                                        <p:cTn id="10" dur="125" fill="hold">
                                          <p:stCondLst>
                                            <p:cond delay="375"/>
                                          </p:stCondLst>
                                        </p:cTn>
                                        <p:tgtEl>
                                          <p:spTgt spid="14848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0000"/>
            <a:lum/>
          </a:blip>
          <a:srcRect/>
          <a:stretch>
            <a:fillRect t="-19000" b="-15000"/>
          </a:stretch>
        </a:blipFill>
        <a:effectLst/>
      </p:bgPr>
    </p:bg>
    <p:spTree>
      <p:nvGrpSpPr>
        <p:cNvPr id="1" name=""/>
        <p:cNvGrpSpPr/>
        <p:nvPr/>
      </p:nvGrpSpPr>
      <p:grpSpPr>
        <a:xfrm>
          <a:off x="0" y="0"/>
          <a:ext cx="0" cy="0"/>
          <a:chOff x="0" y="0"/>
          <a:chExt cx="0" cy="0"/>
        </a:xfrm>
      </p:grpSpPr>
      <p:sp>
        <p:nvSpPr>
          <p:cNvPr id="158721" name="Title 1"/>
          <p:cNvSpPr>
            <a:spLocks noGrp="1"/>
          </p:cNvSpPr>
          <p:nvPr>
            <p:ph type="title"/>
          </p:nvPr>
        </p:nvSpPr>
        <p:spPr>
          <a:xfrm>
            <a:off x="990600" y="4953000"/>
            <a:ext cx="8001000" cy="1295400"/>
          </a:xfrm>
        </p:spPr>
        <p:txBody>
          <a:bodyPr>
            <a:normAutofit fontScale="90000"/>
          </a:bodyPr>
          <a:lstStyle/>
          <a:p>
            <a:pPr algn="ctr" eaLnBrk="1" hangingPunct="1"/>
            <a:r>
              <a:rPr lang="en-US" sz="4000" dirty="0">
                <a:solidFill>
                  <a:schemeClr val="tx1"/>
                </a:solidFill>
              </a:rPr>
              <a:t>Talking the Same Language – Key Terms and Concepts</a:t>
            </a: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1143000" y="762000"/>
            <a:ext cx="8001000" cy="1143000"/>
          </a:xfrm>
        </p:spPr>
        <p:txBody>
          <a:bodyPr lIns="90488" tIns="44450" rIns="90488" bIns="44450"/>
          <a:lstStyle/>
          <a:p>
            <a:pPr eaLnBrk="1" hangingPunct="1"/>
            <a:br>
              <a:rPr lang="en-US" sz="1600" dirty="0"/>
            </a:br>
            <a:endParaRPr lang="en-US" sz="1600" dirty="0"/>
          </a:p>
        </p:txBody>
      </p:sp>
      <p:sp>
        <p:nvSpPr>
          <p:cNvPr id="162818" name="Text Box 3"/>
          <p:cNvSpPr txBox="1">
            <a:spLocks noChangeArrowheads="1"/>
          </p:cNvSpPr>
          <p:nvPr/>
        </p:nvSpPr>
        <p:spPr bwMode="auto">
          <a:xfrm>
            <a:off x="1371600" y="434975"/>
            <a:ext cx="6705600" cy="641350"/>
          </a:xfrm>
          <a:prstGeom prst="rect">
            <a:avLst/>
          </a:prstGeom>
          <a:noFill/>
          <a:ln w="9525" algn="ctr">
            <a:noFill/>
            <a:miter lim="800000"/>
            <a:headEnd/>
            <a:tailEnd/>
          </a:ln>
        </p:spPr>
        <p:txBody>
          <a:bodyPr>
            <a:spAutoFit/>
          </a:bodyPr>
          <a:lstStyle/>
          <a:p>
            <a:pPr algn="ctr" eaLnBrk="0" hangingPunct="0">
              <a:spcBef>
                <a:spcPct val="50000"/>
              </a:spcBef>
            </a:pPr>
            <a:r>
              <a:rPr lang="en-US" sz="3600" b="1" i="1" dirty="0">
                <a:latin typeface="Arial" charset="0"/>
              </a:rPr>
              <a:t>Allowable Costs</a:t>
            </a:r>
          </a:p>
        </p:txBody>
      </p:sp>
      <p:sp>
        <p:nvSpPr>
          <p:cNvPr id="162820" name="Text Box 5"/>
          <p:cNvSpPr txBox="1">
            <a:spLocks noChangeArrowheads="1"/>
          </p:cNvSpPr>
          <p:nvPr/>
        </p:nvSpPr>
        <p:spPr bwMode="auto">
          <a:xfrm>
            <a:off x="685800" y="2286000"/>
            <a:ext cx="8077200" cy="2277547"/>
          </a:xfrm>
          <a:prstGeom prst="rect">
            <a:avLst/>
          </a:prstGeom>
          <a:noFill/>
          <a:ln w="9525" algn="ctr">
            <a:noFill/>
            <a:miter lim="800000"/>
            <a:headEnd/>
            <a:tailEnd/>
          </a:ln>
        </p:spPr>
        <p:txBody>
          <a:bodyPr>
            <a:spAutoFit/>
          </a:bodyPr>
          <a:lstStyle/>
          <a:p>
            <a:endParaRPr lang="en-US" sz="3000" b="1" u="sng" dirty="0">
              <a:latin typeface="Arial" charset="0"/>
            </a:endParaRPr>
          </a:p>
          <a:p>
            <a:pPr>
              <a:buFont typeface="Arial" charset="0"/>
              <a:buChar char="•"/>
            </a:pPr>
            <a:r>
              <a:rPr lang="en-US" sz="2800" b="1" dirty="0">
                <a:latin typeface="Arial" charset="0"/>
              </a:rPr>
              <a:t>Direct Costs</a:t>
            </a:r>
          </a:p>
          <a:p>
            <a:pPr>
              <a:buFont typeface="Arial" charset="0"/>
              <a:buChar char="•"/>
            </a:pPr>
            <a:endParaRPr lang="en-US" sz="2800" b="1" dirty="0">
              <a:latin typeface="Arial" charset="0"/>
            </a:endParaRPr>
          </a:p>
          <a:p>
            <a:pPr>
              <a:buFont typeface="Arial" charset="0"/>
              <a:buChar char="•"/>
            </a:pPr>
            <a:endParaRPr lang="en-US" sz="2800" b="1" dirty="0">
              <a:latin typeface="Arial" charset="0"/>
            </a:endParaRPr>
          </a:p>
          <a:p>
            <a:pPr>
              <a:buFont typeface="Arial" charset="0"/>
              <a:buChar char="•"/>
            </a:pPr>
            <a:r>
              <a:rPr lang="en-US" sz="2800" b="1" dirty="0">
                <a:latin typeface="Arial" charset="0"/>
              </a:rPr>
              <a:t>Facilities and Administrative (F&amp;A) Costs</a:t>
            </a:r>
            <a:endParaRPr lang="en-US" sz="2800" dirty="0">
              <a:latin typeface="Arial" charset="0"/>
            </a:endParaRPr>
          </a:p>
        </p:txBody>
      </p:sp>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3" name="Rectangle 2"/>
          <p:cNvSpPr/>
          <p:nvPr/>
        </p:nvSpPr>
        <p:spPr>
          <a:xfrm>
            <a:off x="304800" y="1076325"/>
            <a:ext cx="7772400" cy="1015663"/>
          </a:xfrm>
          <a:prstGeom prst="rect">
            <a:avLst/>
          </a:prstGeom>
        </p:spPr>
        <p:txBody>
          <a:bodyPr wrap="square">
            <a:spAutoFit/>
          </a:bodyPr>
          <a:lstStyle/>
          <a:p>
            <a:pPr lvl="0" algn="ctr"/>
            <a:r>
              <a:rPr lang="en-US" sz="3000" b="1" dirty="0">
                <a:solidFill>
                  <a:srgbClr val="000000"/>
                </a:solidFill>
                <a:latin typeface="Arial" charset="0"/>
              </a:rPr>
              <a:t>There are 2 ways to budget, charge, and report “allowable” costs: </a:t>
            </a:r>
          </a:p>
        </p:txBody>
      </p:sp>
    </p:spTree>
  </p:cSld>
  <p:clrMapOvr>
    <a:masterClrMapping/>
  </p:clrMapOvr>
  <mc:AlternateContent xmlns:mc="http://schemas.openxmlformats.org/markup-compatibility/2006" xmlns:p14="http://schemas.microsoft.com/office/powerpoint/2010/main">
    <mc:Choice Requires="p14">
      <p:transition spd="slow" p14:dur="22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fade">
                                      <p:cBhvr>
                                        <p:cTn id="12"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3"/>
          <p:cNvSpPr txBox="1">
            <a:spLocks noChangeArrowheads="1"/>
          </p:cNvSpPr>
          <p:nvPr/>
        </p:nvSpPr>
        <p:spPr bwMode="auto">
          <a:xfrm>
            <a:off x="304800" y="304800"/>
            <a:ext cx="8686800"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dirty="0">
                <a:latin typeface="Arial" charset="0"/>
              </a:rPr>
              <a:t>      </a:t>
            </a:r>
            <a:r>
              <a:rPr lang="en-US" sz="3200" b="1" i="1" dirty="0">
                <a:latin typeface="Arial" charset="0"/>
              </a:rPr>
              <a:t>Definition: Direct Costs</a:t>
            </a:r>
          </a:p>
        </p:txBody>
      </p:sp>
      <p:sp>
        <p:nvSpPr>
          <p:cNvPr id="164868" name="Text Box 5"/>
          <p:cNvSpPr txBox="1">
            <a:spLocks noChangeArrowheads="1"/>
          </p:cNvSpPr>
          <p:nvPr/>
        </p:nvSpPr>
        <p:spPr bwMode="auto">
          <a:xfrm>
            <a:off x="457200" y="1409700"/>
            <a:ext cx="8686800" cy="3693319"/>
          </a:xfrm>
          <a:prstGeom prst="rect">
            <a:avLst/>
          </a:prstGeom>
          <a:noFill/>
          <a:ln w="9525" algn="ctr">
            <a:noFill/>
            <a:miter lim="800000"/>
            <a:headEnd/>
            <a:tailEnd/>
          </a:ln>
        </p:spPr>
        <p:txBody>
          <a:bodyPr wrap="square">
            <a:spAutoFit/>
          </a:bodyPr>
          <a:lstStyle/>
          <a:p>
            <a:pPr marL="342900" indent="-342900">
              <a:buBlip>
                <a:blip r:embed="rId3"/>
              </a:buBlip>
            </a:pPr>
            <a:r>
              <a:rPr lang="en-US" sz="2400" dirty="0">
                <a:latin typeface="Arial" charset="0"/>
              </a:rPr>
              <a:t>budgeted/charged to specific direct cost categories</a:t>
            </a:r>
          </a:p>
          <a:p>
            <a:pPr marL="342900" indent="-342900">
              <a:buBlip>
                <a:blip r:embed="rId3"/>
              </a:buBlip>
            </a:pPr>
            <a:r>
              <a:rPr lang="en-US" sz="2400" dirty="0">
                <a:latin typeface="Arial" charset="0"/>
              </a:rPr>
              <a:t>allocable and identifiable to a </a:t>
            </a:r>
            <a:r>
              <a:rPr lang="en-US" sz="2400" u="sng" dirty="0">
                <a:latin typeface="Arial" charset="0"/>
              </a:rPr>
              <a:t>single project</a:t>
            </a:r>
          </a:p>
          <a:p>
            <a:pPr marL="342900" indent="-342900">
              <a:buBlip>
                <a:blip r:embed="rId3"/>
              </a:buBlip>
            </a:pPr>
            <a:r>
              <a:rPr lang="en-US" sz="2400" dirty="0">
                <a:latin typeface="Arial" charset="0"/>
              </a:rPr>
              <a:t>reasonably supports the </a:t>
            </a:r>
            <a:r>
              <a:rPr lang="en-US" sz="2400" b="1" dirty="0">
                <a:latin typeface="Arial" charset="0"/>
              </a:rPr>
              <a:t>technical</a:t>
            </a:r>
            <a:r>
              <a:rPr lang="en-US" sz="2400" dirty="0">
                <a:latin typeface="Arial" charset="0"/>
              </a:rPr>
              <a:t> goals/objectives/outcomes of the project</a:t>
            </a:r>
          </a:p>
          <a:p>
            <a:pPr marL="342900" indent="-342900">
              <a:buBlip>
                <a:blip r:embed="rId3"/>
              </a:buBlip>
            </a:pPr>
            <a:r>
              <a:rPr lang="en-US" sz="2400" dirty="0">
                <a:latin typeface="Arial" charset="0"/>
              </a:rPr>
              <a:t>identification is made with </a:t>
            </a:r>
            <a:r>
              <a:rPr lang="en-US" sz="2400" dirty="0">
                <a:solidFill>
                  <a:srgbClr val="FF0000"/>
                </a:solidFill>
                <a:latin typeface="Arial" charset="0"/>
              </a:rPr>
              <a:t>relative ease and a high degree of accuracy</a:t>
            </a:r>
          </a:p>
          <a:p>
            <a:pPr marL="342900" indent="-342900">
              <a:buBlip>
                <a:blip r:embed="rId3"/>
              </a:buBlip>
            </a:pPr>
            <a:r>
              <a:rPr lang="en-US" sz="2400" dirty="0">
                <a:latin typeface="Arial" charset="0"/>
              </a:rPr>
              <a:t>examples include: PI and research assistant</a:t>
            </a:r>
            <a:r>
              <a:rPr lang="en-US" sz="2400" dirty="0"/>
              <a:t> </a:t>
            </a:r>
            <a:r>
              <a:rPr lang="en-US" sz="2400" dirty="0">
                <a:latin typeface="Arial" charset="0"/>
              </a:rPr>
              <a:t>salary, travel, equipment, subcontractors, lab supplies, etc. </a:t>
            </a:r>
          </a:p>
          <a:p>
            <a:pPr>
              <a:buFont typeface="Wingdings" pitchFamily="2" charset="2"/>
              <a:buChar char="Ø"/>
            </a:pPr>
            <a:endParaRPr lang="en-US" sz="2400" dirty="0">
              <a:latin typeface="Arial" charset="0"/>
            </a:endParaRPr>
          </a:p>
          <a:p>
            <a:endParaRPr lang="en-US" sz="1800" dirty="0">
              <a:latin typeface="Arial" charset="0"/>
            </a:endParaRPr>
          </a:p>
        </p:txBody>
      </p:sp>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fade">
                                      <p:cBhvr>
                                        <p:cTn id="7" dur="500"/>
                                        <p:tgtEl>
                                          <p:spTgt spid="164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868">
                                            <p:txEl>
                                              <p:pRg st="1" end="1"/>
                                            </p:txEl>
                                          </p:spTgt>
                                        </p:tgtEl>
                                        <p:attrNameLst>
                                          <p:attrName>style.visibility</p:attrName>
                                        </p:attrNameLst>
                                      </p:cBhvr>
                                      <p:to>
                                        <p:strVal val="visible"/>
                                      </p:to>
                                    </p:set>
                                    <p:animEffect transition="in" filter="fade">
                                      <p:cBhvr>
                                        <p:cTn id="12" dur="500"/>
                                        <p:tgtEl>
                                          <p:spTgt spid="1648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8">
                                            <p:txEl>
                                              <p:pRg st="2" end="2"/>
                                            </p:txEl>
                                          </p:spTgt>
                                        </p:tgtEl>
                                        <p:attrNameLst>
                                          <p:attrName>style.visibility</p:attrName>
                                        </p:attrNameLst>
                                      </p:cBhvr>
                                      <p:to>
                                        <p:strVal val="visible"/>
                                      </p:to>
                                    </p:set>
                                    <p:animEffect transition="in" filter="fade">
                                      <p:cBhvr>
                                        <p:cTn id="17" dur="500"/>
                                        <p:tgtEl>
                                          <p:spTgt spid="1648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4868">
                                            <p:txEl>
                                              <p:pRg st="3" end="3"/>
                                            </p:txEl>
                                          </p:spTgt>
                                        </p:tgtEl>
                                        <p:attrNameLst>
                                          <p:attrName>style.visibility</p:attrName>
                                        </p:attrNameLst>
                                      </p:cBhvr>
                                      <p:to>
                                        <p:strVal val="visible"/>
                                      </p:to>
                                    </p:set>
                                    <p:animEffect transition="in" filter="fade">
                                      <p:cBhvr>
                                        <p:cTn id="22" dur="500"/>
                                        <p:tgtEl>
                                          <p:spTgt spid="1648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4868">
                                            <p:txEl>
                                              <p:pRg st="4" end="4"/>
                                            </p:txEl>
                                          </p:spTgt>
                                        </p:tgtEl>
                                        <p:attrNameLst>
                                          <p:attrName>style.visibility</p:attrName>
                                        </p:attrNameLst>
                                      </p:cBhvr>
                                      <p:to>
                                        <p:strVal val="visible"/>
                                      </p:to>
                                    </p:set>
                                    <p:animEffect transition="in" filter="fade">
                                      <p:cBhvr>
                                        <p:cTn id="27" dur="500"/>
                                        <p:tgtEl>
                                          <p:spTgt spid="164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a:xfrm>
            <a:off x="1143000" y="762000"/>
            <a:ext cx="8001000" cy="1143000"/>
          </a:xfrm>
        </p:spPr>
        <p:txBody>
          <a:bodyPr lIns="90488" tIns="44450" rIns="90488" bIns="44450"/>
          <a:lstStyle/>
          <a:p>
            <a:pPr eaLnBrk="1" hangingPunct="1"/>
            <a:br>
              <a:rPr lang="en-US" sz="1600" dirty="0"/>
            </a:br>
            <a:endParaRPr lang="en-US" sz="1600" dirty="0"/>
          </a:p>
        </p:txBody>
      </p:sp>
      <p:sp>
        <p:nvSpPr>
          <p:cNvPr id="177154" name="Text Box 3"/>
          <p:cNvSpPr txBox="1">
            <a:spLocks noChangeArrowheads="1"/>
          </p:cNvSpPr>
          <p:nvPr/>
        </p:nvSpPr>
        <p:spPr bwMode="auto">
          <a:xfrm>
            <a:off x="1371600" y="533400"/>
            <a:ext cx="7467600" cy="579438"/>
          </a:xfrm>
          <a:prstGeom prst="rect">
            <a:avLst/>
          </a:prstGeom>
          <a:noFill/>
          <a:ln w="9525" algn="ctr">
            <a:noFill/>
            <a:miter lim="800000"/>
            <a:headEnd/>
            <a:tailEnd/>
          </a:ln>
        </p:spPr>
        <p:txBody>
          <a:bodyPr>
            <a:spAutoFit/>
          </a:bodyPr>
          <a:lstStyle/>
          <a:p>
            <a:pPr algn="ctr" eaLnBrk="0" hangingPunct="0">
              <a:spcBef>
                <a:spcPct val="50000"/>
              </a:spcBef>
            </a:pPr>
            <a:r>
              <a:rPr lang="en-US" sz="3200" b="1" i="1" dirty="0">
                <a:latin typeface="Arial" charset="0"/>
              </a:rPr>
              <a:t>Definition: F&amp;A Costs</a:t>
            </a:r>
          </a:p>
        </p:txBody>
      </p:sp>
      <p:sp>
        <p:nvSpPr>
          <p:cNvPr id="177156" name="Text Box 5"/>
          <p:cNvSpPr txBox="1">
            <a:spLocks noChangeArrowheads="1"/>
          </p:cNvSpPr>
          <p:nvPr/>
        </p:nvSpPr>
        <p:spPr bwMode="auto">
          <a:xfrm>
            <a:off x="838200" y="1524000"/>
            <a:ext cx="8305800" cy="3693319"/>
          </a:xfrm>
          <a:prstGeom prst="rect">
            <a:avLst/>
          </a:prstGeom>
          <a:noFill/>
          <a:ln w="9525" algn="ctr">
            <a:noFill/>
            <a:miter lim="800000"/>
            <a:headEnd/>
            <a:tailEnd/>
          </a:ln>
        </p:spPr>
        <p:txBody>
          <a:bodyPr>
            <a:spAutoFit/>
          </a:bodyPr>
          <a:lstStyle/>
          <a:p>
            <a:endParaRPr lang="en-US" sz="1800" b="1" u="sng" dirty="0">
              <a:latin typeface="Arial" charset="0"/>
            </a:endParaRPr>
          </a:p>
          <a:p>
            <a:pPr marL="342900" indent="-342900">
              <a:buBlip>
                <a:blip r:embed="rId3"/>
              </a:buBlip>
            </a:pPr>
            <a:r>
              <a:rPr lang="en-US" sz="2400" dirty="0">
                <a:latin typeface="Arial" charset="0"/>
              </a:rPr>
              <a:t>budgeted/charged to F&amp;A cost category</a:t>
            </a:r>
          </a:p>
          <a:p>
            <a:pPr marL="342900" indent="-342900">
              <a:buBlip>
                <a:blip r:embed="rId3"/>
              </a:buBlip>
            </a:pPr>
            <a:r>
              <a:rPr lang="en-US" sz="2400" dirty="0">
                <a:latin typeface="Arial" charset="0"/>
              </a:rPr>
              <a:t>benefit common objectives</a:t>
            </a:r>
          </a:p>
          <a:p>
            <a:pPr marL="342900" indent="-342900">
              <a:buBlip>
                <a:blip r:embed="rId3"/>
              </a:buBlip>
            </a:pPr>
            <a:r>
              <a:rPr lang="en-US" sz="2400" dirty="0">
                <a:latin typeface="Arial" charset="0"/>
              </a:rPr>
              <a:t>cannot be allocated to a single project with relative ease and a high degree of accuracy</a:t>
            </a:r>
          </a:p>
          <a:p>
            <a:pPr marL="342900" indent="-342900">
              <a:buBlip>
                <a:blip r:embed="rId3"/>
              </a:buBlip>
            </a:pPr>
            <a:r>
              <a:rPr lang="en-US" sz="2400" dirty="0">
                <a:latin typeface="Arial" charset="0"/>
              </a:rPr>
              <a:t>included in the University’s F&amp;A cost rate proposal and negotiation</a:t>
            </a:r>
          </a:p>
          <a:p>
            <a:pPr marL="342900" indent="-342900">
              <a:buBlip>
                <a:blip r:embed="rId3"/>
              </a:buBlip>
            </a:pPr>
            <a:r>
              <a:rPr lang="en-US" sz="2400" dirty="0">
                <a:latin typeface="Arial" charset="0"/>
              </a:rPr>
              <a:t>examples include: utilities, building maintenance, landscaping, payroll, procurement and other central office salaries, </a:t>
            </a:r>
            <a:r>
              <a:rPr lang="en-US" sz="2400" b="1" dirty="0">
                <a:solidFill>
                  <a:srgbClr val="FF3300"/>
                </a:solidFill>
                <a:latin typeface="Arial" charset="0"/>
              </a:rPr>
              <a:t>the Sticky 6,</a:t>
            </a:r>
            <a:r>
              <a:rPr lang="en-US" sz="2400" dirty="0">
                <a:latin typeface="Arial" charset="0"/>
              </a:rPr>
              <a:t> etc</a:t>
            </a:r>
            <a:r>
              <a:rPr lang="en-US" sz="1800" dirty="0">
                <a:latin typeface="Arial" charset="0"/>
              </a:rPr>
              <a:t>.  </a:t>
            </a:r>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71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990600" y="404485"/>
            <a:ext cx="8153400" cy="890915"/>
          </a:xfrm>
        </p:spPr>
        <p:txBody>
          <a:bodyPr>
            <a:normAutofit/>
          </a:bodyPr>
          <a:lstStyle/>
          <a:p>
            <a:pPr algn="ctr" eaLnBrk="1" hangingPunct="1"/>
            <a:r>
              <a:rPr lang="en-US" dirty="0">
                <a:solidFill>
                  <a:schemeClr val="tx1"/>
                </a:solidFill>
              </a:rPr>
              <a:t>To be considered DIRECT the cost must be:</a:t>
            </a:r>
          </a:p>
        </p:txBody>
      </p:sp>
      <p:graphicFrame>
        <p:nvGraphicFramePr>
          <p:cNvPr id="3" name="Diagram 2"/>
          <p:cNvGraphicFramePr/>
          <p:nvPr>
            <p:extLst>
              <p:ext uri="{D42A27DB-BD31-4B8C-83A1-F6EECF244321}">
                <p14:modId xmlns:p14="http://schemas.microsoft.com/office/powerpoint/2010/main" val="3531167629"/>
              </p:ext>
            </p:extLst>
          </p:nvPr>
        </p:nvGraphicFramePr>
        <p:xfrm>
          <a:off x="723900" y="1219200"/>
          <a:ext cx="7772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4" name="Moon 3"/>
          <p:cNvSpPr/>
          <p:nvPr/>
        </p:nvSpPr>
        <p:spPr bwMode="auto">
          <a:xfrm rot="5400000">
            <a:off x="3638550" y="2686050"/>
            <a:ext cx="1943100" cy="5257800"/>
          </a:xfrm>
          <a:prstGeom prst="moon">
            <a:avLst/>
          </a:prstGeom>
          <a:solidFill>
            <a:srgbClr val="0070C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a:xfrm>
            <a:off x="3460342" y="4853285"/>
            <a:ext cx="2185215" cy="923330"/>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chemeClr val="tx2">
                      <a:satMod val="155000"/>
                    </a:schemeClr>
                  </a:solidFill>
                  <a:prstDash val="solid"/>
                </a:ln>
                <a:solidFill>
                  <a:srgbClr val="E3E80A"/>
                </a:solidFill>
                <a:effectLst>
                  <a:outerShdw blurRad="41275" dist="20320" dir="1800000" algn="tl" rotWithShape="0">
                    <a:srgbClr val="000000">
                      <a:alpha val="40000"/>
                    </a:srgbClr>
                  </a:outerShdw>
                </a:effectLst>
              </a:rPr>
              <a:t>AARC</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EC0527C1-4DC3-41D9-8D79-6D82931F2634}"/>
                                            </p:graphicEl>
                                          </p:spTgt>
                                        </p:tgtEl>
                                        <p:attrNameLst>
                                          <p:attrName>style.visibility</p:attrName>
                                        </p:attrNameLst>
                                      </p:cBhvr>
                                      <p:to>
                                        <p:strVal val="visible"/>
                                      </p:to>
                                    </p:set>
                                    <p:anim calcmode="lin" valueType="num">
                                      <p:cBhvr>
                                        <p:cTn id="7" dur="500" fill="hold"/>
                                        <p:tgtEl>
                                          <p:spTgt spid="3">
                                            <p:graphicEl>
                                              <a:dgm id="{EC0527C1-4DC3-41D9-8D79-6D82931F2634}"/>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EC0527C1-4DC3-41D9-8D79-6D82931F2634}"/>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EC0527C1-4DC3-41D9-8D79-6D82931F263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32CAF5FE-8782-474E-87FE-8CEEB8CA7EEF}"/>
                                            </p:graphicEl>
                                          </p:spTgt>
                                        </p:tgtEl>
                                        <p:attrNameLst>
                                          <p:attrName>style.visibility</p:attrName>
                                        </p:attrNameLst>
                                      </p:cBhvr>
                                      <p:to>
                                        <p:strVal val="visible"/>
                                      </p:to>
                                    </p:set>
                                    <p:anim calcmode="lin" valueType="num">
                                      <p:cBhvr>
                                        <p:cTn id="14" dur="500" fill="hold"/>
                                        <p:tgtEl>
                                          <p:spTgt spid="3">
                                            <p:graphicEl>
                                              <a:dgm id="{32CAF5FE-8782-474E-87FE-8CEEB8CA7EEF}"/>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32CAF5FE-8782-474E-87FE-8CEEB8CA7EEF}"/>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32CAF5FE-8782-474E-87FE-8CEEB8CA7EE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0B526088-A575-4F13-90DC-EA6FF250D8DB}"/>
                                            </p:graphicEl>
                                          </p:spTgt>
                                        </p:tgtEl>
                                        <p:attrNameLst>
                                          <p:attrName>style.visibility</p:attrName>
                                        </p:attrNameLst>
                                      </p:cBhvr>
                                      <p:to>
                                        <p:strVal val="visible"/>
                                      </p:to>
                                    </p:set>
                                    <p:anim calcmode="lin" valueType="num">
                                      <p:cBhvr>
                                        <p:cTn id="21" dur="500" fill="hold"/>
                                        <p:tgtEl>
                                          <p:spTgt spid="3">
                                            <p:graphicEl>
                                              <a:dgm id="{0B526088-A575-4F13-90DC-EA6FF250D8DB}"/>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0B526088-A575-4F13-90DC-EA6FF250D8DB}"/>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0B526088-A575-4F13-90DC-EA6FF250D8D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dgm id="{245BE7D3-21F0-4DDF-8C83-F91C41E7A449}"/>
                                            </p:graphicEl>
                                          </p:spTgt>
                                        </p:tgtEl>
                                        <p:attrNameLst>
                                          <p:attrName>style.visibility</p:attrName>
                                        </p:attrNameLst>
                                      </p:cBhvr>
                                      <p:to>
                                        <p:strVal val="visible"/>
                                      </p:to>
                                    </p:set>
                                    <p:anim calcmode="lin" valueType="num">
                                      <p:cBhvr>
                                        <p:cTn id="28" dur="500" fill="hold"/>
                                        <p:tgtEl>
                                          <p:spTgt spid="3">
                                            <p:graphicEl>
                                              <a:dgm id="{245BE7D3-21F0-4DDF-8C83-F91C41E7A449}"/>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245BE7D3-21F0-4DDF-8C83-F91C41E7A449}"/>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245BE7D3-21F0-4DDF-8C83-F91C41E7A44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38400" y="990600"/>
            <a:ext cx="6705600" cy="914400"/>
          </a:xfrm>
        </p:spPr>
        <p:txBody>
          <a:bodyPr/>
          <a:lstStyle/>
          <a:p>
            <a:pPr algn="ctr" eaLnBrk="1" hangingPunct="1"/>
            <a:r>
              <a:rPr lang="en-US" sz="2400" i="1" dirty="0">
                <a:solidFill>
                  <a:schemeClr val="tx1"/>
                </a:solidFill>
              </a:rPr>
              <a:t>Allocation-When is it okay to directly charge a federal award for a given cost item? </a:t>
            </a:r>
            <a:endParaRPr lang="en-US" sz="2400" dirty="0">
              <a:solidFill>
                <a:schemeClr val="tx1"/>
              </a:solidFill>
            </a:endParaRPr>
          </a:p>
        </p:txBody>
      </p:sp>
      <p:sp>
        <p:nvSpPr>
          <p:cNvPr id="12291" name="Rectangle 3"/>
          <p:cNvSpPr>
            <a:spLocks noGrp="1" noChangeArrowheads="1"/>
          </p:cNvSpPr>
          <p:nvPr>
            <p:ph idx="1"/>
          </p:nvPr>
        </p:nvSpPr>
        <p:spPr>
          <a:xfrm>
            <a:off x="839856" y="1828801"/>
            <a:ext cx="8001000" cy="4495800"/>
          </a:xfrm>
        </p:spPr>
        <p:txBody>
          <a:bodyPr>
            <a:normAutofit/>
          </a:bodyPr>
          <a:lstStyle/>
          <a:p>
            <a:pPr eaLnBrk="1" hangingPunct="1">
              <a:lnSpc>
                <a:spcPct val="80000"/>
              </a:lnSpc>
              <a:buFont typeface="Wingdings" pitchFamily="2" charset="2"/>
              <a:buChar char="Ø"/>
            </a:pPr>
            <a:r>
              <a:rPr lang="en-US" sz="2000" dirty="0"/>
              <a:t>Definition of a Direct cost must be met</a:t>
            </a:r>
          </a:p>
          <a:p>
            <a:pPr eaLnBrk="1" hangingPunct="1">
              <a:lnSpc>
                <a:spcPct val="80000"/>
              </a:lnSpc>
              <a:buFont typeface="Wingdings" pitchFamily="2" charset="2"/>
              <a:buChar char="Ø"/>
            </a:pPr>
            <a:r>
              <a:rPr lang="en-US" sz="2000" dirty="0"/>
              <a:t>Cost furthers the PURPOSE of the technical aims of the project – are not a general NEED</a:t>
            </a:r>
          </a:p>
          <a:p>
            <a:pPr eaLnBrk="1" hangingPunct="1">
              <a:lnSpc>
                <a:spcPct val="80000"/>
              </a:lnSpc>
              <a:buFont typeface="Wingdings" pitchFamily="2" charset="2"/>
              <a:buChar char="Ø"/>
            </a:pPr>
            <a:r>
              <a:rPr lang="en-US" sz="2000" dirty="0"/>
              <a:t>Cost is adequately documented: NO documentation – NO cost!</a:t>
            </a:r>
          </a:p>
          <a:p>
            <a:pPr eaLnBrk="1" hangingPunct="1">
              <a:lnSpc>
                <a:spcPct val="80000"/>
              </a:lnSpc>
              <a:buFont typeface="Wingdings" pitchFamily="2" charset="2"/>
              <a:buChar char="Ø"/>
            </a:pPr>
            <a:r>
              <a:rPr lang="en-US" sz="2000" dirty="0"/>
              <a:t>Cost/Benefit is clear to a prudent person</a:t>
            </a:r>
          </a:p>
          <a:p>
            <a:pPr eaLnBrk="1" hangingPunct="1">
              <a:lnSpc>
                <a:spcPct val="80000"/>
              </a:lnSpc>
              <a:buFont typeface="Wingdings" pitchFamily="2" charset="2"/>
              <a:buChar char="Ø"/>
            </a:pPr>
            <a:r>
              <a:rPr lang="en-US" sz="2000" dirty="0"/>
              <a:t>Have a method for allocation decisions</a:t>
            </a:r>
          </a:p>
          <a:p>
            <a:pPr eaLnBrk="1" hangingPunct="1">
              <a:lnSpc>
                <a:spcPct val="80000"/>
              </a:lnSpc>
              <a:buFont typeface="Wingdings" pitchFamily="2" charset="2"/>
              <a:buNone/>
            </a:pPr>
            <a:endParaRPr lang="en-US" sz="2000" dirty="0"/>
          </a:p>
          <a:p>
            <a:pPr algn="ctr" eaLnBrk="1" hangingPunct="1">
              <a:lnSpc>
                <a:spcPct val="80000"/>
              </a:lnSpc>
              <a:buFont typeface="Wingdings" pitchFamily="2" charset="2"/>
              <a:buNone/>
            </a:pPr>
            <a:r>
              <a:rPr lang="en-US" sz="2400" b="1" i="1" dirty="0"/>
              <a:t>Allocation is not always 100% of the total cost or nothing!</a:t>
            </a:r>
          </a:p>
          <a:p>
            <a:pPr eaLnBrk="1" hangingPunct="1">
              <a:lnSpc>
                <a:spcPct val="80000"/>
              </a:lnSpc>
              <a:buFont typeface="Wingdings" pitchFamily="2" charset="2"/>
              <a:buNone/>
            </a:pPr>
            <a:endParaRPr lang="en-US" sz="2000" b="1" u="sng" dirty="0">
              <a:latin typeface="Comic Sans MS" pitchFamily="66" charset="0"/>
            </a:endParaRPr>
          </a:p>
          <a:p>
            <a:pPr eaLnBrk="1" hangingPunct="1">
              <a:lnSpc>
                <a:spcPct val="80000"/>
              </a:lnSpc>
              <a:buFont typeface="Wingdings" pitchFamily="2" charset="2"/>
              <a:buNone/>
            </a:pPr>
            <a:r>
              <a:rPr lang="en-US" b="1" u="sng" dirty="0"/>
              <a:t>Some Good Examples:</a:t>
            </a:r>
          </a:p>
          <a:p>
            <a:pPr eaLnBrk="1" hangingPunct="1">
              <a:lnSpc>
                <a:spcPct val="80000"/>
              </a:lnSpc>
              <a:buFont typeface="Wingdings" pitchFamily="2" charset="2"/>
              <a:buNone/>
            </a:pPr>
            <a:r>
              <a:rPr lang="en-US" sz="1800" dirty="0"/>
              <a:t>General Lab Supplies</a:t>
            </a:r>
          </a:p>
          <a:p>
            <a:pPr eaLnBrk="1" hangingPunct="1">
              <a:lnSpc>
                <a:spcPct val="80000"/>
              </a:lnSpc>
              <a:buFont typeface="Wingdings" pitchFamily="2" charset="2"/>
              <a:buNone/>
            </a:pPr>
            <a:r>
              <a:rPr lang="en-US" sz="1800" dirty="0"/>
              <a:t>Animal Charges</a:t>
            </a:r>
          </a:p>
          <a:p>
            <a:pPr eaLnBrk="1" hangingPunct="1">
              <a:lnSpc>
                <a:spcPct val="80000"/>
              </a:lnSpc>
              <a:buFont typeface="Wingdings" pitchFamily="2" charset="2"/>
              <a:buNone/>
            </a:pPr>
            <a:r>
              <a:rPr lang="en-US" sz="1800" dirty="0"/>
              <a:t>Lab Chemicals and Gases</a:t>
            </a:r>
          </a:p>
          <a:p>
            <a:pPr eaLnBrk="1" hangingPunct="1">
              <a:lnSpc>
                <a:spcPct val="80000"/>
              </a:lnSpc>
              <a:buFont typeface="Wingdings" pitchFamily="2" charset="2"/>
              <a:buNone/>
            </a:pPr>
            <a:r>
              <a:rPr lang="en-US" sz="1800" dirty="0"/>
              <a:t>Equipment Maintenance/Service Agreements</a:t>
            </a:r>
          </a:p>
          <a:p>
            <a:pPr eaLnBrk="1" hangingPunct="1">
              <a:lnSpc>
                <a:spcPct val="80000"/>
              </a:lnSpc>
              <a:buFont typeface="Wingdings" pitchFamily="2" charset="2"/>
              <a:buNone/>
            </a:pPr>
            <a:endParaRPr lang="en-US" sz="1800" dirty="0"/>
          </a:p>
        </p:txBody>
      </p:sp>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grpSp>
        <p:nvGrpSpPr>
          <p:cNvPr id="2" name="Group 1"/>
          <p:cNvGrpSpPr/>
          <p:nvPr/>
        </p:nvGrpSpPr>
        <p:grpSpPr>
          <a:xfrm>
            <a:off x="811281" y="1219200"/>
            <a:ext cx="1600200" cy="609600"/>
            <a:chOff x="1981200" y="4343400"/>
            <a:chExt cx="5257800" cy="1943100"/>
          </a:xfrm>
        </p:grpSpPr>
        <p:sp>
          <p:nvSpPr>
            <p:cNvPr id="7" name="Moon 6"/>
            <p:cNvSpPr/>
            <p:nvPr/>
          </p:nvSpPr>
          <p:spPr bwMode="auto">
            <a:xfrm rot="5400000">
              <a:off x="3638550" y="2686050"/>
              <a:ext cx="1943100" cy="5257800"/>
            </a:xfrm>
            <a:prstGeom prst="moon">
              <a:avLst/>
            </a:prstGeom>
            <a:solidFill>
              <a:srgbClr val="0070C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p:cNvSpPr/>
            <p:nvPr/>
          </p:nvSpPr>
          <p:spPr>
            <a:xfrm>
              <a:off x="3460342" y="4853285"/>
              <a:ext cx="2185215" cy="923330"/>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chemeClr val="tx2">
                        <a:satMod val="155000"/>
                      </a:schemeClr>
                    </a:solidFill>
                    <a:prstDash val="solid"/>
                  </a:ln>
                  <a:solidFill>
                    <a:srgbClr val="E3E80A"/>
                  </a:solidFill>
                  <a:effectLst>
                    <a:outerShdw blurRad="41275" dist="20320" dir="1800000" algn="tl" rotWithShape="0">
                      <a:srgbClr val="000000">
                        <a:alpha val="40000"/>
                      </a:srgbClr>
                    </a:outerShdw>
                  </a:effectLst>
                </a:rPr>
                <a:t>AARC</a:t>
              </a:r>
            </a:p>
          </p:txBody>
        </p:sp>
      </p:grpSp>
      <p:pic>
        <p:nvPicPr>
          <p:cNvPr id="290820" name="Picture 4" descr="C:\Users\cmt4j\AppData\Local\Microsoft\Windows\Temporary Internet Files\Content.IE5\023KPE84\MP9003155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352" y="4419600"/>
            <a:ext cx="2081048" cy="150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down)">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wipe(down)">
                                      <p:cBhvr>
                                        <p:cTn id="32" dur="500"/>
                                        <p:tgtEl>
                                          <p:spTgt spid="122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wipe(down)">
                                      <p:cBhvr>
                                        <p:cTn id="37" dur="500"/>
                                        <p:tgtEl>
                                          <p:spTgt spid="1229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1">
                                            <p:txEl>
                                              <p:pRg st="9" end="9"/>
                                            </p:txEl>
                                          </p:spTgt>
                                        </p:tgtEl>
                                        <p:attrNameLst>
                                          <p:attrName>style.visibility</p:attrName>
                                        </p:attrNameLst>
                                      </p:cBhvr>
                                      <p:to>
                                        <p:strVal val="visible"/>
                                      </p:to>
                                    </p:set>
                                    <p:animEffect transition="in" filter="wipe(down)">
                                      <p:cBhvr>
                                        <p:cTn id="42" dur="500"/>
                                        <p:tgtEl>
                                          <p:spTgt spid="1229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291">
                                            <p:txEl>
                                              <p:pRg st="10" end="10"/>
                                            </p:txEl>
                                          </p:spTgt>
                                        </p:tgtEl>
                                        <p:attrNameLst>
                                          <p:attrName>style.visibility</p:attrName>
                                        </p:attrNameLst>
                                      </p:cBhvr>
                                      <p:to>
                                        <p:strVal val="visible"/>
                                      </p:to>
                                    </p:set>
                                    <p:animEffect transition="in" filter="wipe(down)">
                                      <p:cBhvr>
                                        <p:cTn id="47" dur="500"/>
                                        <p:tgtEl>
                                          <p:spTgt spid="1229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291">
                                            <p:txEl>
                                              <p:pRg st="11" end="11"/>
                                            </p:txEl>
                                          </p:spTgt>
                                        </p:tgtEl>
                                        <p:attrNameLst>
                                          <p:attrName>style.visibility</p:attrName>
                                        </p:attrNameLst>
                                      </p:cBhvr>
                                      <p:to>
                                        <p:strVal val="visible"/>
                                      </p:to>
                                    </p:set>
                                    <p:animEffect transition="in" filter="wipe(down)">
                                      <p:cBhvr>
                                        <p:cTn id="52" dur="500"/>
                                        <p:tgtEl>
                                          <p:spTgt spid="1229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291">
                                            <p:txEl>
                                              <p:pRg st="12" end="12"/>
                                            </p:txEl>
                                          </p:spTgt>
                                        </p:tgtEl>
                                        <p:attrNameLst>
                                          <p:attrName>style.visibility</p:attrName>
                                        </p:attrNameLst>
                                      </p:cBhvr>
                                      <p:to>
                                        <p:strVal val="visible"/>
                                      </p:to>
                                    </p:set>
                                    <p:animEffect transition="in" filter="wipe(down)">
                                      <p:cBhvr>
                                        <p:cTn id="57" dur="500"/>
                                        <p:tgtEl>
                                          <p:spTgt spid="122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a:xfrm>
            <a:off x="990600" y="762000"/>
            <a:ext cx="8153400" cy="914400"/>
          </a:xfrm>
        </p:spPr>
        <p:txBody>
          <a:bodyPr/>
          <a:lstStyle/>
          <a:p>
            <a:pPr algn="ctr"/>
            <a:r>
              <a:rPr lang="en-US" i="1" dirty="0">
                <a:solidFill>
                  <a:schemeClr val="tx1"/>
                </a:solidFill>
              </a:rPr>
              <a:t>Other Cost Allocation Pitfalls</a:t>
            </a:r>
            <a:endParaRPr lang="en-US" dirty="0">
              <a:solidFill>
                <a:schemeClr val="tx1"/>
              </a:solidFill>
            </a:endParaRPr>
          </a:p>
        </p:txBody>
      </p:sp>
      <p:sp>
        <p:nvSpPr>
          <p:cNvPr id="188418" name="Rectangle 3"/>
          <p:cNvSpPr>
            <a:spLocks noGrp="1" noChangeArrowheads="1"/>
          </p:cNvSpPr>
          <p:nvPr>
            <p:ph idx="1"/>
          </p:nvPr>
        </p:nvSpPr>
        <p:spPr>
          <a:xfrm>
            <a:off x="647700" y="2438400"/>
            <a:ext cx="8077200" cy="2819400"/>
          </a:xfrm>
        </p:spPr>
        <p:txBody>
          <a:bodyPr>
            <a:normAutofit fontScale="92500" lnSpcReduction="20000"/>
          </a:bodyPr>
          <a:lstStyle/>
          <a:p>
            <a:pPr>
              <a:lnSpc>
                <a:spcPct val="80000"/>
              </a:lnSpc>
            </a:pPr>
            <a:endParaRPr lang="en-US" sz="2400" b="1" u="sng" dirty="0">
              <a:latin typeface="Comic Sans MS" pitchFamily="66" charset="0"/>
            </a:endParaRPr>
          </a:p>
          <a:p>
            <a:pPr>
              <a:lnSpc>
                <a:spcPct val="80000"/>
              </a:lnSpc>
            </a:pPr>
            <a:r>
              <a:rPr lang="en-US" sz="1800" dirty="0"/>
              <a:t>Charge costs near the end of the project’s life (last 3 months)</a:t>
            </a:r>
          </a:p>
          <a:p>
            <a:pPr>
              <a:lnSpc>
                <a:spcPct val="80000"/>
              </a:lnSpc>
            </a:pPr>
            <a:r>
              <a:rPr lang="en-US" sz="1800" dirty="0"/>
              <a:t>Charge the project that has the greater available balance – not alone a  reasonable basis for allocation</a:t>
            </a:r>
          </a:p>
          <a:p>
            <a:pPr>
              <a:lnSpc>
                <a:spcPct val="80000"/>
              </a:lnSpc>
            </a:pPr>
            <a:r>
              <a:rPr lang="en-US" sz="1800" dirty="0"/>
              <a:t>Charge the project that was funded for more $$ than another was </a:t>
            </a:r>
          </a:p>
          <a:p>
            <a:pPr>
              <a:lnSpc>
                <a:spcPct val="80000"/>
              </a:lnSpc>
            </a:pPr>
            <a:r>
              <a:rPr lang="en-US" sz="1800" dirty="0"/>
              <a:t>Charge a project for 100% of the cost when 100% of the benefit was not received – It’s just easier</a:t>
            </a:r>
          </a:p>
          <a:p>
            <a:pPr>
              <a:lnSpc>
                <a:spcPct val="80000"/>
              </a:lnSpc>
            </a:pPr>
            <a:r>
              <a:rPr lang="en-US" sz="1800" dirty="0"/>
              <a:t>Charge the problem that is ending the soonest</a:t>
            </a:r>
          </a:p>
          <a:p>
            <a:pPr>
              <a:lnSpc>
                <a:spcPct val="80000"/>
              </a:lnSpc>
            </a:pPr>
            <a:r>
              <a:rPr lang="en-US" sz="1800" dirty="0"/>
              <a:t>Charge the project that was most recently received</a:t>
            </a:r>
          </a:p>
          <a:p>
            <a:pPr>
              <a:lnSpc>
                <a:spcPct val="80000"/>
              </a:lnSpc>
            </a:pPr>
            <a:r>
              <a:rPr lang="en-US" sz="1800" dirty="0"/>
              <a:t>Charge federal funds first</a:t>
            </a:r>
          </a:p>
          <a:p>
            <a:pPr>
              <a:lnSpc>
                <a:spcPct val="80000"/>
              </a:lnSpc>
            </a:pPr>
            <a:r>
              <a:rPr lang="en-US" sz="1800" dirty="0"/>
              <a:t>Perform cost transfers or labor distribution adjustments to fix an allocation (Example, largest NIH project assigned with entire initial cost and later transferring portions onto other sponsored projects) </a:t>
            </a:r>
          </a:p>
        </p:txBody>
      </p:sp>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447800"/>
            <a:ext cx="1752600" cy="11684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18">
                                            <p:txEl>
                                              <p:pRg st="1" end="1"/>
                                            </p:txEl>
                                          </p:spTgt>
                                        </p:tgtEl>
                                        <p:attrNameLst>
                                          <p:attrName>style.visibility</p:attrName>
                                        </p:attrNameLst>
                                      </p:cBhvr>
                                      <p:to>
                                        <p:strVal val="visible"/>
                                      </p:to>
                                    </p:set>
                                    <p:animEffect transition="in" filter="fade">
                                      <p:cBhvr>
                                        <p:cTn id="7" dur="500"/>
                                        <p:tgtEl>
                                          <p:spTgt spid="1884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8418">
                                            <p:txEl>
                                              <p:pRg st="2" end="2"/>
                                            </p:txEl>
                                          </p:spTgt>
                                        </p:tgtEl>
                                        <p:attrNameLst>
                                          <p:attrName>style.visibility</p:attrName>
                                        </p:attrNameLst>
                                      </p:cBhvr>
                                      <p:to>
                                        <p:strVal val="visible"/>
                                      </p:to>
                                    </p:set>
                                    <p:animEffect transition="in" filter="fade">
                                      <p:cBhvr>
                                        <p:cTn id="12" dur="500"/>
                                        <p:tgtEl>
                                          <p:spTgt spid="1884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8418">
                                            <p:txEl>
                                              <p:pRg st="3" end="3"/>
                                            </p:txEl>
                                          </p:spTgt>
                                        </p:tgtEl>
                                        <p:attrNameLst>
                                          <p:attrName>style.visibility</p:attrName>
                                        </p:attrNameLst>
                                      </p:cBhvr>
                                      <p:to>
                                        <p:strVal val="visible"/>
                                      </p:to>
                                    </p:set>
                                    <p:animEffect transition="in" filter="fade">
                                      <p:cBhvr>
                                        <p:cTn id="17" dur="500"/>
                                        <p:tgtEl>
                                          <p:spTgt spid="1884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8418">
                                            <p:txEl>
                                              <p:pRg st="4" end="4"/>
                                            </p:txEl>
                                          </p:spTgt>
                                        </p:tgtEl>
                                        <p:attrNameLst>
                                          <p:attrName>style.visibility</p:attrName>
                                        </p:attrNameLst>
                                      </p:cBhvr>
                                      <p:to>
                                        <p:strVal val="visible"/>
                                      </p:to>
                                    </p:set>
                                    <p:animEffect transition="in" filter="fade">
                                      <p:cBhvr>
                                        <p:cTn id="22" dur="500"/>
                                        <p:tgtEl>
                                          <p:spTgt spid="1884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8418">
                                            <p:txEl>
                                              <p:pRg st="5" end="5"/>
                                            </p:txEl>
                                          </p:spTgt>
                                        </p:tgtEl>
                                        <p:attrNameLst>
                                          <p:attrName>style.visibility</p:attrName>
                                        </p:attrNameLst>
                                      </p:cBhvr>
                                      <p:to>
                                        <p:strVal val="visible"/>
                                      </p:to>
                                    </p:set>
                                    <p:animEffect transition="in" filter="fade">
                                      <p:cBhvr>
                                        <p:cTn id="27" dur="500"/>
                                        <p:tgtEl>
                                          <p:spTgt spid="1884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8418">
                                            <p:txEl>
                                              <p:pRg st="6" end="6"/>
                                            </p:txEl>
                                          </p:spTgt>
                                        </p:tgtEl>
                                        <p:attrNameLst>
                                          <p:attrName>style.visibility</p:attrName>
                                        </p:attrNameLst>
                                      </p:cBhvr>
                                      <p:to>
                                        <p:strVal val="visible"/>
                                      </p:to>
                                    </p:set>
                                    <p:animEffect transition="in" filter="fade">
                                      <p:cBhvr>
                                        <p:cTn id="32" dur="500"/>
                                        <p:tgtEl>
                                          <p:spTgt spid="1884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8418">
                                            <p:txEl>
                                              <p:pRg st="7" end="7"/>
                                            </p:txEl>
                                          </p:spTgt>
                                        </p:tgtEl>
                                        <p:attrNameLst>
                                          <p:attrName>style.visibility</p:attrName>
                                        </p:attrNameLst>
                                      </p:cBhvr>
                                      <p:to>
                                        <p:strVal val="visible"/>
                                      </p:to>
                                    </p:set>
                                    <p:animEffect transition="in" filter="fade">
                                      <p:cBhvr>
                                        <p:cTn id="37" dur="500"/>
                                        <p:tgtEl>
                                          <p:spTgt spid="18841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8418">
                                            <p:txEl>
                                              <p:pRg st="8" end="8"/>
                                            </p:txEl>
                                          </p:spTgt>
                                        </p:tgtEl>
                                        <p:attrNameLst>
                                          <p:attrName>style.visibility</p:attrName>
                                        </p:attrNameLst>
                                      </p:cBhvr>
                                      <p:to>
                                        <p:strVal val="visible"/>
                                      </p:to>
                                    </p:set>
                                    <p:animEffect transition="in" filter="fade">
                                      <p:cBhvr>
                                        <p:cTn id="42" dur="500"/>
                                        <p:tgtEl>
                                          <p:spTgt spid="1884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143000" y="1143000"/>
            <a:ext cx="7086600" cy="4572000"/>
          </a:xfrm>
        </p:spPr>
        <p:txBody>
          <a:bodyPr>
            <a:normAutofit fontScale="90000"/>
          </a:bodyPr>
          <a:lstStyle/>
          <a:p>
            <a:pPr algn="ctr" eaLnBrk="1" hangingPunct="1"/>
            <a:r>
              <a:rPr lang="en-US" sz="8000" i="1" dirty="0">
                <a:solidFill>
                  <a:schemeClr val="bg2">
                    <a:lumMod val="50000"/>
                  </a:schemeClr>
                </a:solidFill>
              </a:rPr>
              <a:t>Costing Decisions &amp; Transaction Controls</a:t>
            </a:r>
          </a:p>
        </p:txBody>
      </p:sp>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Tree>
    <p:extLst>
      <p:ext uri="{BB962C8B-B14F-4D97-AF65-F5344CB8AC3E}">
        <p14:creationId xmlns:p14="http://schemas.microsoft.com/office/powerpoint/2010/main" val="3528476695"/>
      </p:ext>
    </p:extLst>
  </p:cSld>
  <p:clrMapOvr>
    <a:masterClrMapping/>
  </p:clrMapOvr>
  <mc:AlternateContent xmlns:mc="http://schemas.openxmlformats.org/markup-compatibility/2006" xmlns:p14="http://schemas.microsoft.com/office/powerpoint/2010/main">
    <mc:Choice Requires="p14">
      <p:transition spd="slow" p14:dur="2750">
        <p14:vortex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838200" y="533400"/>
            <a:ext cx="8001000" cy="566410"/>
          </a:xfrm>
        </p:spPr>
        <p:txBody>
          <a:bodyPr>
            <a:normAutofit/>
          </a:bodyPr>
          <a:lstStyle/>
          <a:p>
            <a:pPr algn="ctr" eaLnBrk="1" hangingPunct="1"/>
            <a:r>
              <a:rPr lang="en-US" dirty="0">
                <a:solidFill>
                  <a:schemeClr val="tx1"/>
                </a:solidFill>
              </a:rPr>
              <a:t>Pre-Session Discussion and Our Learning Objectives</a:t>
            </a:r>
          </a:p>
        </p:txBody>
      </p:sp>
      <p:sp>
        <p:nvSpPr>
          <p:cNvPr id="19458" name="Content Placeholder 2"/>
          <p:cNvSpPr>
            <a:spLocks noGrp="1"/>
          </p:cNvSpPr>
          <p:nvPr>
            <p:ph idx="1"/>
          </p:nvPr>
        </p:nvSpPr>
        <p:spPr>
          <a:xfrm>
            <a:off x="28575" y="1143000"/>
            <a:ext cx="6858000" cy="4495800"/>
          </a:xfrm>
        </p:spPr>
        <p:txBody>
          <a:bodyPr numCol="1"/>
          <a:lstStyle/>
          <a:p>
            <a:pPr marL="0" indent="0" eaLnBrk="1" hangingPunct="1">
              <a:buNone/>
            </a:pPr>
            <a:endParaRPr lang="en-US" sz="1800" dirty="0"/>
          </a:p>
          <a:p>
            <a:pPr eaLnBrk="1" hangingPunct="1"/>
            <a:r>
              <a:rPr lang="en-US" sz="1800" b="1" dirty="0">
                <a:solidFill>
                  <a:srgbClr val="002060"/>
                </a:solidFill>
              </a:rPr>
              <a:t>When you hear </a:t>
            </a:r>
            <a:r>
              <a:rPr lang="en-US" b="1" dirty="0">
                <a:ln>
                  <a:solidFill>
                    <a:srgbClr val="4471A6"/>
                  </a:solidFill>
                </a:ln>
                <a:solidFill>
                  <a:srgbClr val="FF3300"/>
                </a:solidFill>
                <a:latin typeface="Old English Text MT" pitchFamily="66" charset="0"/>
              </a:rPr>
              <a:t>‘Costing’</a:t>
            </a:r>
            <a:r>
              <a:rPr lang="en-US" sz="1800" b="1" dirty="0">
                <a:solidFill>
                  <a:srgbClr val="FF3300"/>
                </a:solidFill>
                <a:latin typeface="Old English Text MT" pitchFamily="66" charset="0"/>
              </a:rPr>
              <a:t>…</a:t>
            </a:r>
            <a:r>
              <a:rPr lang="en-US" sz="1800" b="1" dirty="0">
                <a:solidFill>
                  <a:srgbClr val="002060"/>
                </a:solidFill>
              </a:rPr>
              <a:t>what do you think of? </a:t>
            </a:r>
          </a:p>
          <a:p>
            <a:pPr eaLnBrk="1" hangingPunct="1"/>
            <a:r>
              <a:rPr lang="en-US" sz="1800" b="1" dirty="0">
                <a:solidFill>
                  <a:srgbClr val="002060"/>
                </a:solidFill>
              </a:rPr>
              <a:t>What makes a cost ‘</a:t>
            </a:r>
            <a:r>
              <a:rPr lang="en-US" sz="1800" b="1" i="1" u="sng" dirty="0">
                <a:solidFill>
                  <a:srgbClr val="002060"/>
                </a:solidFill>
              </a:rPr>
              <a:t>allowable</a:t>
            </a:r>
            <a:r>
              <a:rPr lang="en-US" sz="1800" b="1" dirty="0">
                <a:solidFill>
                  <a:srgbClr val="002060"/>
                </a:solidFill>
              </a:rPr>
              <a:t>’ to a sponsored project?</a:t>
            </a:r>
          </a:p>
          <a:p>
            <a:pPr eaLnBrk="1" hangingPunct="1"/>
            <a:r>
              <a:rPr lang="en-US" sz="1800" b="1" dirty="0">
                <a:solidFill>
                  <a:srgbClr val="002060"/>
                </a:solidFill>
              </a:rPr>
              <a:t>What makes that same allowable cost – ‘</a:t>
            </a:r>
            <a:r>
              <a:rPr lang="en-US" sz="1800" b="1" i="1" u="sng" dirty="0">
                <a:solidFill>
                  <a:srgbClr val="002060"/>
                </a:solidFill>
              </a:rPr>
              <a:t>allocable</a:t>
            </a:r>
            <a:r>
              <a:rPr lang="en-US" sz="1800" b="1" dirty="0">
                <a:solidFill>
                  <a:srgbClr val="002060"/>
                </a:solidFill>
              </a:rPr>
              <a:t>’ to a sponsored project? </a:t>
            </a:r>
          </a:p>
          <a:p>
            <a:pPr eaLnBrk="1" hangingPunct="1"/>
            <a:r>
              <a:rPr lang="en-US" sz="1800" b="1" dirty="0">
                <a:solidFill>
                  <a:srgbClr val="002060"/>
                </a:solidFill>
              </a:rPr>
              <a:t>What is the name of the costing circular for Educational Institutions on which we base our costing practices and decisions?</a:t>
            </a:r>
          </a:p>
          <a:p>
            <a:pPr eaLnBrk="1" hangingPunct="1"/>
            <a:r>
              <a:rPr lang="en-US" sz="1800" b="1" dirty="0">
                <a:solidFill>
                  <a:srgbClr val="002060"/>
                </a:solidFill>
              </a:rPr>
              <a:t>Give some examples of </a:t>
            </a:r>
            <a:r>
              <a:rPr lang="en-US" sz="1800" b="1" i="1" u="sng" dirty="0">
                <a:solidFill>
                  <a:srgbClr val="002060"/>
                </a:solidFill>
              </a:rPr>
              <a:t>Direct</a:t>
            </a:r>
            <a:r>
              <a:rPr lang="en-US" sz="1800" b="1" dirty="0">
                <a:solidFill>
                  <a:srgbClr val="002060"/>
                </a:solidFill>
              </a:rPr>
              <a:t> costs.</a:t>
            </a:r>
          </a:p>
          <a:p>
            <a:pPr eaLnBrk="1" hangingPunct="1"/>
            <a:r>
              <a:rPr lang="en-US" sz="1800" b="1" dirty="0">
                <a:solidFill>
                  <a:srgbClr val="002060"/>
                </a:solidFill>
              </a:rPr>
              <a:t>Give some examples of </a:t>
            </a:r>
            <a:r>
              <a:rPr lang="en-US" sz="1800" b="1" i="1" u="sng" dirty="0">
                <a:solidFill>
                  <a:srgbClr val="002060"/>
                </a:solidFill>
              </a:rPr>
              <a:t>Facilities &amp; Administrative (F&amp;A)/Indirect </a:t>
            </a:r>
            <a:r>
              <a:rPr lang="en-US" sz="1800" b="1" dirty="0">
                <a:solidFill>
                  <a:srgbClr val="002060"/>
                </a:solidFill>
              </a:rPr>
              <a:t>costs</a:t>
            </a:r>
          </a:p>
          <a:p>
            <a:pPr marL="0" indent="0" eaLnBrk="1" hangingPunct="1">
              <a:buNone/>
            </a:pPr>
            <a:endParaRPr lang="en-US" sz="1800" dirty="0"/>
          </a:p>
          <a:p>
            <a:pPr marL="0" indent="0" eaLnBrk="1" hangingPunct="1">
              <a:buNone/>
            </a:pPr>
            <a:endParaRPr lang="en-US" sz="1800" dirty="0"/>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randombar(horizontal)">
                                      <p:cBhvr>
                                        <p:cTn id="7" dur="500"/>
                                        <p:tgtEl>
                                          <p:spTgt spid="194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randombar(horizontal)">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randombar(horizontal)">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randombar(horizontal)">
                                      <p:cBhvr>
                                        <p:cTn id="22" dur="500"/>
                                        <p:tgtEl>
                                          <p:spTgt spid="194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Effect transition="in" filter="randombar(horizontal)">
                                      <p:cBhvr>
                                        <p:cTn id="27" dur="500"/>
                                        <p:tgtEl>
                                          <p:spTgt spid="194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9458">
                                            <p:txEl>
                                              <p:pRg st="6" end="6"/>
                                            </p:txEl>
                                          </p:spTgt>
                                        </p:tgtEl>
                                        <p:attrNameLst>
                                          <p:attrName>style.visibility</p:attrName>
                                        </p:attrNameLst>
                                      </p:cBhvr>
                                      <p:to>
                                        <p:strVal val="visible"/>
                                      </p:to>
                                    </p:set>
                                    <p:animEffect transition="in" filter="randombar(horizontal)">
                                      <p:cBhvr>
                                        <p:cTn id="32"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414010"/>
            <a:ext cx="8001000" cy="1066800"/>
          </a:xfrm>
        </p:spPr>
        <p:txBody>
          <a:bodyPr>
            <a:normAutofit/>
          </a:bodyPr>
          <a:lstStyle/>
          <a:p>
            <a:pPr algn="ctr" eaLnBrk="1" hangingPunct="1"/>
            <a:r>
              <a:rPr lang="en-US" i="1" dirty="0">
                <a:solidFill>
                  <a:schemeClr val="tx1"/>
                </a:solidFill>
              </a:rPr>
              <a:t>Costing Decisions &amp; Transaction Controls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17931134"/>
              </p:ext>
            </p:extLst>
          </p:nvPr>
        </p:nvGraphicFramePr>
        <p:xfrm>
          <a:off x="914400" y="1219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Tree>
    <p:extLst>
      <p:ext uri="{BB962C8B-B14F-4D97-AF65-F5344CB8AC3E}">
        <p14:creationId xmlns:p14="http://schemas.microsoft.com/office/powerpoint/2010/main" val="1754135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3F63973E-F417-4007-AAB6-BA3271B0A906}"/>
                                            </p:graphicEl>
                                          </p:spTgt>
                                        </p:tgtEl>
                                        <p:attrNameLst>
                                          <p:attrName>style.visibility</p:attrName>
                                        </p:attrNameLst>
                                      </p:cBhvr>
                                      <p:to>
                                        <p:strVal val="visible"/>
                                      </p:to>
                                    </p:set>
                                    <p:animEffect transition="in" filter="barn(inVertical)">
                                      <p:cBhvr>
                                        <p:cTn id="7" dur="500"/>
                                        <p:tgtEl>
                                          <p:spTgt spid="4">
                                            <p:graphicEl>
                                              <a:dgm id="{3F63973E-F417-4007-AAB6-BA3271B0A9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D73897CC-3AE8-4ABD-A7FB-77EF8EA4A56F}"/>
                                            </p:graphicEl>
                                          </p:spTgt>
                                        </p:tgtEl>
                                        <p:attrNameLst>
                                          <p:attrName>style.visibility</p:attrName>
                                        </p:attrNameLst>
                                      </p:cBhvr>
                                      <p:to>
                                        <p:strVal val="visible"/>
                                      </p:to>
                                    </p:set>
                                    <p:animEffect transition="in" filter="barn(inVertical)">
                                      <p:cBhvr>
                                        <p:cTn id="12" dur="500"/>
                                        <p:tgtEl>
                                          <p:spTgt spid="4">
                                            <p:graphicEl>
                                              <a:dgm id="{D73897CC-3AE8-4ABD-A7FB-77EF8EA4A5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F5BD089D-340E-44B6-B6F3-7F5B27A1F4B6}"/>
                                            </p:graphicEl>
                                          </p:spTgt>
                                        </p:tgtEl>
                                        <p:attrNameLst>
                                          <p:attrName>style.visibility</p:attrName>
                                        </p:attrNameLst>
                                      </p:cBhvr>
                                      <p:to>
                                        <p:strVal val="visible"/>
                                      </p:to>
                                    </p:set>
                                    <p:animEffect transition="in" filter="barn(inVertical)">
                                      <p:cBhvr>
                                        <p:cTn id="17" dur="500"/>
                                        <p:tgtEl>
                                          <p:spTgt spid="4">
                                            <p:graphicEl>
                                              <a:dgm id="{F5BD089D-340E-44B6-B6F3-7F5B27A1F4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522C4FEE-CAEC-4AE8-8DBB-5E82909728D2}"/>
                                            </p:graphicEl>
                                          </p:spTgt>
                                        </p:tgtEl>
                                        <p:attrNameLst>
                                          <p:attrName>style.visibility</p:attrName>
                                        </p:attrNameLst>
                                      </p:cBhvr>
                                      <p:to>
                                        <p:strVal val="visible"/>
                                      </p:to>
                                    </p:set>
                                    <p:animEffect transition="in" filter="barn(inVertical)">
                                      <p:cBhvr>
                                        <p:cTn id="22" dur="500"/>
                                        <p:tgtEl>
                                          <p:spTgt spid="4">
                                            <p:graphicEl>
                                              <a:dgm id="{522C4FEE-CAEC-4AE8-8DBB-5E82909728D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5635448A-BA9B-49CF-938E-93C1D565D15C}"/>
                                            </p:graphicEl>
                                          </p:spTgt>
                                        </p:tgtEl>
                                        <p:attrNameLst>
                                          <p:attrName>style.visibility</p:attrName>
                                        </p:attrNameLst>
                                      </p:cBhvr>
                                      <p:to>
                                        <p:strVal val="visible"/>
                                      </p:to>
                                    </p:set>
                                    <p:animEffect transition="in" filter="barn(inVertical)">
                                      <p:cBhvr>
                                        <p:cTn id="27" dur="500"/>
                                        <p:tgtEl>
                                          <p:spTgt spid="4">
                                            <p:graphicEl>
                                              <a:dgm id="{5635448A-BA9B-49CF-938E-93C1D565D1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orient="vert"/>
          </p:nvPr>
        </p:nvSpPr>
        <p:spPr>
          <a:xfrm rot="16200000">
            <a:off x="4114800" y="-2209800"/>
            <a:ext cx="914400" cy="7772400"/>
          </a:xfrm>
        </p:spPr>
        <p:txBody>
          <a:bodyPr>
            <a:normAutofit/>
          </a:bodyPr>
          <a:lstStyle/>
          <a:p>
            <a:pPr algn="ctr" eaLnBrk="1" hangingPunct="1"/>
            <a:r>
              <a:rPr lang="en-US" i="1" dirty="0">
                <a:solidFill>
                  <a:schemeClr val="tx1"/>
                </a:solidFill>
              </a:rPr>
              <a:t>Transaction Controls-What They </a:t>
            </a:r>
            <a:r>
              <a:rPr lang="en-US" i="1" dirty="0">
                <a:ln>
                  <a:solidFill>
                    <a:schemeClr val="tx1"/>
                  </a:solidFill>
                </a:ln>
                <a:solidFill>
                  <a:srgbClr val="92D050"/>
                </a:solidFill>
              </a:rPr>
              <a:t>Are</a:t>
            </a:r>
            <a:r>
              <a:rPr lang="en-US" i="1" dirty="0">
                <a:solidFill>
                  <a:schemeClr val="tx1"/>
                </a:solidFill>
              </a:rPr>
              <a:t>, What They </a:t>
            </a:r>
            <a:r>
              <a:rPr lang="en-US" i="1" dirty="0">
                <a:solidFill>
                  <a:srgbClr val="FF0000"/>
                </a:solidFill>
              </a:rPr>
              <a:t>Are Not</a:t>
            </a:r>
          </a:p>
        </p:txBody>
      </p:sp>
      <p:sp>
        <p:nvSpPr>
          <p:cNvPr id="185347" name="Rectangle 3"/>
          <p:cNvSpPr>
            <a:spLocks noChangeArrowheads="1"/>
          </p:cNvSpPr>
          <p:nvPr/>
        </p:nvSpPr>
        <p:spPr bwMode="auto">
          <a:xfrm>
            <a:off x="762000" y="2346325"/>
            <a:ext cx="8382000" cy="492125"/>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endParaRPr>
          </a:p>
        </p:txBody>
      </p:sp>
      <p:sp>
        <p:nvSpPr>
          <p:cNvPr id="36868" name="Text Box 5"/>
          <p:cNvSpPr txBox="1">
            <a:spLocks noChangeArrowheads="1"/>
          </p:cNvSpPr>
          <p:nvPr/>
        </p:nvSpPr>
        <p:spPr bwMode="auto">
          <a:xfrm>
            <a:off x="1431925" y="2803525"/>
            <a:ext cx="184150" cy="246063"/>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36869" name="Text Box 6"/>
          <p:cNvSpPr txBox="1">
            <a:spLocks noChangeArrowheads="1"/>
          </p:cNvSpPr>
          <p:nvPr/>
        </p:nvSpPr>
        <p:spPr bwMode="auto">
          <a:xfrm>
            <a:off x="1752600" y="2514600"/>
            <a:ext cx="4953000" cy="246063"/>
          </a:xfrm>
          <a:prstGeom prst="rect">
            <a:avLst/>
          </a:prstGeom>
          <a:noFill/>
          <a:ln w="9525">
            <a:noFill/>
            <a:miter lim="800000"/>
            <a:headEnd/>
            <a:tailEnd/>
          </a:ln>
        </p:spPr>
        <p:txBody>
          <a:bodyPr>
            <a:spAutoFit/>
          </a:bodyPr>
          <a:lstStyle/>
          <a:p>
            <a:endParaRPr lang="en-US">
              <a:solidFill>
                <a:srgbClr val="000000"/>
              </a:solidFill>
            </a:endParaRPr>
          </a:p>
        </p:txBody>
      </p:sp>
      <p:sp>
        <p:nvSpPr>
          <p:cNvPr id="20486" name="Text Box 7"/>
          <p:cNvSpPr txBox="1">
            <a:spLocks noChangeArrowheads="1"/>
          </p:cNvSpPr>
          <p:nvPr/>
        </p:nvSpPr>
        <p:spPr bwMode="auto">
          <a:xfrm>
            <a:off x="925822" y="2514600"/>
            <a:ext cx="6629400" cy="2308324"/>
          </a:xfrm>
          <a:prstGeom prst="rect">
            <a:avLst/>
          </a:prstGeom>
          <a:noFill/>
          <a:ln w="9525" algn="ctr">
            <a:noFill/>
            <a:miter lim="800000"/>
            <a:headEnd/>
            <a:tailEnd/>
          </a:ln>
        </p:spPr>
        <p:txBody>
          <a:bodyPr wrap="square">
            <a:spAutoFit/>
          </a:bodyPr>
          <a:lstStyle/>
          <a:p>
            <a:pPr marL="285750" indent="-285750">
              <a:buFont typeface="Arial" pitchFamily="34" charset="0"/>
              <a:buChar char="•"/>
              <a:defRPr/>
            </a:pPr>
            <a:r>
              <a:rPr lang="en-US" sz="1600" dirty="0">
                <a:solidFill>
                  <a:srgbClr val="000000"/>
                </a:solidFill>
                <a:latin typeface="Arial"/>
              </a:rPr>
              <a:t>In place to assist with institutional costing consistency and our decisions </a:t>
            </a:r>
          </a:p>
          <a:p>
            <a:pPr marL="285750" indent="-285750">
              <a:buFont typeface="Arial" pitchFamily="34" charset="0"/>
              <a:buChar char="•"/>
              <a:defRPr/>
            </a:pPr>
            <a:r>
              <a:rPr lang="en-US" sz="1600" dirty="0">
                <a:solidFill>
                  <a:srgbClr val="000000"/>
                </a:solidFill>
                <a:latin typeface="Arial"/>
              </a:rPr>
              <a:t>Enabled or ‘locked’ to restrict specific expenditure types from charging to sponsored projects. These select expenditure types carry risks with </a:t>
            </a:r>
            <a:r>
              <a:rPr lang="en-US" sz="1600" u="sng" dirty="0">
                <a:solidFill>
                  <a:srgbClr val="000000"/>
                </a:solidFill>
                <a:latin typeface="Arial"/>
              </a:rPr>
              <a:t>allowability as direct costs</a:t>
            </a:r>
            <a:r>
              <a:rPr lang="en-US" sz="1600" dirty="0">
                <a:solidFill>
                  <a:srgbClr val="000000"/>
                </a:solidFill>
                <a:latin typeface="Arial"/>
              </a:rPr>
              <a:t> and/or carry risk in their </a:t>
            </a:r>
            <a:r>
              <a:rPr lang="en-US" sz="1600" u="sng" dirty="0">
                <a:solidFill>
                  <a:srgbClr val="000000"/>
                </a:solidFill>
                <a:latin typeface="Arial"/>
              </a:rPr>
              <a:t>allocation</a:t>
            </a:r>
            <a:r>
              <a:rPr lang="en-US" sz="1600" dirty="0">
                <a:solidFill>
                  <a:srgbClr val="000000"/>
                </a:solidFill>
                <a:latin typeface="Arial"/>
              </a:rPr>
              <a:t>. </a:t>
            </a:r>
          </a:p>
          <a:p>
            <a:pPr marL="285750" indent="-285750">
              <a:buFont typeface="Arial" pitchFamily="34" charset="0"/>
              <a:buChar char="•"/>
              <a:defRPr/>
            </a:pPr>
            <a:r>
              <a:rPr lang="en-US" sz="1600" dirty="0">
                <a:solidFill>
                  <a:srgbClr val="000000"/>
                </a:solidFill>
                <a:latin typeface="Arial"/>
              </a:rPr>
              <a:t>Established at the </a:t>
            </a:r>
            <a:r>
              <a:rPr lang="en-US" sz="1600" b="1" i="1" dirty="0">
                <a:solidFill>
                  <a:srgbClr val="000000"/>
                </a:solidFill>
                <a:latin typeface="Arial"/>
              </a:rPr>
              <a:t>project</a:t>
            </a:r>
            <a:r>
              <a:rPr lang="en-US" sz="1600" dirty="0">
                <a:solidFill>
                  <a:srgbClr val="000000"/>
                </a:solidFill>
                <a:latin typeface="Arial"/>
              </a:rPr>
              <a:t> level at the time of PTAO set-up as determined by the type of funding received.</a:t>
            </a:r>
          </a:p>
          <a:p>
            <a:pPr>
              <a:defRPr/>
            </a:pPr>
            <a:endParaRPr lang="en-US" sz="1600" dirty="0">
              <a:solidFill>
                <a:srgbClr val="000000"/>
              </a:solidFill>
              <a:latin typeface="Arial"/>
            </a:endParaRPr>
          </a:p>
        </p:txBody>
      </p:sp>
      <p:sp>
        <p:nvSpPr>
          <p:cNvPr id="9" name="TextBox 8"/>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3" name="Rectangle 2"/>
          <p:cNvSpPr/>
          <p:nvPr/>
        </p:nvSpPr>
        <p:spPr>
          <a:xfrm>
            <a:off x="925822" y="2130881"/>
            <a:ext cx="1380506" cy="430887"/>
          </a:xfrm>
          <a:prstGeom prst="rect">
            <a:avLst/>
          </a:prstGeom>
        </p:spPr>
        <p:txBody>
          <a:bodyPr wrap="none">
            <a:spAutoFit/>
          </a:bodyPr>
          <a:lstStyle/>
          <a:p>
            <a:r>
              <a:rPr lang="en-US" sz="2000" b="1" dirty="0">
                <a:solidFill>
                  <a:srgbClr val="000000">
                    <a:lumMod val="95000"/>
                    <a:lumOff val="5000"/>
                  </a:srgbClr>
                </a:solidFill>
                <a:latin typeface="Arial"/>
              </a:rPr>
              <a:t>They</a:t>
            </a:r>
            <a:r>
              <a:rPr lang="en-US" sz="1600" b="1" dirty="0">
                <a:solidFill>
                  <a:srgbClr val="6E6E6E"/>
                </a:solidFill>
                <a:latin typeface="Arial"/>
              </a:rPr>
              <a:t> </a:t>
            </a:r>
            <a:r>
              <a:rPr lang="en-US" sz="2200" b="1" i="1" dirty="0">
                <a:ln>
                  <a:solidFill>
                    <a:srgbClr val="000000"/>
                  </a:solidFill>
                </a:ln>
                <a:solidFill>
                  <a:srgbClr val="92D050"/>
                </a:solidFill>
                <a:latin typeface="Arial"/>
              </a:rPr>
              <a:t>Are</a:t>
            </a:r>
            <a:r>
              <a:rPr lang="en-US" sz="1600" b="1" dirty="0">
                <a:solidFill>
                  <a:srgbClr val="000000"/>
                </a:solidFill>
                <a:latin typeface="Arial"/>
              </a:rPr>
              <a:t>:</a:t>
            </a:r>
            <a:endParaRPr lang="en-US" dirty="0">
              <a:solidFill>
                <a:srgbClr val="000000"/>
              </a:solidFill>
            </a:endParaRPr>
          </a:p>
        </p:txBody>
      </p:sp>
    </p:spTree>
    <p:extLst>
      <p:ext uri="{BB962C8B-B14F-4D97-AF65-F5344CB8AC3E}">
        <p14:creationId xmlns:p14="http://schemas.microsoft.com/office/powerpoint/2010/main" val="377244151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762000" y="2346325"/>
            <a:ext cx="8382000" cy="492125"/>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endParaRPr>
          </a:p>
        </p:txBody>
      </p:sp>
      <p:sp>
        <p:nvSpPr>
          <p:cNvPr id="36868" name="Text Box 5"/>
          <p:cNvSpPr txBox="1">
            <a:spLocks noChangeArrowheads="1"/>
          </p:cNvSpPr>
          <p:nvPr/>
        </p:nvSpPr>
        <p:spPr bwMode="auto">
          <a:xfrm>
            <a:off x="1431925" y="2803525"/>
            <a:ext cx="184150" cy="246063"/>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36869" name="Text Box 6"/>
          <p:cNvSpPr txBox="1">
            <a:spLocks noChangeArrowheads="1"/>
          </p:cNvSpPr>
          <p:nvPr/>
        </p:nvSpPr>
        <p:spPr bwMode="auto">
          <a:xfrm>
            <a:off x="1752600" y="2514600"/>
            <a:ext cx="4953000" cy="246063"/>
          </a:xfrm>
          <a:prstGeom prst="rect">
            <a:avLst/>
          </a:prstGeom>
          <a:noFill/>
          <a:ln w="9525">
            <a:noFill/>
            <a:miter lim="800000"/>
            <a:headEnd/>
            <a:tailEnd/>
          </a:ln>
        </p:spPr>
        <p:txBody>
          <a:bodyPr>
            <a:spAutoFit/>
          </a:bodyPr>
          <a:lstStyle/>
          <a:p>
            <a:endParaRPr lang="en-US">
              <a:solidFill>
                <a:srgbClr val="000000"/>
              </a:solidFill>
            </a:endParaRPr>
          </a:p>
        </p:txBody>
      </p:sp>
      <p:sp>
        <p:nvSpPr>
          <p:cNvPr id="20486" name="Text Box 7"/>
          <p:cNvSpPr txBox="1">
            <a:spLocks noChangeArrowheads="1"/>
          </p:cNvSpPr>
          <p:nvPr/>
        </p:nvSpPr>
        <p:spPr bwMode="auto">
          <a:xfrm>
            <a:off x="758825" y="2209800"/>
            <a:ext cx="8077200" cy="1908215"/>
          </a:xfrm>
          <a:prstGeom prst="rect">
            <a:avLst/>
          </a:prstGeom>
          <a:noFill/>
          <a:ln w="9525" algn="ctr">
            <a:noFill/>
            <a:miter lim="800000"/>
            <a:headEnd/>
            <a:tailEnd/>
          </a:ln>
        </p:spPr>
        <p:txBody>
          <a:bodyPr>
            <a:spAutoFit/>
          </a:bodyPr>
          <a:lstStyle/>
          <a:p>
            <a:pPr>
              <a:defRPr/>
            </a:pPr>
            <a:r>
              <a:rPr lang="en-US" sz="2200" b="1" i="1" kern="0" dirty="0">
                <a:solidFill>
                  <a:srgbClr val="000000"/>
                </a:solidFill>
                <a:latin typeface="Arial"/>
              </a:rPr>
              <a:t>They </a:t>
            </a:r>
            <a:r>
              <a:rPr lang="en-US" sz="2200" b="1" i="1" kern="0" dirty="0">
                <a:solidFill>
                  <a:srgbClr val="FF0000"/>
                </a:solidFill>
                <a:latin typeface="Arial"/>
              </a:rPr>
              <a:t>Are Not:</a:t>
            </a:r>
          </a:p>
          <a:p>
            <a:pPr>
              <a:defRPr/>
            </a:pPr>
            <a:r>
              <a:rPr lang="en-US" sz="1600" b="1" i="1" u="sng" dirty="0">
                <a:solidFill>
                  <a:srgbClr val="000000"/>
                </a:solidFill>
                <a:latin typeface="Arial"/>
              </a:rPr>
              <a:t>The only determinate</a:t>
            </a:r>
            <a:r>
              <a:rPr lang="en-US" sz="1600" dirty="0">
                <a:solidFill>
                  <a:srgbClr val="000000"/>
                </a:solidFill>
                <a:latin typeface="Arial"/>
              </a:rPr>
              <a:t> in considering costing decisions. </a:t>
            </a:r>
          </a:p>
          <a:p>
            <a:pPr>
              <a:defRPr/>
            </a:pPr>
            <a:endParaRPr lang="en-US" sz="1600" dirty="0">
              <a:solidFill>
                <a:srgbClr val="000000"/>
              </a:solidFill>
              <a:latin typeface="Arial"/>
            </a:endParaRPr>
          </a:p>
          <a:p>
            <a:pPr marL="285750" indent="-285750">
              <a:buFont typeface="Arial" pitchFamily="34" charset="0"/>
              <a:buChar char="•"/>
              <a:defRPr/>
            </a:pPr>
            <a:r>
              <a:rPr lang="en-US" sz="1600" dirty="0">
                <a:solidFill>
                  <a:srgbClr val="000000"/>
                </a:solidFill>
                <a:latin typeface="Arial"/>
              </a:rPr>
              <a:t>Just because a transaction control is “unlocked” doesn’t mean a particular item can be charged to that expenditure type!</a:t>
            </a:r>
          </a:p>
          <a:p>
            <a:pPr marL="285750" indent="-285750">
              <a:buFont typeface="Arial" pitchFamily="34" charset="0"/>
              <a:buChar char="•"/>
              <a:defRPr/>
            </a:pPr>
            <a:r>
              <a:rPr lang="en-US" sz="1600" dirty="0">
                <a:solidFill>
                  <a:srgbClr val="000000"/>
                </a:solidFill>
                <a:latin typeface="Arial"/>
              </a:rPr>
              <a:t>All costs – regardless of whether transaction controlled or not – need careful  decision making before allocating them to a project!</a:t>
            </a:r>
          </a:p>
        </p:txBody>
      </p:sp>
      <p:sp>
        <p:nvSpPr>
          <p:cNvPr id="9" name="TextBox 8"/>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10" name="Rectangle 2"/>
          <p:cNvSpPr>
            <a:spLocks noGrp="1"/>
          </p:cNvSpPr>
          <p:nvPr>
            <p:ph type="title" orient="vert"/>
          </p:nvPr>
        </p:nvSpPr>
        <p:spPr>
          <a:xfrm rot="16200000">
            <a:off x="4114800" y="-2209800"/>
            <a:ext cx="914400" cy="7772400"/>
          </a:xfrm>
        </p:spPr>
        <p:txBody>
          <a:bodyPr>
            <a:normAutofit/>
          </a:bodyPr>
          <a:lstStyle/>
          <a:p>
            <a:pPr algn="ctr" eaLnBrk="1" hangingPunct="1"/>
            <a:r>
              <a:rPr lang="en-US" i="1" dirty="0">
                <a:solidFill>
                  <a:schemeClr val="tx1"/>
                </a:solidFill>
              </a:rPr>
              <a:t>Transaction Controls-What They </a:t>
            </a:r>
            <a:r>
              <a:rPr lang="en-US" i="1" dirty="0">
                <a:ln>
                  <a:solidFill>
                    <a:schemeClr val="tx1"/>
                  </a:solidFill>
                </a:ln>
                <a:solidFill>
                  <a:srgbClr val="92D050"/>
                </a:solidFill>
              </a:rPr>
              <a:t>Are</a:t>
            </a:r>
            <a:r>
              <a:rPr lang="en-US" i="1" dirty="0">
                <a:solidFill>
                  <a:schemeClr val="tx1"/>
                </a:solidFill>
              </a:rPr>
              <a:t>, What They </a:t>
            </a:r>
            <a:r>
              <a:rPr lang="en-US" i="1" dirty="0">
                <a:solidFill>
                  <a:srgbClr val="FF0000"/>
                </a:solidFill>
              </a:rPr>
              <a:t>Are Not</a:t>
            </a:r>
          </a:p>
        </p:txBody>
      </p:sp>
    </p:spTree>
    <p:extLst>
      <p:ext uri="{BB962C8B-B14F-4D97-AF65-F5344CB8AC3E}">
        <p14:creationId xmlns:p14="http://schemas.microsoft.com/office/powerpoint/2010/main" val="31062803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idx="4294967295"/>
          </p:nvPr>
        </p:nvSpPr>
        <p:spPr>
          <a:xfrm>
            <a:off x="1600200" y="1733550"/>
            <a:ext cx="7543800" cy="5334000"/>
          </a:xfrm>
        </p:spPr>
        <p:txBody>
          <a:bodyPr/>
          <a:lstStyle/>
          <a:p>
            <a:pPr eaLnBrk="1" hangingPunct="1">
              <a:buFont typeface="Wingdings" pitchFamily="2" charset="2"/>
              <a:buNone/>
            </a:pPr>
            <a:r>
              <a:rPr lang="en-US" sz="1600" dirty="0">
                <a:cs typeface="Times New Roman" pitchFamily="18" charset="0"/>
              </a:rPr>
              <a:t>The following transaction control ‘templates’ are in use:</a:t>
            </a:r>
          </a:p>
          <a:p>
            <a:pPr eaLnBrk="1" hangingPunct="1">
              <a:buFont typeface="Wingdings" pitchFamily="2" charset="2"/>
              <a:buChar char="ü"/>
            </a:pPr>
            <a:r>
              <a:rPr lang="en-US" sz="1600" dirty="0">
                <a:cs typeface="Times New Roman" pitchFamily="18" charset="0"/>
              </a:rPr>
              <a:t>Federal Grants, Contracts, Cooperative Agreements, Clinical Trials (including Federal flow-through awards) – </a:t>
            </a:r>
            <a:r>
              <a:rPr lang="en-US" sz="2200" b="1" i="1" dirty="0">
                <a:solidFill>
                  <a:srgbClr val="FF0000"/>
                </a:solidFill>
                <a:latin typeface="+mj-lt"/>
                <a:ea typeface="+mj-ea"/>
                <a:cs typeface="+mj-cs"/>
              </a:rPr>
              <a:t>Exclusive</a:t>
            </a:r>
            <a:r>
              <a:rPr lang="en-US" sz="1600" dirty="0">
                <a:cs typeface="Times New Roman" pitchFamily="18" charset="0"/>
              </a:rPr>
              <a:t> Control</a:t>
            </a:r>
          </a:p>
          <a:p>
            <a:pPr eaLnBrk="1" hangingPunct="1">
              <a:buFont typeface="Wingdings" pitchFamily="2" charset="2"/>
              <a:buChar char="ü"/>
            </a:pPr>
            <a:r>
              <a:rPr lang="en-US" sz="1600" dirty="0">
                <a:cs typeface="Times New Roman" pitchFamily="18" charset="0"/>
              </a:rPr>
              <a:t>Federal Training Grants and Fellowships – </a:t>
            </a:r>
            <a:r>
              <a:rPr lang="en-US" sz="2200" b="1" i="1" dirty="0">
                <a:solidFill>
                  <a:srgbClr val="FF0000"/>
                </a:solidFill>
                <a:latin typeface="+mj-lt"/>
                <a:ea typeface="+mj-ea"/>
                <a:cs typeface="+mj-cs"/>
              </a:rPr>
              <a:t>Exclusive</a:t>
            </a:r>
            <a:r>
              <a:rPr lang="en-US" sz="1600" dirty="0">
                <a:cs typeface="Times New Roman" pitchFamily="18" charset="0"/>
              </a:rPr>
              <a:t> Control</a:t>
            </a:r>
          </a:p>
          <a:p>
            <a:pPr eaLnBrk="1" hangingPunct="1">
              <a:buFont typeface="Wingdings" pitchFamily="2" charset="2"/>
              <a:buChar char="ü"/>
            </a:pPr>
            <a:r>
              <a:rPr lang="en-US" sz="1600" dirty="0">
                <a:cs typeface="Times New Roman" pitchFamily="18" charset="0"/>
              </a:rPr>
              <a:t>Subcontracts – </a:t>
            </a:r>
            <a:r>
              <a:rPr lang="en-US" sz="2200" b="1" i="1" dirty="0">
                <a:ln>
                  <a:solidFill>
                    <a:schemeClr val="tx1"/>
                  </a:solidFill>
                </a:ln>
                <a:solidFill>
                  <a:srgbClr val="92D050"/>
                </a:solidFill>
                <a:latin typeface="+mj-lt"/>
                <a:ea typeface="+mj-ea"/>
                <a:cs typeface="+mj-cs"/>
              </a:rPr>
              <a:t>Inclusive</a:t>
            </a:r>
            <a:r>
              <a:rPr lang="en-US" sz="1600" dirty="0">
                <a:cs typeface="Times New Roman" pitchFamily="18" charset="0"/>
              </a:rPr>
              <a:t> Control</a:t>
            </a:r>
          </a:p>
          <a:p>
            <a:pPr eaLnBrk="1" hangingPunct="1">
              <a:buFont typeface="Wingdings" pitchFamily="2" charset="2"/>
              <a:buChar char="ü"/>
            </a:pPr>
            <a:r>
              <a:rPr lang="en-US" sz="1600" dirty="0">
                <a:cs typeface="Times New Roman" pitchFamily="18" charset="0"/>
              </a:rPr>
              <a:t>Non-Federal Awards – </a:t>
            </a:r>
            <a:r>
              <a:rPr lang="en-US" sz="2200" b="1" i="1" dirty="0">
                <a:solidFill>
                  <a:srgbClr val="FF0000"/>
                </a:solidFill>
                <a:latin typeface="+mj-lt"/>
                <a:ea typeface="+mj-ea"/>
                <a:cs typeface="+mj-cs"/>
              </a:rPr>
              <a:t>Exclusive</a:t>
            </a:r>
            <a:r>
              <a:rPr lang="en-US" sz="1600" dirty="0">
                <a:cs typeface="Times New Roman" pitchFamily="18" charset="0"/>
              </a:rPr>
              <a:t> Control</a:t>
            </a:r>
          </a:p>
          <a:p>
            <a:pPr eaLnBrk="1" hangingPunct="1">
              <a:buFont typeface="Wingdings" pitchFamily="2" charset="2"/>
              <a:buChar char="ü"/>
            </a:pPr>
            <a:r>
              <a:rPr lang="en-US" sz="1600" dirty="0">
                <a:cs typeface="Times New Roman" pitchFamily="18" charset="0"/>
              </a:rPr>
              <a:t>Patient Care Projects – </a:t>
            </a:r>
            <a:r>
              <a:rPr lang="en-US" sz="2200" b="1" i="1" dirty="0">
                <a:ln>
                  <a:solidFill>
                    <a:schemeClr val="tx1"/>
                  </a:solidFill>
                </a:ln>
                <a:solidFill>
                  <a:srgbClr val="92D050"/>
                </a:solidFill>
                <a:latin typeface="+mj-lt"/>
                <a:ea typeface="+mj-ea"/>
                <a:cs typeface="+mj-cs"/>
              </a:rPr>
              <a:t>Inclusive</a:t>
            </a:r>
            <a:r>
              <a:rPr lang="en-US" sz="1600" dirty="0">
                <a:cs typeface="Times New Roman" pitchFamily="18" charset="0"/>
              </a:rPr>
              <a:t> Control</a:t>
            </a:r>
          </a:p>
          <a:p>
            <a:pPr eaLnBrk="1" hangingPunct="1">
              <a:buNone/>
            </a:pPr>
            <a:endParaRPr lang="en-US" sz="1600" dirty="0">
              <a:cs typeface="Times New Roman" pitchFamily="18" charset="0"/>
            </a:endParaRPr>
          </a:p>
          <a:p>
            <a:pPr eaLnBrk="1" hangingPunct="1">
              <a:buNone/>
            </a:pPr>
            <a:r>
              <a:rPr lang="en-US" sz="2200" b="1" i="1" dirty="0">
                <a:solidFill>
                  <a:srgbClr val="FF0000"/>
                </a:solidFill>
                <a:latin typeface="+mj-lt"/>
                <a:ea typeface="+mj-ea"/>
                <a:cs typeface="+mj-cs"/>
              </a:rPr>
              <a:t>Exclusive</a:t>
            </a:r>
            <a:r>
              <a:rPr lang="en-US" sz="1600" dirty="0">
                <a:cs typeface="Times New Roman" pitchFamily="18" charset="0"/>
              </a:rPr>
              <a:t> – all expenditure types EXCEPT those listed in the template are allowable . “if you see it, you can’t charge it!”</a:t>
            </a:r>
          </a:p>
          <a:p>
            <a:pPr eaLnBrk="1" hangingPunct="1">
              <a:buNone/>
            </a:pPr>
            <a:r>
              <a:rPr lang="en-US" sz="2200" b="1" i="1" dirty="0">
                <a:ln>
                  <a:solidFill>
                    <a:schemeClr val="tx1"/>
                  </a:solidFill>
                </a:ln>
                <a:solidFill>
                  <a:srgbClr val="92D050"/>
                </a:solidFill>
                <a:latin typeface="+mj-lt"/>
                <a:ea typeface="+mj-ea"/>
                <a:cs typeface="+mj-cs"/>
              </a:rPr>
              <a:t>Inclusive</a:t>
            </a:r>
            <a:r>
              <a:rPr lang="en-US" sz="1600" dirty="0">
                <a:cs typeface="Times New Roman" pitchFamily="18" charset="0"/>
              </a:rPr>
              <a:t> – ONLY the expenditure types listed in the template are allowable</a:t>
            </a:r>
          </a:p>
          <a:p>
            <a:pPr eaLnBrk="1" hangingPunct="1">
              <a:buNone/>
            </a:pPr>
            <a:r>
              <a:rPr lang="en-US" sz="1600" dirty="0">
                <a:cs typeface="Times New Roman" pitchFamily="18" charset="0"/>
              </a:rPr>
              <a:t>“if you see it, you can ONLY charge it”</a:t>
            </a:r>
          </a:p>
          <a:p>
            <a:pPr eaLnBrk="1" hangingPunct="1">
              <a:buNone/>
            </a:pPr>
            <a:endParaRPr lang="en-US" sz="1600" dirty="0"/>
          </a:p>
          <a:p>
            <a:pPr eaLnBrk="1" hangingPunct="1">
              <a:buFont typeface="Wingdings" pitchFamily="2" charset="2"/>
              <a:buNone/>
            </a:pPr>
            <a:endParaRPr lang="en-US" sz="1600" dirty="0"/>
          </a:p>
          <a:p>
            <a:pPr eaLnBrk="1" hangingPunct="1">
              <a:buFont typeface="Wingdings" pitchFamily="2" charset="2"/>
              <a:buNone/>
            </a:pPr>
            <a:endParaRPr lang="en-US" sz="1600" dirty="0"/>
          </a:p>
        </p:txBody>
      </p:sp>
      <p:sp>
        <p:nvSpPr>
          <p:cNvPr id="4" name="Rectangle 2"/>
          <p:cNvSpPr txBox="1">
            <a:spLocks/>
          </p:cNvSpPr>
          <p:nvPr/>
        </p:nvSpPr>
        <p:spPr bwMode="auto">
          <a:xfrm>
            <a:off x="990600" y="533400"/>
            <a:ext cx="8001000" cy="1219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algn="ctr">
              <a:defRPr/>
            </a:pPr>
            <a:r>
              <a:rPr lang="en-US" sz="2200" b="1" i="1" dirty="0">
                <a:solidFill>
                  <a:srgbClr val="000000"/>
                </a:solidFill>
                <a:latin typeface="Arial"/>
              </a:rPr>
              <a:t>Management of  A Sponsored Project </a:t>
            </a:r>
            <a:br>
              <a:rPr lang="en-US" sz="2200" b="1" i="1" dirty="0">
                <a:solidFill>
                  <a:srgbClr val="000000"/>
                </a:solidFill>
                <a:latin typeface="Arial"/>
              </a:rPr>
            </a:br>
            <a:r>
              <a:rPr lang="en-US" sz="2200" b="1" i="1" dirty="0">
                <a:solidFill>
                  <a:srgbClr val="000000"/>
                </a:solidFill>
                <a:latin typeface="Arial"/>
              </a:rPr>
              <a:t>Transaction Controls</a:t>
            </a:r>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Tree>
    <p:extLst>
      <p:ext uri="{BB962C8B-B14F-4D97-AF65-F5344CB8AC3E}">
        <p14:creationId xmlns:p14="http://schemas.microsoft.com/office/powerpoint/2010/main" val="356021251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304800"/>
            <a:ext cx="8001000" cy="1066800"/>
          </a:xfrm>
        </p:spPr>
        <p:txBody>
          <a:bodyPr>
            <a:normAutofit/>
          </a:bodyPr>
          <a:lstStyle/>
          <a:p>
            <a:pPr algn="ctr" eaLnBrk="1" hangingPunct="1"/>
            <a:r>
              <a:rPr lang="en-US" i="1" dirty="0">
                <a:solidFill>
                  <a:schemeClr val="tx1"/>
                </a:solidFill>
              </a:rPr>
              <a:t>Costing Decisions &amp; Transaction Controls</a:t>
            </a:r>
          </a:p>
        </p:txBody>
      </p:sp>
      <p:sp>
        <p:nvSpPr>
          <p:cNvPr id="150531" name="Rectangle 4"/>
          <p:cNvSpPr>
            <a:spLocks noGrp="1" noChangeArrowheads="1"/>
          </p:cNvSpPr>
          <p:nvPr>
            <p:ph idx="4294967295"/>
          </p:nvPr>
        </p:nvSpPr>
        <p:spPr>
          <a:xfrm>
            <a:off x="914400" y="1219200"/>
            <a:ext cx="8229600" cy="3124200"/>
          </a:xfrm>
        </p:spPr>
        <p:txBody>
          <a:bodyPr/>
          <a:lstStyle/>
          <a:p>
            <a:pPr marL="0" indent="0" algn="ctr" eaLnBrk="1" hangingPunct="1">
              <a:buNone/>
            </a:pP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I KNOW IF I HAVE TRANSACTION CONTROLS?</a:t>
            </a:r>
          </a:p>
        </p:txBody>
      </p:sp>
      <p:sp>
        <p:nvSpPr>
          <p:cNvPr id="6" name="TextBox 5"/>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Tree>
    <p:extLst>
      <p:ext uri="{BB962C8B-B14F-4D97-AF65-F5344CB8AC3E}">
        <p14:creationId xmlns:p14="http://schemas.microsoft.com/office/powerpoint/2010/main" val="26208827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0" y="2286000"/>
            <a:ext cx="9144000" cy="492125"/>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endParaRPr>
          </a:p>
        </p:txBody>
      </p:sp>
      <p:sp>
        <p:nvSpPr>
          <p:cNvPr id="37892" name="Text Box 5"/>
          <p:cNvSpPr txBox="1">
            <a:spLocks noChangeArrowheads="1"/>
          </p:cNvSpPr>
          <p:nvPr/>
        </p:nvSpPr>
        <p:spPr bwMode="auto">
          <a:xfrm>
            <a:off x="1431925" y="2803525"/>
            <a:ext cx="184150" cy="246063"/>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37893" name="Text Box 6"/>
          <p:cNvSpPr txBox="1">
            <a:spLocks noChangeArrowheads="1"/>
          </p:cNvSpPr>
          <p:nvPr/>
        </p:nvSpPr>
        <p:spPr bwMode="auto">
          <a:xfrm>
            <a:off x="1752600" y="2514600"/>
            <a:ext cx="4953000" cy="246063"/>
          </a:xfrm>
          <a:prstGeom prst="rect">
            <a:avLst/>
          </a:prstGeom>
          <a:noFill/>
          <a:ln w="9525">
            <a:noFill/>
            <a:miter lim="800000"/>
            <a:headEnd/>
            <a:tailEnd/>
          </a:ln>
        </p:spPr>
        <p:txBody>
          <a:bodyPr>
            <a:spAutoFit/>
          </a:bodyPr>
          <a:lstStyle/>
          <a:p>
            <a:endParaRPr lang="en-US">
              <a:solidFill>
                <a:srgbClr val="000000"/>
              </a:solidFill>
            </a:endParaRPr>
          </a:p>
        </p:txBody>
      </p:sp>
      <p:sp>
        <p:nvSpPr>
          <p:cNvPr id="37895" name="Rectangle 3"/>
          <p:cNvSpPr>
            <a:spLocks noChangeArrowheads="1"/>
          </p:cNvSpPr>
          <p:nvPr/>
        </p:nvSpPr>
        <p:spPr bwMode="auto">
          <a:xfrm>
            <a:off x="457200" y="1203324"/>
            <a:ext cx="8229600" cy="5502276"/>
          </a:xfrm>
          <a:prstGeom prst="rect">
            <a:avLst/>
          </a:prstGeom>
          <a:noFill/>
          <a:ln w="9525">
            <a:noFill/>
            <a:miter lim="800000"/>
            <a:headEnd/>
            <a:tailEnd/>
          </a:ln>
        </p:spPr>
        <p:txBody>
          <a:bodyPr/>
          <a:lstStyle/>
          <a:p>
            <a:pPr marL="342900" indent="-342900" eaLnBrk="0" hangingPunct="0">
              <a:spcBef>
                <a:spcPct val="20000"/>
              </a:spcBef>
            </a:pPr>
            <a:r>
              <a:rPr lang="en-US" sz="3600" dirty="0">
                <a:solidFill>
                  <a:srgbClr val="000000"/>
                </a:solidFill>
                <a:latin typeface="Arial" pitchFamily="34" charset="0"/>
              </a:rPr>
              <a:t>In order to lift or “Unlock” a Transaction Control a supporting </a:t>
            </a:r>
            <a:r>
              <a:rPr lang="en-US" sz="3600" b="1" i="1" dirty="0">
                <a:ln cap="sq" cmpd="dbl">
                  <a:solidFill>
                    <a:srgbClr val="6E6E6E"/>
                  </a:solidFill>
                  <a:prstDash val="solid"/>
                </a:ln>
                <a:solidFill>
                  <a:srgbClr val="3E7EA6">
                    <a:lumMod val="75000"/>
                    <a:alpha val="69000"/>
                  </a:srgbClr>
                </a:solidFill>
                <a:latin typeface="Arial"/>
              </a:rPr>
              <a:t>Federal Costing Exception Request form </a:t>
            </a:r>
            <a:r>
              <a:rPr lang="en-US" sz="3600" dirty="0">
                <a:solidFill>
                  <a:srgbClr val="000000"/>
                </a:solidFill>
                <a:latin typeface="Arial" pitchFamily="34" charset="0"/>
              </a:rPr>
              <a:t>must be submitted and approved. </a:t>
            </a:r>
          </a:p>
          <a:p>
            <a:pPr marL="342900" indent="-342900" eaLnBrk="0" hangingPunct="0">
              <a:spcBef>
                <a:spcPct val="20000"/>
              </a:spcBef>
            </a:pPr>
            <a:endParaRPr lang="en-US" sz="3600" dirty="0">
              <a:solidFill>
                <a:srgbClr val="000000"/>
              </a:solidFill>
              <a:latin typeface="Arial" pitchFamily="34" charset="0"/>
            </a:endParaRPr>
          </a:p>
          <a:p>
            <a:pPr marL="342900" indent="-342900" eaLnBrk="0" hangingPunct="0">
              <a:spcBef>
                <a:spcPct val="20000"/>
              </a:spcBef>
            </a:pPr>
            <a:r>
              <a:rPr lang="en-US" sz="3600" dirty="0">
                <a:solidFill>
                  <a:srgbClr val="000000"/>
                </a:solidFill>
                <a:latin typeface="Arial" pitchFamily="34" charset="0"/>
              </a:rPr>
              <a:t>This form provides a justification for costing exceptions and differences </a:t>
            </a:r>
            <a:r>
              <a:rPr lang="en-US" sz="3600" u="sng" dirty="0">
                <a:solidFill>
                  <a:srgbClr val="000000"/>
                </a:solidFill>
                <a:latin typeface="Arial" pitchFamily="34" charset="0"/>
              </a:rPr>
              <a:t>by specific project (PTAO).</a:t>
            </a:r>
            <a:endParaRPr lang="en-US" sz="3600" u="sng" dirty="0">
              <a:solidFill>
                <a:srgbClr val="000000"/>
              </a:solidFill>
            </a:endParaRPr>
          </a:p>
        </p:txBody>
      </p:sp>
      <p:sp>
        <p:nvSpPr>
          <p:cNvPr id="10" name="TextBox 9"/>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3" name="TextBox 2"/>
          <p:cNvSpPr txBox="1"/>
          <p:nvPr/>
        </p:nvSpPr>
        <p:spPr>
          <a:xfrm>
            <a:off x="1181100" y="762000"/>
            <a:ext cx="6781800" cy="430887"/>
          </a:xfrm>
          <a:prstGeom prst="rect">
            <a:avLst/>
          </a:prstGeom>
          <a:noFill/>
        </p:spPr>
        <p:txBody>
          <a:bodyPr wrap="square" rtlCol="0">
            <a:spAutoFit/>
          </a:bodyPr>
          <a:lstStyle/>
          <a:p>
            <a:r>
              <a:rPr lang="en-US" sz="2200" b="1" i="1" dirty="0">
                <a:solidFill>
                  <a:srgbClr val="000000"/>
                </a:solidFill>
                <a:latin typeface="Arial"/>
              </a:rPr>
              <a:t>UNLOCKING TRANSACTION CONTROLS</a:t>
            </a:r>
          </a:p>
        </p:txBody>
      </p:sp>
    </p:spTree>
    <p:extLst>
      <p:ext uri="{BB962C8B-B14F-4D97-AF65-F5344CB8AC3E}">
        <p14:creationId xmlns:p14="http://schemas.microsoft.com/office/powerpoint/2010/main" val="2797142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0" y="2286000"/>
            <a:ext cx="9144000" cy="492125"/>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endParaRPr>
          </a:p>
        </p:txBody>
      </p:sp>
      <p:sp>
        <p:nvSpPr>
          <p:cNvPr id="37892" name="Text Box 5"/>
          <p:cNvSpPr txBox="1">
            <a:spLocks noChangeArrowheads="1"/>
          </p:cNvSpPr>
          <p:nvPr/>
        </p:nvSpPr>
        <p:spPr bwMode="auto">
          <a:xfrm>
            <a:off x="1431925" y="2803525"/>
            <a:ext cx="184150" cy="246063"/>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37893" name="Text Box 6"/>
          <p:cNvSpPr txBox="1">
            <a:spLocks noChangeArrowheads="1"/>
          </p:cNvSpPr>
          <p:nvPr/>
        </p:nvSpPr>
        <p:spPr bwMode="auto">
          <a:xfrm>
            <a:off x="1752600" y="2514600"/>
            <a:ext cx="4953000" cy="246063"/>
          </a:xfrm>
          <a:prstGeom prst="rect">
            <a:avLst/>
          </a:prstGeom>
          <a:noFill/>
          <a:ln w="9525">
            <a:noFill/>
            <a:miter lim="800000"/>
            <a:headEnd/>
            <a:tailEnd/>
          </a:ln>
        </p:spPr>
        <p:txBody>
          <a:bodyPr>
            <a:spAutoFit/>
          </a:bodyPr>
          <a:lstStyle/>
          <a:p>
            <a:endParaRPr lang="en-US">
              <a:solidFill>
                <a:srgbClr val="000000"/>
              </a:solidFill>
            </a:endParaRPr>
          </a:p>
        </p:txBody>
      </p:sp>
      <p:sp>
        <p:nvSpPr>
          <p:cNvPr id="10" name="TextBox 9"/>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3" name="TextBox 2"/>
          <p:cNvSpPr txBox="1"/>
          <p:nvPr/>
        </p:nvSpPr>
        <p:spPr>
          <a:xfrm>
            <a:off x="1143000" y="762000"/>
            <a:ext cx="6781800" cy="430887"/>
          </a:xfrm>
          <a:prstGeom prst="rect">
            <a:avLst/>
          </a:prstGeom>
          <a:noFill/>
        </p:spPr>
        <p:txBody>
          <a:bodyPr wrap="square" rtlCol="0">
            <a:spAutoFit/>
          </a:bodyPr>
          <a:lstStyle/>
          <a:p>
            <a:r>
              <a:rPr lang="en-US" sz="2200" b="1" i="1" dirty="0">
                <a:solidFill>
                  <a:srgbClr val="000000"/>
                </a:solidFill>
                <a:latin typeface="Arial"/>
              </a:rPr>
              <a:t>UNLOCKING TRANSACTION CONTROLS</a:t>
            </a:r>
          </a:p>
        </p:txBody>
      </p:sp>
      <p:sp>
        <p:nvSpPr>
          <p:cNvPr id="4" name="Rectangle 3"/>
          <p:cNvSpPr/>
          <p:nvPr/>
        </p:nvSpPr>
        <p:spPr>
          <a:xfrm>
            <a:off x="134999" y="1186537"/>
            <a:ext cx="8040984" cy="523220"/>
          </a:xfrm>
          <a:prstGeom prst="rect">
            <a:avLst/>
          </a:prstGeom>
        </p:spPr>
        <p:txBody>
          <a:bodyPr wrap="none">
            <a:spAutoFit/>
          </a:bodyPr>
          <a:lstStyle/>
          <a:p>
            <a:pPr algn="ctr" fontAlgn="auto">
              <a:spcBef>
                <a:spcPts val="0"/>
              </a:spcBef>
              <a:spcAft>
                <a:spcPts val="0"/>
              </a:spcAft>
            </a:pPr>
            <a:r>
              <a:rPr lang="en-US" sz="2800" b="1" dirty="0">
                <a:ln>
                  <a:solidFill>
                    <a:sysClr val="windowText" lastClr="000000"/>
                  </a:solidFill>
                </a:ln>
                <a:solidFill>
                  <a:srgbClr val="F0F517"/>
                </a:solidFill>
                <a:latin typeface="Arial"/>
              </a:rPr>
              <a:t>WHEN</a:t>
            </a:r>
            <a:r>
              <a:rPr lang="en-US" sz="2800" b="1" dirty="0">
                <a:ln>
                  <a:solidFill>
                    <a:sysClr val="windowText" lastClr="000000"/>
                  </a:solidFill>
                </a:ln>
                <a:solidFill>
                  <a:srgbClr val="494949"/>
                </a:solidFill>
                <a:latin typeface="Arial"/>
              </a:rPr>
              <a:t> &amp; </a:t>
            </a:r>
            <a:r>
              <a:rPr lang="en-US" sz="2800" b="1" dirty="0">
                <a:ln>
                  <a:solidFill>
                    <a:sysClr val="windowText" lastClr="000000"/>
                  </a:solidFill>
                </a:ln>
                <a:solidFill>
                  <a:srgbClr val="F0F517"/>
                </a:solidFill>
                <a:latin typeface="Arial"/>
              </a:rPr>
              <a:t>HOW  </a:t>
            </a:r>
            <a:r>
              <a:rPr lang="en-US" sz="2800" b="1" dirty="0">
                <a:ln>
                  <a:solidFill>
                    <a:sysClr val="windowText" lastClr="000000"/>
                  </a:solidFill>
                </a:ln>
                <a:solidFill>
                  <a:srgbClr val="494949"/>
                </a:solidFill>
                <a:latin typeface="Arial"/>
              </a:rPr>
              <a:t>DO I SUBMIT THE FCE FORM?</a:t>
            </a:r>
          </a:p>
        </p:txBody>
      </p:sp>
      <p:graphicFrame>
        <p:nvGraphicFramePr>
          <p:cNvPr id="12" name="Diagram 11"/>
          <p:cNvGraphicFramePr/>
          <p:nvPr>
            <p:extLst>
              <p:ext uri="{D42A27DB-BD31-4B8C-83A1-F6EECF244321}">
                <p14:modId xmlns:p14="http://schemas.microsoft.com/office/powerpoint/2010/main" val="2766446020"/>
              </p:ext>
            </p:extLst>
          </p:nvPr>
        </p:nvGraphicFramePr>
        <p:xfrm>
          <a:off x="457200" y="3613666"/>
          <a:ext cx="8458200" cy="2885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1828800" y="1939201"/>
            <a:ext cx="5410200" cy="1354217"/>
          </a:xfrm>
          <a:prstGeom prst="rect">
            <a:avLst/>
          </a:prstGeom>
        </p:spPr>
        <p:txBody>
          <a:bodyPr wrap="square">
            <a:spAutoFit/>
          </a:bodyPr>
          <a:lstStyle/>
          <a:p>
            <a:r>
              <a:rPr lang="en-US" sz="1800" b="1" dirty="0">
                <a:ln>
                  <a:solidFill>
                    <a:sysClr val="windowText" lastClr="000000"/>
                  </a:solidFill>
                </a:ln>
                <a:solidFill>
                  <a:srgbClr val="F0F517"/>
                </a:solidFill>
                <a:latin typeface="Arial"/>
              </a:rPr>
              <a:t>		</a:t>
            </a:r>
            <a:r>
              <a:rPr lang="en-US" sz="1800" b="1" u="sng" dirty="0">
                <a:ln>
                  <a:solidFill>
                    <a:sysClr val="windowText" lastClr="000000"/>
                  </a:solidFill>
                </a:ln>
                <a:solidFill>
                  <a:srgbClr val="F0F517"/>
                </a:solidFill>
                <a:latin typeface="Arial"/>
              </a:rPr>
              <a:t>WHEN</a:t>
            </a:r>
            <a:r>
              <a:rPr lang="en-US" sz="1800" dirty="0">
                <a:ln>
                  <a:solidFill>
                    <a:sysClr val="windowText" lastClr="000000"/>
                  </a:solidFill>
                </a:ln>
                <a:solidFill>
                  <a:sysClr val="windowText" lastClr="000000"/>
                </a:solidFill>
                <a:latin typeface="Arial"/>
              </a:rPr>
              <a:t> </a:t>
            </a:r>
          </a:p>
          <a:p>
            <a:r>
              <a:rPr lang="en-US" sz="1800" dirty="0">
                <a:ln>
                  <a:solidFill>
                    <a:sysClr val="windowText" lastClr="000000"/>
                  </a:solidFill>
                </a:ln>
                <a:solidFill>
                  <a:sysClr val="windowText" lastClr="000000"/>
                </a:solidFill>
                <a:latin typeface="Arial"/>
              </a:rPr>
              <a:t>..an award is made </a:t>
            </a:r>
          </a:p>
          <a:p>
            <a:r>
              <a:rPr lang="en-US" sz="1800" dirty="0">
                <a:ln>
                  <a:solidFill>
                    <a:sysClr val="windowText" lastClr="000000"/>
                  </a:solidFill>
                </a:ln>
                <a:solidFill>
                  <a:sysClr val="windowText" lastClr="000000"/>
                </a:solidFill>
                <a:latin typeface="Arial"/>
              </a:rPr>
              <a:t>..you realize you need to </a:t>
            </a:r>
            <a:r>
              <a:rPr lang="en-US" sz="1800">
                <a:ln>
                  <a:solidFill>
                    <a:sysClr val="windowText" lastClr="000000"/>
                  </a:solidFill>
                </a:ln>
                <a:solidFill>
                  <a:sysClr val="windowText" lastClr="000000"/>
                </a:solidFill>
                <a:latin typeface="Arial"/>
              </a:rPr>
              <a:t>purchase an FCE </a:t>
            </a:r>
            <a:r>
              <a:rPr lang="en-US" sz="1800" dirty="0">
                <a:ln>
                  <a:solidFill>
                    <a:sysClr val="windowText" lastClr="000000"/>
                  </a:solidFill>
                </a:ln>
                <a:solidFill>
                  <a:sysClr val="windowText" lastClr="000000"/>
                </a:solidFill>
                <a:latin typeface="Arial"/>
              </a:rPr>
              <a:t>item not previously budgeted</a:t>
            </a:r>
            <a:br>
              <a:rPr lang="en-US" sz="1800" dirty="0">
                <a:ln>
                  <a:solidFill>
                    <a:sysClr val="windowText" lastClr="000000"/>
                  </a:solidFill>
                </a:ln>
                <a:solidFill>
                  <a:sysClr val="windowText" lastClr="000000"/>
                </a:solidFill>
                <a:latin typeface="Arial"/>
              </a:rPr>
            </a:br>
            <a:endParaRPr lang="en-US" dirty="0">
              <a:solidFill>
                <a:srgbClr val="000000"/>
              </a:solidFill>
            </a:endParaRPr>
          </a:p>
        </p:txBody>
      </p:sp>
      <p:sp>
        <p:nvSpPr>
          <p:cNvPr id="11" name="Rectangle 10"/>
          <p:cNvSpPr/>
          <p:nvPr/>
        </p:nvSpPr>
        <p:spPr>
          <a:xfrm>
            <a:off x="4197538" y="3657600"/>
            <a:ext cx="748923" cy="369332"/>
          </a:xfrm>
          <a:prstGeom prst="rect">
            <a:avLst/>
          </a:prstGeom>
        </p:spPr>
        <p:txBody>
          <a:bodyPr wrap="none">
            <a:spAutoFit/>
          </a:bodyPr>
          <a:lstStyle/>
          <a:p>
            <a:r>
              <a:rPr lang="en-US" sz="1800" b="1" u="sng" dirty="0">
                <a:ln>
                  <a:solidFill>
                    <a:sysClr val="windowText" lastClr="000000"/>
                  </a:solidFill>
                </a:ln>
                <a:solidFill>
                  <a:srgbClr val="F0F517"/>
                </a:solidFill>
                <a:latin typeface="Arial"/>
              </a:rPr>
              <a:t>HOW</a:t>
            </a:r>
            <a:endParaRPr lang="en-US" u="sng" dirty="0">
              <a:solidFill>
                <a:srgbClr val="000000"/>
              </a:solidFill>
            </a:endParaRPr>
          </a:p>
        </p:txBody>
      </p:sp>
    </p:spTree>
    <p:extLst>
      <p:ext uri="{BB962C8B-B14F-4D97-AF65-F5344CB8AC3E}">
        <p14:creationId xmlns:p14="http://schemas.microsoft.com/office/powerpoint/2010/main" val="4024531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AD0D9844-8CB0-4C62-A7F2-B23E7D104C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5F2A8189-26D2-40BE-AF5C-2DEBB859ACF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9D900491-F57A-47C6-9D80-E0BBE12E823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6F29CB56-044E-405E-91A0-3199D3D8151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383F807B-A6EA-47E8-9755-4F92EF82B6F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362200" y="1488162"/>
            <a:ext cx="3657600" cy="533400"/>
          </a:xfrm>
          <a:prstGeom prst="rect">
            <a:avLst/>
          </a:prstGeom>
          <a:noFill/>
          <a:ln w="9525">
            <a:noFill/>
            <a:miter lim="800000"/>
            <a:headEnd/>
            <a:tailEnd/>
          </a:ln>
        </p:spPr>
        <p:txBody>
          <a:bodyPr/>
          <a:lstStyle/>
          <a:p>
            <a:pPr marL="342900" indent="-342900" algn="ctr" eaLnBrk="0" hangingPunct="0">
              <a:spcBef>
                <a:spcPct val="20000"/>
              </a:spcBef>
            </a:pPr>
            <a:r>
              <a:rPr lang="en-US" sz="2000" dirty="0">
                <a:solidFill>
                  <a:srgbClr val="6E6E6E"/>
                </a:solidFill>
                <a:latin typeface="Arial" pitchFamily="34" charset="0"/>
              </a:rPr>
              <a:t> </a:t>
            </a:r>
            <a:r>
              <a:rPr lang="en-US" sz="1800" dirty="0">
                <a:solidFill>
                  <a:srgbClr val="000000"/>
                </a:solidFill>
                <a:latin typeface="Arial" pitchFamily="34" charset="0"/>
              </a:rPr>
              <a:t> </a:t>
            </a:r>
            <a:r>
              <a:rPr lang="en-US" sz="2000" b="1" dirty="0">
                <a:ln>
                  <a:solidFill>
                    <a:srgbClr val="000000">
                      <a:lumMod val="95000"/>
                      <a:lumOff val="5000"/>
                    </a:srgbClr>
                  </a:solidFill>
                </a:ln>
                <a:solidFill>
                  <a:srgbClr val="FFFF00"/>
                </a:solidFill>
                <a:latin typeface="Arial" pitchFamily="34" charset="0"/>
              </a:rPr>
              <a:t>Caution:</a:t>
            </a:r>
          </a:p>
          <a:p>
            <a:pPr marL="342900" indent="-342900" algn="ctr" eaLnBrk="0" hangingPunct="0">
              <a:spcBef>
                <a:spcPct val="20000"/>
              </a:spcBef>
            </a:pPr>
            <a:endParaRPr lang="en-US" sz="1600" dirty="0">
              <a:solidFill>
                <a:srgbClr val="000000"/>
              </a:solidFill>
              <a:latin typeface="Arial" pitchFamily="34" charset="0"/>
            </a:endParaRPr>
          </a:p>
          <a:p>
            <a:pPr marL="342900" indent="-342900" algn="ctr" eaLnBrk="0" hangingPunct="0">
              <a:spcBef>
                <a:spcPct val="20000"/>
              </a:spcBef>
            </a:pPr>
            <a:endParaRPr lang="en-US" sz="1600" dirty="0">
              <a:solidFill>
                <a:srgbClr val="000000"/>
              </a:solidFill>
            </a:endParaRPr>
          </a:p>
        </p:txBody>
      </p:sp>
      <p:graphicFrame>
        <p:nvGraphicFramePr>
          <p:cNvPr id="2" name="Diagram 1"/>
          <p:cNvGraphicFramePr/>
          <p:nvPr>
            <p:extLst>
              <p:ext uri="{D42A27DB-BD31-4B8C-83A1-F6EECF244321}">
                <p14:modId xmlns:p14="http://schemas.microsoft.com/office/powerpoint/2010/main" val="665326612"/>
              </p:ext>
            </p:extLst>
          </p:nvPr>
        </p:nvGraphicFramePr>
        <p:xfrm>
          <a:off x="457200" y="1981200"/>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10" name="TextBox 9"/>
          <p:cNvSpPr txBox="1"/>
          <p:nvPr/>
        </p:nvSpPr>
        <p:spPr>
          <a:xfrm>
            <a:off x="1143000" y="1066800"/>
            <a:ext cx="6781800" cy="430887"/>
          </a:xfrm>
          <a:prstGeom prst="rect">
            <a:avLst/>
          </a:prstGeom>
          <a:noFill/>
        </p:spPr>
        <p:txBody>
          <a:bodyPr wrap="square" rtlCol="0">
            <a:spAutoFit/>
          </a:bodyPr>
          <a:lstStyle/>
          <a:p>
            <a:r>
              <a:rPr lang="en-US" sz="2200" b="1" i="1" dirty="0">
                <a:solidFill>
                  <a:srgbClr val="000000"/>
                </a:solidFill>
                <a:latin typeface="Arial"/>
              </a:rPr>
              <a:t>UNLOCKING TRANSACTION CONTROLS</a:t>
            </a:r>
          </a:p>
        </p:txBody>
      </p:sp>
    </p:spTree>
    <p:extLst>
      <p:ext uri="{BB962C8B-B14F-4D97-AF65-F5344CB8AC3E}">
        <p14:creationId xmlns:p14="http://schemas.microsoft.com/office/powerpoint/2010/main" val="23095877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196B2B07-CE38-4D20-B038-1928183A58E0}"/>
                                            </p:graphicEl>
                                          </p:spTgt>
                                        </p:tgtEl>
                                        <p:attrNameLst>
                                          <p:attrName>style.visibility</p:attrName>
                                        </p:attrNameLst>
                                      </p:cBhvr>
                                      <p:to>
                                        <p:strVal val="visible"/>
                                      </p:to>
                                    </p:set>
                                    <p:anim calcmode="lin" valueType="num">
                                      <p:cBhvr additive="base">
                                        <p:cTn id="7" dur="500" fill="hold"/>
                                        <p:tgtEl>
                                          <p:spTgt spid="2">
                                            <p:graphicEl>
                                              <a:dgm id="{196B2B07-CE38-4D20-B038-1928183A58E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96B2B07-CE38-4D20-B038-1928183A58E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FC7F1F4C-6B55-4084-A937-AB02112AF603}"/>
                                            </p:graphicEl>
                                          </p:spTgt>
                                        </p:tgtEl>
                                        <p:attrNameLst>
                                          <p:attrName>style.visibility</p:attrName>
                                        </p:attrNameLst>
                                      </p:cBhvr>
                                      <p:to>
                                        <p:strVal val="visible"/>
                                      </p:to>
                                    </p:set>
                                    <p:anim calcmode="lin" valueType="num">
                                      <p:cBhvr additive="base">
                                        <p:cTn id="11" dur="500" fill="hold"/>
                                        <p:tgtEl>
                                          <p:spTgt spid="2">
                                            <p:graphicEl>
                                              <a:dgm id="{FC7F1F4C-6B55-4084-A937-AB02112AF60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FC7F1F4C-6B55-4084-A937-AB02112AF60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42008307-3051-4988-AEE7-25D94C886A01}"/>
                                            </p:graphicEl>
                                          </p:spTgt>
                                        </p:tgtEl>
                                        <p:attrNameLst>
                                          <p:attrName>style.visibility</p:attrName>
                                        </p:attrNameLst>
                                      </p:cBhvr>
                                      <p:to>
                                        <p:strVal val="visible"/>
                                      </p:to>
                                    </p:set>
                                    <p:anim calcmode="lin" valueType="num">
                                      <p:cBhvr additive="base">
                                        <p:cTn id="17" dur="500" fill="hold"/>
                                        <p:tgtEl>
                                          <p:spTgt spid="2">
                                            <p:graphicEl>
                                              <a:dgm id="{42008307-3051-4988-AEE7-25D94C886A0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42008307-3051-4988-AEE7-25D94C886A01}"/>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A1BC9FAF-EBE3-4F66-A2CE-B475C4F0E425}"/>
                                            </p:graphicEl>
                                          </p:spTgt>
                                        </p:tgtEl>
                                        <p:attrNameLst>
                                          <p:attrName>style.visibility</p:attrName>
                                        </p:attrNameLst>
                                      </p:cBhvr>
                                      <p:to>
                                        <p:strVal val="visible"/>
                                      </p:to>
                                    </p:set>
                                    <p:anim calcmode="lin" valueType="num">
                                      <p:cBhvr additive="base">
                                        <p:cTn id="21" dur="500" fill="hold"/>
                                        <p:tgtEl>
                                          <p:spTgt spid="2">
                                            <p:graphicEl>
                                              <a:dgm id="{A1BC9FAF-EBE3-4F66-A2CE-B475C4F0E42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A1BC9FAF-EBE3-4F66-A2CE-B475C4F0E42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4E6DAC4C-7889-43AC-BE78-FACB02D8BD62}"/>
                                            </p:graphicEl>
                                          </p:spTgt>
                                        </p:tgtEl>
                                        <p:attrNameLst>
                                          <p:attrName>style.visibility</p:attrName>
                                        </p:attrNameLst>
                                      </p:cBhvr>
                                      <p:to>
                                        <p:strVal val="visible"/>
                                      </p:to>
                                    </p:set>
                                    <p:anim calcmode="lin" valueType="num">
                                      <p:cBhvr additive="base">
                                        <p:cTn id="27" dur="500" fill="hold"/>
                                        <p:tgtEl>
                                          <p:spTgt spid="2">
                                            <p:graphicEl>
                                              <a:dgm id="{4E6DAC4C-7889-43AC-BE78-FACB02D8BD6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4E6DAC4C-7889-43AC-BE78-FACB02D8BD62}"/>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EFEBC3AB-65AF-4468-97D3-6C5A7F40A84A}"/>
                                            </p:graphicEl>
                                          </p:spTgt>
                                        </p:tgtEl>
                                        <p:attrNameLst>
                                          <p:attrName>style.visibility</p:attrName>
                                        </p:attrNameLst>
                                      </p:cBhvr>
                                      <p:to>
                                        <p:strVal val="visible"/>
                                      </p:to>
                                    </p:set>
                                    <p:anim calcmode="lin" valueType="num">
                                      <p:cBhvr additive="base">
                                        <p:cTn id="31" dur="500" fill="hold"/>
                                        <p:tgtEl>
                                          <p:spTgt spid="2">
                                            <p:graphicEl>
                                              <a:dgm id="{EFEBC3AB-65AF-4468-97D3-6C5A7F40A84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FEBC3AB-65AF-4468-97D3-6C5A7F40A84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2000"/>
            <a:lum/>
          </a:blip>
          <a:srcRect/>
          <a:stretch>
            <a:fillRect l="-5000" t="-2000" r="-10000" b="-7000"/>
          </a:stretch>
        </a:blipFill>
        <a:effectLst/>
      </p:bgPr>
    </p:bg>
    <p:spTree>
      <p:nvGrpSpPr>
        <p:cNvPr id="1" name=""/>
        <p:cNvGrpSpPr/>
        <p:nvPr/>
      </p:nvGrpSpPr>
      <p:grpSpPr>
        <a:xfrm>
          <a:off x="0" y="0"/>
          <a:ext cx="0" cy="0"/>
          <a:chOff x="0" y="0"/>
          <a:chExt cx="0" cy="0"/>
        </a:xfrm>
      </p:grpSpPr>
      <p:sp>
        <p:nvSpPr>
          <p:cNvPr id="12" name="TextBox 11"/>
          <p:cNvSpPr txBox="1"/>
          <p:nvPr>
            <p:custDataLst>
              <p:tags r:id="rId1"/>
            </p:custDataLst>
          </p:nvPr>
        </p:nvSpPr>
        <p:spPr>
          <a:xfrm>
            <a:off x="0" y="152400"/>
            <a:ext cx="8534400" cy="523220"/>
          </a:xfrm>
          <a:prstGeom prst="rect">
            <a:avLst/>
          </a:prstGeom>
          <a:noFill/>
        </p:spPr>
        <p:txBody>
          <a:bodyPr>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5" name="Rectangle 4"/>
          <p:cNvSpPr/>
          <p:nvPr/>
        </p:nvSpPr>
        <p:spPr>
          <a:xfrm rot="789515">
            <a:off x="219074" y="3088225"/>
            <a:ext cx="8839200" cy="400110"/>
          </a:xfrm>
          <a:prstGeom prst="rect">
            <a:avLst/>
          </a:prstGeom>
        </p:spPr>
        <p:txBody>
          <a:bodyPr wrap="square">
            <a:spAutoFit/>
          </a:bodyPr>
          <a:lstStyle/>
          <a:p>
            <a:r>
              <a:rPr lang="en-US" sz="2000" dirty="0">
                <a:solidFill>
                  <a:srgbClr val="000000"/>
                </a:solidFill>
                <a:latin typeface="Arial" pitchFamily="34" charset="0"/>
                <a:cs typeface="Arial" pitchFamily="34" charset="0"/>
              </a:rPr>
              <a:t>http://www.virginia.edu/sponsoredprograms/compliance/costaccounting.html</a:t>
            </a:r>
          </a:p>
        </p:txBody>
      </p:sp>
    </p:spTree>
    <p:extLst>
      <p:ext uri="{BB962C8B-B14F-4D97-AF65-F5344CB8AC3E}">
        <p14:creationId xmlns:p14="http://schemas.microsoft.com/office/powerpoint/2010/main" val="26808768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304800" y="153988"/>
            <a:ext cx="4648200" cy="1219200"/>
          </a:xfrm>
        </p:spPr>
        <p:txBody>
          <a:bodyPr/>
          <a:lstStyle/>
          <a:p>
            <a:pPr eaLnBrk="1" hangingPunct="1">
              <a:defRPr/>
            </a:pPr>
            <a:r>
              <a:rPr lang="en-US" sz="2000" i="0"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The “Sticky Six”:</a:t>
            </a:r>
          </a:p>
        </p:txBody>
      </p:sp>
      <p:graphicFrame>
        <p:nvGraphicFramePr>
          <p:cNvPr id="4" name="Diagram 3"/>
          <p:cNvGraphicFramePr/>
          <p:nvPr>
            <p:custDataLst>
              <p:tags r:id="rId2"/>
            </p:custDataLst>
          </p:nvPr>
        </p:nvGraphicFramePr>
        <p:xfrm>
          <a:off x="304800" y="1676400"/>
          <a:ext cx="8153400" cy="342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custDataLst>
              <p:tags r:id="rId3"/>
            </p:custDataLst>
          </p:nvPr>
        </p:nvSpPr>
        <p:spPr>
          <a:xfrm>
            <a:off x="457200" y="1016000"/>
            <a:ext cx="7848600" cy="584200"/>
          </a:xfrm>
          <a:prstGeom prst="rect">
            <a:avLst/>
          </a:prstGeom>
          <a:noFill/>
        </p:spPr>
        <p:txBody>
          <a:bodyPr>
            <a:spAutoFit/>
          </a:bodyPr>
          <a:lstStyle/>
          <a:p>
            <a:pPr algn="ctr">
              <a:defRPr/>
            </a:pPr>
            <a:r>
              <a:rPr lang="en-US" sz="1600" dirty="0">
                <a:latin typeface="+mj-lt"/>
              </a:rPr>
              <a:t>These are six cost items that are </a:t>
            </a:r>
            <a:r>
              <a:rPr lang="en-US" sz="1600" u="sng" dirty="0">
                <a:latin typeface="+mj-lt"/>
              </a:rPr>
              <a:t>not</a:t>
            </a:r>
            <a:r>
              <a:rPr lang="en-US" sz="1600" dirty="0">
                <a:latin typeface="+mj-lt"/>
              </a:rPr>
              <a:t> normally allowable as a direct costs on  federal/federal flow-through projects</a:t>
            </a:r>
            <a:endParaRPr lang="en-US" sz="1600" dirty="0">
              <a:latin typeface="+mj-lt"/>
              <a:cs typeface="+mn-cs"/>
            </a:endParaRPr>
          </a:p>
        </p:txBody>
      </p:sp>
      <p:sp>
        <p:nvSpPr>
          <p:cNvPr id="6" name="TextBox 5"/>
          <p:cNvSpPr txBox="1"/>
          <p:nvPr>
            <p:custDataLst>
              <p:tags r:id="rId4"/>
            </p:custDataLst>
          </p:nvPr>
        </p:nvSpPr>
        <p:spPr>
          <a:xfrm>
            <a:off x="0" y="123825"/>
            <a:ext cx="8534400" cy="523220"/>
          </a:xfrm>
          <a:prstGeom prst="rect">
            <a:avLst/>
          </a:prstGeom>
          <a:noFill/>
        </p:spPr>
        <p:txBody>
          <a:bodyPr>
            <a:spAutoFit/>
          </a:bodyPr>
          <a:lstStyle/>
          <a:p>
            <a:pPr lvl="0"/>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3" name="Rectangle 2"/>
          <p:cNvSpPr/>
          <p:nvPr>
            <p:custDataLst>
              <p:tags r:id="rId5"/>
            </p:custDataLst>
          </p:nvPr>
        </p:nvSpPr>
        <p:spPr>
          <a:xfrm>
            <a:off x="304800" y="5181600"/>
            <a:ext cx="8839200" cy="738188"/>
          </a:xfrm>
          <a:prstGeom prst="rect">
            <a:avLst/>
          </a:prstGeom>
          <a:noFill/>
        </p:spPr>
        <p:txBody>
          <a:bodyPr>
            <a:spAutoFit/>
          </a:bodyPr>
          <a:lstStyle/>
          <a:p>
            <a:pPr algn="ctr">
              <a:defRPr/>
            </a:pPr>
            <a:r>
              <a:rPr lang="en-US" sz="1400" dirty="0">
                <a:latin typeface="+mj-lt"/>
              </a:rPr>
              <a:t>(These are just examples of the many items that are normally considered F&amp;A charges. </a:t>
            </a:r>
          </a:p>
          <a:p>
            <a:pPr algn="ctr">
              <a:defRPr/>
            </a:pPr>
            <a:r>
              <a:rPr lang="en-US" sz="1400" dirty="0">
                <a:latin typeface="+mj-lt"/>
              </a:rPr>
              <a:t>Visit the Costing guidance web page for more information)</a:t>
            </a:r>
          </a:p>
          <a:p>
            <a:pPr algn="ctr">
              <a:defRPr/>
            </a:pPr>
            <a:endParaRPr lang="en-US" sz="1400" dirty="0">
              <a:latin typeface="+mj-lt"/>
            </a:endParaRPr>
          </a:p>
        </p:txBody>
      </p:sp>
    </p:spTree>
    <p:extLst>
      <p:ext uri="{BB962C8B-B14F-4D97-AF65-F5344CB8AC3E}">
        <p14:creationId xmlns:p14="http://schemas.microsoft.com/office/powerpoint/2010/main" val="11271314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9A7B701-449F-4550-B8DA-2F245594520B}"/>
                                            </p:graphicEl>
                                          </p:spTgt>
                                        </p:tgtEl>
                                        <p:attrNameLst>
                                          <p:attrName>style.visibility</p:attrName>
                                        </p:attrNameLst>
                                      </p:cBhvr>
                                      <p:to>
                                        <p:strVal val="visible"/>
                                      </p:to>
                                    </p:set>
                                    <p:animEffect transition="in" filter="wipe(down)">
                                      <p:cBhvr>
                                        <p:cTn id="7" dur="500"/>
                                        <p:tgtEl>
                                          <p:spTgt spid="4">
                                            <p:graphicEl>
                                              <a:dgm id="{29A7B701-449F-4550-B8DA-2F245594520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A0C7B397-8210-4F1D-AA40-7150E698D3B4}"/>
                                            </p:graphicEl>
                                          </p:spTgt>
                                        </p:tgtEl>
                                        <p:attrNameLst>
                                          <p:attrName>style.visibility</p:attrName>
                                        </p:attrNameLst>
                                      </p:cBhvr>
                                      <p:to>
                                        <p:strVal val="visible"/>
                                      </p:to>
                                    </p:set>
                                    <p:animEffect transition="in" filter="wipe(down)">
                                      <p:cBhvr>
                                        <p:cTn id="12" dur="500"/>
                                        <p:tgtEl>
                                          <p:spTgt spid="4">
                                            <p:graphicEl>
                                              <a:dgm id="{A0C7B397-8210-4F1D-AA40-7150E698D3B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A9B5CDCB-C8FD-4A46-86C6-1FDE73383AB9}"/>
                                            </p:graphicEl>
                                          </p:spTgt>
                                        </p:tgtEl>
                                        <p:attrNameLst>
                                          <p:attrName>style.visibility</p:attrName>
                                        </p:attrNameLst>
                                      </p:cBhvr>
                                      <p:to>
                                        <p:strVal val="visible"/>
                                      </p:to>
                                    </p:set>
                                    <p:animEffect transition="in" filter="wipe(down)">
                                      <p:cBhvr>
                                        <p:cTn id="15" dur="500"/>
                                        <p:tgtEl>
                                          <p:spTgt spid="4">
                                            <p:graphicEl>
                                              <a:dgm id="{A9B5CDCB-C8FD-4A46-86C6-1FDE73383A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5F9CA1E6-A025-4FF8-A41A-8BF5C1E506D2}"/>
                                            </p:graphicEl>
                                          </p:spTgt>
                                        </p:tgtEl>
                                        <p:attrNameLst>
                                          <p:attrName>style.visibility</p:attrName>
                                        </p:attrNameLst>
                                      </p:cBhvr>
                                      <p:to>
                                        <p:strVal val="visible"/>
                                      </p:to>
                                    </p:set>
                                    <p:animEffect transition="in" filter="wipe(down)">
                                      <p:cBhvr>
                                        <p:cTn id="20" dur="500"/>
                                        <p:tgtEl>
                                          <p:spTgt spid="4">
                                            <p:graphicEl>
                                              <a:dgm id="{5F9CA1E6-A025-4FF8-A41A-8BF5C1E506D2}"/>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B5FE90E8-1E70-4C19-B480-BB943D67511E}"/>
                                            </p:graphicEl>
                                          </p:spTgt>
                                        </p:tgtEl>
                                        <p:attrNameLst>
                                          <p:attrName>style.visibility</p:attrName>
                                        </p:attrNameLst>
                                      </p:cBhvr>
                                      <p:to>
                                        <p:strVal val="visible"/>
                                      </p:to>
                                    </p:set>
                                    <p:animEffect transition="in" filter="wipe(down)">
                                      <p:cBhvr>
                                        <p:cTn id="23" dur="500"/>
                                        <p:tgtEl>
                                          <p:spTgt spid="4">
                                            <p:graphicEl>
                                              <a:dgm id="{B5FE90E8-1E70-4C19-B480-BB943D6751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F0AFB905-C984-4C2F-B84D-725813FFBFE4}"/>
                                            </p:graphicEl>
                                          </p:spTgt>
                                        </p:tgtEl>
                                        <p:attrNameLst>
                                          <p:attrName>style.visibility</p:attrName>
                                        </p:attrNameLst>
                                      </p:cBhvr>
                                      <p:to>
                                        <p:strVal val="visible"/>
                                      </p:to>
                                    </p:set>
                                    <p:animEffect transition="in" filter="wipe(down)">
                                      <p:cBhvr>
                                        <p:cTn id="28" dur="500"/>
                                        <p:tgtEl>
                                          <p:spTgt spid="4">
                                            <p:graphicEl>
                                              <a:dgm id="{F0AFB905-C984-4C2F-B84D-725813FFBFE4}"/>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F1375919-818F-4680-A772-E21F9B7F2AB0}"/>
                                            </p:graphicEl>
                                          </p:spTgt>
                                        </p:tgtEl>
                                        <p:attrNameLst>
                                          <p:attrName>style.visibility</p:attrName>
                                        </p:attrNameLst>
                                      </p:cBhvr>
                                      <p:to>
                                        <p:strVal val="visible"/>
                                      </p:to>
                                    </p:set>
                                    <p:animEffect transition="in" filter="wipe(down)">
                                      <p:cBhvr>
                                        <p:cTn id="31" dur="500"/>
                                        <p:tgtEl>
                                          <p:spTgt spid="4">
                                            <p:graphicEl>
                                              <a:dgm id="{F1375919-818F-4680-A772-E21F9B7F2AB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BC3BAD3F-8213-49A4-8936-D5AA722E1255}"/>
                                            </p:graphicEl>
                                          </p:spTgt>
                                        </p:tgtEl>
                                        <p:attrNameLst>
                                          <p:attrName>style.visibility</p:attrName>
                                        </p:attrNameLst>
                                      </p:cBhvr>
                                      <p:to>
                                        <p:strVal val="visible"/>
                                      </p:to>
                                    </p:set>
                                    <p:animEffect transition="in" filter="wipe(down)">
                                      <p:cBhvr>
                                        <p:cTn id="36" dur="500"/>
                                        <p:tgtEl>
                                          <p:spTgt spid="4">
                                            <p:graphicEl>
                                              <a:dgm id="{BC3BAD3F-8213-49A4-8936-D5AA722E1255}"/>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3BB6E1EC-36AD-4DEE-8EF4-81D29EA09AA2}"/>
                                            </p:graphicEl>
                                          </p:spTgt>
                                        </p:tgtEl>
                                        <p:attrNameLst>
                                          <p:attrName>style.visibility</p:attrName>
                                        </p:attrNameLst>
                                      </p:cBhvr>
                                      <p:to>
                                        <p:strVal val="visible"/>
                                      </p:to>
                                    </p:set>
                                    <p:animEffect transition="in" filter="wipe(down)">
                                      <p:cBhvr>
                                        <p:cTn id="39" dur="500"/>
                                        <p:tgtEl>
                                          <p:spTgt spid="4">
                                            <p:graphicEl>
                                              <a:dgm id="{3BB6E1EC-36AD-4DEE-8EF4-81D29EA09A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010182E0-021D-416A-877E-8A1F9DF76D1A}"/>
                                            </p:graphicEl>
                                          </p:spTgt>
                                        </p:tgtEl>
                                        <p:attrNameLst>
                                          <p:attrName>style.visibility</p:attrName>
                                        </p:attrNameLst>
                                      </p:cBhvr>
                                      <p:to>
                                        <p:strVal val="visible"/>
                                      </p:to>
                                    </p:set>
                                    <p:animEffect transition="in" filter="wipe(down)">
                                      <p:cBhvr>
                                        <p:cTn id="44" dur="500"/>
                                        <p:tgtEl>
                                          <p:spTgt spid="4">
                                            <p:graphicEl>
                                              <a:dgm id="{010182E0-021D-416A-877E-8A1F9DF76D1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91FA7D56-2FA8-4DAB-B7B7-CFF16FDA6268}"/>
                                            </p:graphicEl>
                                          </p:spTgt>
                                        </p:tgtEl>
                                        <p:attrNameLst>
                                          <p:attrName>style.visibility</p:attrName>
                                        </p:attrNameLst>
                                      </p:cBhvr>
                                      <p:to>
                                        <p:strVal val="visible"/>
                                      </p:to>
                                    </p:set>
                                    <p:animEffect transition="in" filter="wipe(down)">
                                      <p:cBhvr>
                                        <p:cTn id="47" dur="500"/>
                                        <p:tgtEl>
                                          <p:spTgt spid="4">
                                            <p:graphicEl>
                                              <a:dgm id="{91FA7D56-2FA8-4DAB-B7B7-CFF16FDA626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7CEE3A6F-D1E4-4F98-BBF5-1D44228BE401}"/>
                                            </p:graphicEl>
                                          </p:spTgt>
                                        </p:tgtEl>
                                        <p:attrNameLst>
                                          <p:attrName>style.visibility</p:attrName>
                                        </p:attrNameLst>
                                      </p:cBhvr>
                                      <p:to>
                                        <p:strVal val="visible"/>
                                      </p:to>
                                    </p:set>
                                    <p:animEffect transition="in" filter="wipe(down)">
                                      <p:cBhvr>
                                        <p:cTn id="52" dur="500"/>
                                        <p:tgtEl>
                                          <p:spTgt spid="4">
                                            <p:graphicEl>
                                              <a:dgm id="{7CEE3A6F-D1E4-4F98-BBF5-1D44228BE401}"/>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958BB370-3CFF-4A03-B4A0-9DAF2A29E789}"/>
                                            </p:graphicEl>
                                          </p:spTgt>
                                        </p:tgtEl>
                                        <p:attrNameLst>
                                          <p:attrName>style.visibility</p:attrName>
                                        </p:attrNameLst>
                                      </p:cBhvr>
                                      <p:to>
                                        <p:strVal val="visible"/>
                                      </p:to>
                                    </p:set>
                                    <p:animEffect transition="in" filter="wipe(down)">
                                      <p:cBhvr>
                                        <p:cTn id="55" dur="500"/>
                                        <p:tgtEl>
                                          <p:spTgt spid="4">
                                            <p:graphicEl>
                                              <a:dgm id="{958BB370-3CFF-4A03-B4A0-9DAF2A29E7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838200" y="533400"/>
            <a:ext cx="8001000" cy="566410"/>
          </a:xfrm>
        </p:spPr>
        <p:txBody>
          <a:bodyPr>
            <a:normAutofit/>
          </a:bodyPr>
          <a:lstStyle/>
          <a:p>
            <a:pPr algn="ctr" eaLnBrk="1" hangingPunct="1"/>
            <a:r>
              <a:rPr lang="en-US" dirty="0">
                <a:solidFill>
                  <a:schemeClr val="tx1"/>
                </a:solidFill>
              </a:rPr>
              <a:t>Pre-Session Discussion and Our Learning Objectives</a:t>
            </a:r>
          </a:p>
        </p:txBody>
      </p:sp>
      <p:sp>
        <p:nvSpPr>
          <p:cNvPr id="19458" name="Content Placeholder 2"/>
          <p:cNvSpPr>
            <a:spLocks noGrp="1"/>
          </p:cNvSpPr>
          <p:nvPr>
            <p:ph idx="1"/>
          </p:nvPr>
        </p:nvSpPr>
        <p:spPr>
          <a:xfrm>
            <a:off x="4267200" y="914400"/>
            <a:ext cx="3886200" cy="4800600"/>
          </a:xfrm>
        </p:spPr>
        <p:txBody>
          <a:bodyPr numCol="1">
            <a:normAutofit lnSpcReduction="10000"/>
          </a:bodyPr>
          <a:lstStyle/>
          <a:p>
            <a:pPr marL="0" indent="0" eaLnBrk="1" hangingPunct="1">
              <a:buNone/>
            </a:pPr>
            <a:endParaRPr lang="en-US" sz="1800" dirty="0"/>
          </a:p>
          <a:p>
            <a:pPr marL="0" indent="0" eaLnBrk="1" hangingPunct="1">
              <a:buNone/>
            </a:pPr>
            <a:endParaRPr lang="en-US" sz="1800" dirty="0"/>
          </a:p>
          <a:p>
            <a:pPr eaLnBrk="1" hangingPunct="1"/>
            <a:r>
              <a:rPr lang="en-US" sz="1800" b="1" dirty="0">
                <a:solidFill>
                  <a:srgbClr val="002060"/>
                </a:solidFill>
              </a:rPr>
              <a:t>What makes Direct and F&amp;A cost different?</a:t>
            </a:r>
          </a:p>
          <a:p>
            <a:pPr eaLnBrk="1" hangingPunct="1"/>
            <a:r>
              <a:rPr lang="en-US" sz="1800" b="1" dirty="0">
                <a:solidFill>
                  <a:srgbClr val="002060"/>
                </a:solidFill>
              </a:rPr>
              <a:t>Do you know how the institution arrives at the F&amp;A rates?</a:t>
            </a:r>
          </a:p>
          <a:p>
            <a:pPr eaLnBrk="1" hangingPunct="1"/>
            <a:r>
              <a:rPr lang="en-US" sz="1800" b="1" dirty="0">
                <a:solidFill>
                  <a:srgbClr val="002060"/>
                </a:solidFill>
              </a:rPr>
              <a:t>Are you familiar with Transaction Controls and how they are managed?</a:t>
            </a:r>
          </a:p>
          <a:p>
            <a:pPr eaLnBrk="1" hangingPunct="1"/>
            <a:r>
              <a:rPr lang="en-US" sz="1800" b="1" dirty="0">
                <a:solidFill>
                  <a:srgbClr val="002060"/>
                </a:solidFill>
              </a:rPr>
              <a:t>What is Cost Share?</a:t>
            </a:r>
          </a:p>
          <a:p>
            <a:pPr eaLnBrk="1" hangingPunct="1"/>
            <a:r>
              <a:rPr lang="en-US" sz="1800" b="1" dirty="0">
                <a:solidFill>
                  <a:srgbClr val="002060"/>
                </a:solidFill>
              </a:rPr>
              <a:t>What do you consider in selecting an Expenditure Type to charge?</a:t>
            </a:r>
          </a:p>
          <a:p>
            <a:pPr eaLnBrk="1" hangingPunct="1"/>
            <a:r>
              <a:rPr lang="en-US" sz="1800" b="1" dirty="0">
                <a:solidFill>
                  <a:srgbClr val="002060"/>
                </a:solidFill>
              </a:rPr>
              <a:t>Can you converse comfortably with your faculty/staff on costing matters?</a:t>
            </a:r>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extLst>
      <p:ext uri="{BB962C8B-B14F-4D97-AF65-F5344CB8AC3E}">
        <p14:creationId xmlns:p14="http://schemas.microsoft.com/office/powerpoint/2010/main" val="188187131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fade">
                                      <p:cBhvr>
                                        <p:cTn id="7" dur="2000"/>
                                        <p:tgtEl>
                                          <p:spTgt spid="194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xEl>
                                              <p:pRg st="3" end="3"/>
                                            </p:txEl>
                                          </p:spTgt>
                                        </p:tgtEl>
                                        <p:attrNameLst>
                                          <p:attrName>style.visibility</p:attrName>
                                        </p:attrNameLst>
                                      </p:cBhvr>
                                      <p:to>
                                        <p:strVal val="visible"/>
                                      </p:to>
                                    </p:set>
                                    <p:animEffect transition="in" filter="fade">
                                      <p:cBhvr>
                                        <p:cTn id="12" dur="2000"/>
                                        <p:tgtEl>
                                          <p:spTgt spid="194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2000"/>
                                        <p:tgtEl>
                                          <p:spTgt spid="194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8">
                                            <p:txEl>
                                              <p:pRg st="5" end="5"/>
                                            </p:txEl>
                                          </p:spTgt>
                                        </p:tgtEl>
                                        <p:attrNameLst>
                                          <p:attrName>style.visibility</p:attrName>
                                        </p:attrNameLst>
                                      </p:cBhvr>
                                      <p:to>
                                        <p:strVal val="visible"/>
                                      </p:to>
                                    </p:set>
                                    <p:animEffect transition="in" filter="fade">
                                      <p:cBhvr>
                                        <p:cTn id="22" dur="2000"/>
                                        <p:tgtEl>
                                          <p:spTgt spid="194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animEffect transition="in" filter="fade">
                                      <p:cBhvr>
                                        <p:cTn id="27" dur="2000"/>
                                        <p:tgtEl>
                                          <p:spTgt spid="194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8">
                                            <p:txEl>
                                              <p:pRg st="7" end="7"/>
                                            </p:txEl>
                                          </p:spTgt>
                                        </p:tgtEl>
                                        <p:attrNameLst>
                                          <p:attrName>style.visibility</p:attrName>
                                        </p:attrNameLst>
                                      </p:cBhvr>
                                      <p:to>
                                        <p:strVal val="visible"/>
                                      </p:to>
                                    </p:set>
                                    <p:animEffect transition="in" filter="fade">
                                      <p:cBhvr>
                                        <p:cTn id="32" dur="20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52400" y="457200"/>
            <a:ext cx="8745538" cy="560932"/>
          </a:xfrm>
        </p:spPr>
        <p:txBody>
          <a:bodyPr/>
          <a:lstStyle/>
          <a:p>
            <a:pPr algn="ctr" eaLnBrk="1" hangingPunct="1">
              <a:defRPr/>
            </a:pPr>
            <a:r>
              <a:rPr lang="en-US" sz="2000"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Computers, peripherals and computer-related items</a:t>
            </a:r>
          </a:p>
        </p:txBody>
      </p:sp>
      <p:graphicFrame>
        <p:nvGraphicFramePr>
          <p:cNvPr id="3" name="Content Placeholder 2"/>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p:cNvSpPr txBox="1"/>
          <p:nvPr>
            <p:custDataLst>
              <p:tags r:id="rId2"/>
            </p:custDataLst>
          </p:nvPr>
        </p:nvSpPr>
        <p:spPr>
          <a:xfrm>
            <a:off x="0" y="152400"/>
            <a:ext cx="8534400" cy="523220"/>
          </a:xfrm>
          <a:prstGeom prst="rect">
            <a:avLst/>
          </a:prstGeom>
          <a:noFill/>
        </p:spPr>
        <p:txBody>
          <a:bodyPr>
            <a:spAutoFit/>
          </a:bodyPr>
          <a:lstStyle/>
          <a:p>
            <a:pPr lvl="0"/>
            <a:r>
              <a:rPr lang="en-US" sz="2800" b="1" i="1" dirty="0">
                <a:ln cap="sq" cmpd="dbl">
                  <a:solidFill>
                    <a:srgbClr val="6E6E6E"/>
                  </a:solidFill>
                  <a:prstDash val="solid"/>
                </a:ln>
                <a:solidFill>
                  <a:srgbClr val="3E7EA6">
                    <a:lumMod val="75000"/>
                    <a:alpha val="69000"/>
                  </a:srgbClr>
                </a:solidFill>
                <a:latin typeface="Arial"/>
              </a:rPr>
              <a:t>Costing Basics</a:t>
            </a:r>
          </a:p>
        </p:txBody>
      </p:sp>
      <p:graphicFrame>
        <p:nvGraphicFramePr>
          <p:cNvPr id="4" name="Diagram 3"/>
          <p:cNvGraphicFramePr/>
          <p:nvPr>
            <p:custDataLst>
              <p:tags r:id="rId3"/>
            </p:custDataLst>
            <p:extLst>
              <p:ext uri="{D42A27DB-BD31-4B8C-83A1-F6EECF244321}">
                <p14:modId xmlns:p14="http://schemas.microsoft.com/office/powerpoint/2010/main" val="1253361238"/>
              </p:ext>
            </p:extLst>
          </p:nvPr>
        </p:nvGraphicFramePr>
        <p:xfrm>
          <a:off x="609601" y="1066800"/>
          <a:ext cx="7620000" cy="2514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Rectangle 1"/>
          <p:cNvSpPr/>
          <p:nvPr/>
        </p:nvSpPr>
        <p:spPr>
          <a:xfrm>
            <a:off x="152400" y="3813749"/>
            <a:ext cx="3886200" cy="830997"/>
          </a:xfrm>
          <a:prstGeom prst="rect">
            <a:avLst/>
          </a:prstGeom>
        </p:spPr>
        <p:txBody>
          <a:bodyPr>
            <a:spAutoFit/>
          </a:bodyPr>
          <a:lstStyle/>
          <a:p>
            <a:r>
              <a:rPr lang="en-US" sz="1200" dirty="0">
                <a:latin typeface="+mn-lt"/>
              </a:rPr>
              <a:t>Generally, you will need to split the allocation with non-sponsored funds to cover possible general use (email, personal use, student use, presence of any general use software, proposal writing, </a:t>
            </a:r>
            <a:r>
              <a:rPr lang="en-US" sz="1200" dirty="0" err="1">
                <a:latin typeface="+mn-lt"/>
              </a:rPr>
              <a:t>etc</a:t>
            </a:r>
            <a:r>
              <a:rPr lang="en-US" sz="1200" dirty="0">
                <a:latin typeface="+mn-lt"/>
              </a:rPr>
              <a:t>).</a:t>
            </a:r>
          </a:p>
        </p:txBody>
      </p:sp>
      <p:sp>
        <p:nvSpPr>
          <p:cNvPr id="5" name="Rectangle 4"/>
          <p:cNvSpPr/>
          <p:nvPr/>
        </p:nvSpPr>
        <p:spPr>
          <a:xfrm>
            <a:off x="152400" y="4672704"/>
            <a:ext cx="3886200" cy="646331"/>
          </a:xfrm>
          <a:prstGeom prst="rect">
            <a:avLst/>
          </a:prstGeom>
        </p:spPr>
        <p:txBody>
          <a:bodyPr>
            <a:spAutoFit/>
          </a:bodyPr>
          <a:lstStyle/>
          <a:p>
            <a:r>
              <a:rPr lang="en-US" sz="1200" dirty="0">
                <a:latin typeface="+mn-lt"/>
              </a:rPr>
              <a:t>Mobile units are especially risky - vast majority of circumstances will require less than 100% allocation to the project.</a:t>
            </a:r>
          </a:p>
        </p:txBody>
      </p:sp>
      <p:sp>
        <p:nvSpPr>
          <p:cNvPr id="6" name="Rectangle 5"/>
          <p:cNvSpPr/>
          <p:nvPr/>
        </p:nvSpPr>
        <p:spPr>
          <a:xfrm>
            <a:off x="153099" y="5346993"/>
            <a:ext cx="3886200" cy="461664"/>
          </a:xfrm>
          <a:prstGeom prst="rect">
            <a:avLst/>
          </a:prstGeom>
        </p:spPr>
        <p:txBody>
          <a:bodyPr>
            <a:spAutoFit/>
          </a:bodyPr>
          <a:lstStyle/>
          <a:p>
            <a:r>
              <a:rPr lang="en-US" sz="1200" dirty="0">
                <a:latin typeface="+mn-lt"/>
              </a:rPr>
              <a:t>Printers, cables, memory sticks and the like are RARELY approved for direct charging. </a:t>
            </a:r>
          </a:p>
        </p:txBody>
      </p:sp>
      <p:sp>
        <p:nvSpPr>
          <p:cNvPr id="9" name="Rectangle 8"/>
          <p:cNvSpPr/>
          <p:nvPr/>
        </p:nvSpPr>
        <p:spPr>
          <a:xfrm>
            <a:off x="4572000" y="3840063"/>
            <a:ext cx="4114800" cy="1177245"/>
          </a:xfrm>
          <a:prstGeom prst="rect">
            <a:avLst/>
          </a:prstGeom>
        </p:spPr>
        <p:txBody>
          <a:bodyPr wrap="square">
            <a:spAutoFit/>
          </a:bodyPr>
          <a:lstStyle/>
          <a:p>
            <a:r>
              <a:rPr lang="en-US" sz="1200" dirty="0">
                <a:latin typeface="+mn-lt"/>
              </a:rPr>
              <a:t>100% allocation to federally sponsored project(s) may be appropriate if a computer is required to run a piece of equipment, processing data 24/7, etc.  Example: department is purchasing CPU (no monitor) for computer to run equipment in a lab. </a:t>
            </a:r>
          </a:p>
          <a:p>
            <a:endParaRPr lang="en-US" sz="1050" dirty="0">
              <a:latin typeface="+mn-lt"/>
            </a:endParaRPr>
          </a:p>
        </p:txBody>
      </p:sp>
      <p:sp>
        <p:nvSpPr>
          <p:cNvPr id="10" name="Rectangle 9"/>
          <p:cNvSpPr/>
          <p:nvPr/>
        </p:nvSpPr>
        <p:spPr>
          <a:xfrm>
            <a:off x="4572000" y="4621767"/>
            <a:ext cx="4371975" cy="830997"/>
          </a:xfrm>
          <a:prstGeom prst="rect">
            <a:avLst/>
          </a:prstGeom>
        </p:spPr>
        <p:txBody>
          <a:bodyPr wrap="square">
            <a:spAutoFit/>
          </a:bodyPr>
          <a:lstStyle/>
          <a:p>
            <a:endParaRPr lang="en-US" sz="1200" dirty="0">
              <a:latin typeface="+mn-lt"/>
            </a:endParaRPr>
          </a:p>
          <a:p>
            <a:r>
              <a:rPr lang="en-US" sz="1200" dirty="0">
                <a:latin typeface="+mn-lt"/>
              </a:rPr>
              <a:t>Allocation of approved peripherals (e.g., monitors, keyboards, etc.) should follow the percentage allocation of the approved computer they are tied to.</a:t>
            </a:r>
          </a:p>
        </p:txBody>
      </p:sp>
      <p:sp>
        <p:nvSpPr>
          <p:cNvPr id="11" name="Rectangle 10"/>
          <p:cNvSpPr/>
          <p:nvPr/>
        </p:nvSpPr>
        <p:spPr>
          <a:xfrm>
            <a:off x="4572000" y="5229051"/>
            <a:ext cx="4371975" cy="1015663"/>
          </a:xfrm>
          <a:prstGeom prst="rect">
            <a:avLst/>
          </a:prstGeom>
        </p:spPr>
        <p:txBody>
          <a:bodyPr wrap="square">
            <a:spAutoFit/>
          </a:bodyPr>
          <a:lstStyle/>
          <a:p>
            <a:endParaRPr lang="en-US" sz="1200" dirty="0">
              <a:latin typeface="+mn-lt"/>
            </a:endParaRPr>
          </a:p>
          <a:p>
            <a:r>
              <a:rPr lang="en-US" sz="1200" dirty="0">
                <a:latin typeface="+mn-lt"/>
              </a:rPr>
              <a:t>Total purchased quantities throughout the life of the project should equal the number requested on FCER form(s).  Any time you purchase more units than were previously approved, a new FCER form will be needed</a:t>
            </a:r>
          </a:p>
        </p:txBody>
      </p:sp>
      <p:sp>
        <p:nvSpPr>
          <p:cNvPr id="8" name="TextBox 7"/>
          <p:cNvSpPr txBox="1"/>
          <p:nvPr/>
        </p:nvSpPr>
        <p:spPr>
          <a:xfrm>
            <a:off x="152400" y="5842337"/>
            <a:ext cx="3657600" cy="1015663"/>
          </a:xfrm>
          <a:prstGeom prst="rect">
            <a:avLst/>
          </a:prstGeom>
          <a:noFill/>
        </p:spPr>
        <p:txBody>
          <a:bodyPr wrap="square" rtlCol="0">
            <a:spAutoFit/>
          </a:bodyPr>
          <a:lstStyle/>
          <a:p>
            <a:r>
              <a:rPr lang="en-US" sz="1200" i="1" dirty="0">
                <a:latin typeface="+mn-lt"/>
              </a:rPr>
              <a:t>2CFR200.453(c) In the specific case of computing devices, charging as direct costs is allowable for devices that are essential and allocable, but not solely dedicated, to the performance of a Federal award.</a:t>
            </a:r>
          </a:p>
        </p:txBody>
      </p:sp>
    </p:spTree>
    <p:extLst>
      <p:ext uri="{BB962C8B-B14F-4D97-AF65-F5344CB8AC3E}">
        <p14:creationId xmlns:p14="http://schemas.microsoft.com/office/powerpoint/2010/main" val="26504337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897BE4D-A0D1-41DD-92F4-6F86034E998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917A7CC-6F42-47A1-8A8F-9203D9C476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037560F-91B5-41D7-AE3B-CD87533423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4B7364B-41F6-4864-BCDC-FE866BC87F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2161D41-912F-4236-97DB-7696402B565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F43C7F9C-0C3A-440E-B35A-F6336117235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P spid="5" grpId="0"/>
      <p:bldP spid="6"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custDataLst>
              <p:tags r:id="rId1"/>
            </p:custDataLst>
          </p:nvPr>
        </p:nvSpPr>
        <p:spPr bwMode="auto">
          <a:xfrm>
            <a:off x="0" y="2286000"/>
            <a:ext cx="9144000" cy="492125"/>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cs typeface="+mn-cs"/>
            </a:endParaRPr>
          </a:p>
        </p:txBody>
      </p:sp>
      <p:sp>
        <p:nvSpPr>
          <p:cNvPr id="35843" name="Text Box 5"/>
          <p:cNvSpPr txBox="1">
            <a:spLocks noChangeArrowheads="1"/>
          </p:cNvSpPr>
          <p:nvPr>
            <p:custDataLst>
              <p:tags r:id="rId2"/>
            </p:custDataLst>
          </p:nvPr>
        </p:nvSpPr>
        <p:spPr bwMode="auto">
          <a:xfrm>
            <a:off x="1431925" y="2803525"/>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itchFamily="18" charset="0"/>
                <a:cs typeface="Arial" charset="0"/>
              </a:defRPr>
            </a:lvl1pPr>
            <a:lvl2pPr marL="742950" indent="-285750" eaLnBrk="0" hangingPunct="0">
              <a:defRPr sz="1000">
                <a:solidFill>
                  <a:schemeClr val="tx1"/>
                </a:solidFill>
                <a:latin typeface="Times New Roman" pitchFamily="18" charset="0"/>
                <a:cs typeface="Arial" charset="0"/>
              </a:defRPr>
            </a:lvl2pPr>
            <a:lvl3pPr marL="1143000" indent="-228600" eaLnBrk="0" hangingPunct="0">
              <a:defRPr sz="1000">
                <a:solidFill>
                  <a:schemeClr val="tx1"/>
                </a:solidFill>
                <a:latin typeface="Times New Roman" pitchFamily="18" charset="0"/>
                <a:cs typeface="Arial" charset="0"/>
              </a:defRPr>
            </a:lvl3pPr>
            <a:lvl4pPr marL="1600200" indent="-228600" eaLnBrk="0" hangingPunct="0">
              <a:defRPr sz="1000">
                <a:solidFill>
                  <a:schemeClr val="tx1"/>
                </a:solidFill>
                <a:latin typeface="Times New Roman" pitchFamily="18" charset="0"/>
                <a:cs typeface="Arial" charset="0"/>
              </a:defRPr>
            </a:lvl4pPr>
            <a:lvl5pPr marL="2057400" indent="-228600" eaLnBrk="0" hangingPunct="0">
              <a:defRPr sz="1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000">
                <a:solidFill>
                  <a:schemeClr val="tx1"/>
                </a:solidFill>
                <a:latin typeface="Times New Roman" pitchFamily="18" charset="0"/>
                <a:cs typeface="Arial" charset="0"/>
              </a:defRPr>
            </a:lvl9pPr>
          </a:lstStyle>
          <a:p>
            <a:pPr eaLnBrk="1" hangingPunct="1"/>
            <a:endParaRPr lang="en-US">
              <a:solidFill>
                <a:srgbClr val="000000"/>
              </a:solidFill>
            </a:endParaRPr>
          </a:p>
        </p:txBody>
      </p:sp>
      <p:graphicFrame>
        <p:nvGraphicFramePr>
          <p:cNvPr id="3" name="Table 2"/>
          <p:cNvGraphicFramePr>
            <a:graphicFrameLocks noGrp="1"/>
          </p:cNvGraphicFramePr>
          <p:nvPr>
            <p:custDataLst>
              <p:tags r:id="rId3"/>
            </p:custDataLst>
            <p:extLst>
              <p:ext uri="{D42A27DB-BD31-4B8C-83A1-F6EECF244321}">
                <p14:modId xmlns:p14="http://schemas.microsoft.com/office/powerpoint/2010/main" val="3645583919"/>
              </p:ext>
            </p:extLst>
          </p:nvPr>
        </p:nvGraphicFramePr>
        <p:xfrm>
          <a:off x="609600" y="1638300"/>
          <a:ext cx="8077200" cy="4248150"/>
        </p:xfrm>
        <a:graphic>
          <a:graphicData uri="http://schemas.openxmlformats.org/drawingml/2006/table">
            <a:tbl>
              <a:tblPr firstRow="1" bandRow="1">
                <a:tableStyleId>{00A15C55-8517-42AA-B614-E9B94910E393}</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681801">
                <a:tc>
                  <a:txBody>
                    <a:bodyPr/>
                    <a:lstStyle/>
                    <a:p>
                      <a:r>
                        <a:rPr lang="en-US" sz="1800" dirty="0"/>
                        <a:t>Software</a:t>
                      </a:r>
                      <a:r>
                        <a:rPr lang="en-US" sz="1800" baseline="0" dirty="0"/>
                        <a:t> Type</a:t>
                      </a:r>
                      <a:endParaRPr lang="en-US" sz="1800" dirty="0"/>
                    </a:p>
                  </a:txBody>
                  <a:tcPr marT="45674" marB="45674">
                    <a:solidFill>
                      <a:schemeClr val="bg2">
                        <a:lumMod val="60000"/>
                        <a:lumOff val="40000"/>
                      </a:schemeClr>
                    </a:solidFill>
                  </a:tcPr>
                </a:tc>
                <a:tc>
                  <a:txBody>
                    <a:bodyPr/>
                    <a:lstStyle/>
                    <a:p>
                      <a:r>
                        <a:rPr lang="en-US" sz="1800" dirty="0"/>
                        <a:t>Examples</a:t>
                      </a:r>
                    </a:p>
                  </a:txBody>
                  <a:tcPr marT="45674" marB="45674">
                    <a:solidFill>
                      <a:schemeClr val="bg2">
                        <a:lumMod val="60000"/>
                        <a:lumOff val="40000"/>
                      </a:schemeClr>
                    </a:solidFill>
                  </a:tcPr>
                </a:tc>
                <a:tc>
                  <a:txBody>
                    <a:bodyPr/>
                    <a:lstStyle/>
                    <a:p>
                      <a:r>
                        <a:rPr lang="en-US" sz="1800" dirty="0"/>
                        <a:t>Transaction Controlled</a:t>
                      </a:r>
                    </a:p>
                  </a:txBody>
                  <a:tcPr marT="45674" marB="45674">
                    <a:solidFill>
                      <a:schemeClr val="bg2">
                        <a:lumMod val="60000"/>
                        <a:lumOff val="40000"/>
                      </a:schemeClr>
                    </a:solidFill>
                  </a:tcPr>
                </a:tc>
                <a:tc>
                  <a:txBody>
                    <a:bodyPr/>
                    <a:lstStyle/>
                    <a:p>
                      <a:r>
                        <a:rPr lang="en-US" sz="1800" dirty="0"/>
                        <a:t>CAS form needed?</a:t>
                      </a:r>
                    </a:p>
                  </a:txBody>
                  <a:tcPr marT="45674" marB="45674">
                    <a:solidFill>
                      <a:schemeClr val="bg2">
                        <a:lumMod val="60000"/>
                        <a:lumOff val="40000"/>
                      </a:schemeClr>
                    </a:solidFill>
                  </a:tcPr>
                </a:tc>
                <a:extLst>
                  <a:ext uri="{0D108BD9-81ED-4DB2-BD59-A6C34878D82A}">
                    <a16:rowId xmlns:a16="http://schemas.microsoft.com/office/drawing/2014/main" val="10000"/>
                  </a:ext>
                </a:extLst>
              </a:tr>
              <a:tr h="1554549">
                <a:tc>
                  <a:txBody>
                    <a:bodyPr/>
                    <a:lstStyle/>
                    <a:p>
                      <a:r>
                        <a:rPr lang="en-US" sz="2000" dirty="0"/>
                        <a:t>General Purpose</a:t>
                      </a:r>
                    </a:p>
                  </a:txBody>
                  <a:tcPr marT="45674" marB="45674">
                    <a:solidFill>
                      <a:schemeClr val="bg2">
                        <a:lumMod val="60000"/>
                        <a:lumOff val="40000"/>
                      </a:schemeClr>
                    </a:solidFill>
                  </a:tcPr>
                </a:tc>
                <a:tc>
                  <a:txBody>
                    <a:bodyPr/>
                    <a:lstStyle/>
                    <a:p>
                      <a:pPr marL="285750" indent="-285750">
                        <a:buFont typeface="Arial" pitchFamily="34" charset="0"/>
                        <a:buChar char="•"/>
                      </a:pPr>
                      <a:r>
                        <a:rPr lang="en-US" sz="1400" kern="1200" dirty="0">
                          <a:effectLst/>
                        </a:rPr>
                        <a:t>Microsoft</a:t>
                      </a:r>
                      <a:r>
                        <a:rPr lang="en-US" sz="1400" kern="1200" baseline="0" dirty="0">
                          <a:effectLst/>
                        </a:rPr>
                        <a:t> Office</a:t>
                      </a:r>
                    </a:p>
                    <a:p>
                      <a:pPr marL="285750" indent="-285750">
                        <a:buFont typeface="Arial" pitchFamily="34" charset="0"/>
                        <a:buChar char="•"/>
                      </a:pPr>
                      <a:r>
                        <a:rPr lang="en-US" sz="1400" kern="1200" baseline="0" dirty="0">
                          <a:effectLst/>
                        </a:rPr>
                        <a:t>Adobe Illustrator, Acrobat, etc.</a:t>
                      </a:r>
                    </a:p>
                    <a:p>
                      <a:pPr marL="285750" indent="-285750">
                        <a:buFont typeface="Arial" pitchFamily="34" charset="0"/>
                        <a:buChar char="•"/>
                      </a:pPr>
                      <a:r>
                        <a:rPr lang="en-US" sz="1400" kern="1200" baseline="0" dirty="0">
                          <a:effectLst/>
                        </a:rPr>
                        <a:t>End Note</a:t>
                      </a:r>
                    </a:p>
                    <a:p>
                      <a:pPr marL="285750" indent="-285750">
                        <a:buFont typeface="Arial" pitchFamily="34" charset="0"/>
                        <a:buChar char="•"/>
                      </a:pPr>
                      <a:r>
                        <a:rPr lang="en-US" sz="1400" kern="1200" baseline="0" dirty="0">
                          <a:effectLst/>
                        </a:rPr>
                        <a:t>Snag-It</a:t>
                      </a:r>
                    </a:p>
                    <a:p>
                      <a:pPr marL="285750" indent="-285750">
                        <a:buFont typeface="Arial" pitchFamily="34" charset="0"/>
                        <a:buChar char="•"/>
                      </a:pPr>
                      <a:r>
                        <a:rPr lang="en-US" sz="1400" kern="1200" baseline="0" dirty="0">
                          <a:effectLst/>
                        </a:rPr>
                        <a:t>Others</a:t>
                      </a:r>
                      <a:endParaRPr lang="en-US" sz="1400" dirty="0"/>
                    </a:p>
                  </a:txBody>
                  <a:tcPr marT="45674" marB="45674">
                    <a:solidFill>
                      <a:schemeClr val="bg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95000"/>
                              <a:lumOff val="5000"/>
                            </a:schemeClr>
                          </a:solidFill>
                        </a:rPr>
                        <a:t>No</a:t>
                      </a:r>
                    </a:p>
                    <a:p>
                      <a:endParaRPr lang="en-US" sz="1600" dirty="0"/>
                    </a:p>
                  </a:txBody>
                  <a:tcPr marT="45674" marB="45674">
                    <a:solidFill>
                      <a:schemeClr val="bg2">
                        <a:lumMod val="60000"/>
                        <a:lumOff val="40000"/>
                      </a:schemeClr>
                    </a:solidFill>
                  </a:tcPr>
                </a:tc>
                <a:tc>
                  <a:txBody>
                    <a:bodyPr/>
                    <a:lstStyle/>
                    <a:p>
                      <a:r>
                        <a:rPr lang="en-US" sz="1600" b="1" dirty="0">
                          <a:solidFill>
                            <a:srgbClr val="FF0000"/>
                          </a:solidFill>
                          <a:effectLst>
                            <a:outerShdw blurRad="38100" dist="38100" dir="2700000" algn="tl">
                              <a:srgbClr val="000000">
                                <a:alpha val="43137"/>
                              </a:srgbClr>
                            </a:outerShdw>
                          </a:effectLst>
                        </a:rPr>
                        <a:t>YES</a:t>
                      </a:r>
                      <a:r>
                        <a:rPr lang="en-US" sz="1400" baseline="0" dirty="0"/>
                        <a:t> – </a:t>
                      </a:r>
                      <a:r>
                        <a:rPr lang="en-US" sz="1600" baseline="0" dirty="0"/>
                        <a:t>general purpose software is considered part of F&amp;A (overhead) and requires justification for direct charging</a:t>
                      </a:r>
                      <a:endParaRPr lang="en-US" sz="1600" dirty="0"/>
                    </a:p>
                  </a:txBody>
                  <a:tcPr marT="45674" marB="45674">
                    <a:solidFill>
                      <a:schemeClr val="bg2">
                        <a:lumMod val="60000"/>
                        <a:lumOff val="40000"/>
                      </a:schemeClr>
                    </a:solidFill>
                  </a:tcPr>
                </a:tc>
                <a:extLst>
                  <a:ext uri="{0D108BD9-81ED-4DB2-BD59-A6C34878D82A}">
                    <a16:rowId xmlns:a16="http://schemas.microsoft.com/office/drawing/2014/main" val="10001"/>
                  </a:ext>
                </a:extLst>
              </a:tr>
              <a:tr h="2011800">
                <a:tc>
                  <a:txBody>
                    <a:bodyPr/>
                    <a:lstStyle/>
                    <a:p>
                      <a:r>
                        <a:rPr lang="en-US" sz="2000" dirty="0"/>
                        <a:t>Technical Software</a:t>
                      </a:r>
                    </a:p>
                  </a:txBody>
                  <a:tcPr marT="45674" marB="45674">
                    <a:solidFill>
                      <a:schemeClr val="bg2">
                        <a:lumMod val="60000"/>
                        <a:lumOff val="40000"/>
                      </a:schemeClr>
                    </a:solidFill>
                  </a:tcPr>
                </a:tc>
                <a:tc>
                  <a:txBody>
                    <a:bodyPr/>
                    <a:lstStyle/>
                    <a:p>
                      <a:pPr marL="171450" indent="-171450">
                        <a:buFont typeface="Arial" pitchFamily="34" charset="0"/>
                        <a:buChar char="•"/>
                      </a:pPr>
                      <a:r>
                        <a:rPr lang="en-US" sz="1400" dirty="0"/>
                        <a:t>Software required to run technical equipment</a:t>
                      </a:r>
                    </a:p>
                    <a:p>
                      <a:pPr marL="171450" indent="-171450">
                        <a:buFont typeface="Arial" pitchFamily="34" charset="0"/>
                        <a:buChar char="•"/>
                      </a:pPr>
                      <a:r>
                        <a:rPr lang="en-US" sz="1400" dirty="0"/>
                        <a:t>Specialized</a:t>
                      </a:r>
                      <a:r>
                        <a:rPr lang="en-US" sz="1400" baseline="0" dirty="0"/>
                        <a:t> software that is clearly technical in nature (for example, mouse colony management software)</a:t>
                      </a:r>
                      <a:endParaRPr lang="en-US" sz="1400" dirty="0"/>
                    </a:p>
                  </a:txBody>
                  <a:tcPr marT="45674" marB="45674">
                    <a:solidFill>
                      <a:schemeClr val="bg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95000"/>
                              <a:lumOff val="5000"/>
                            </a:schemeClr>
                          </a:solidFill>
                        </a:rPr>
                        <a:t>No</a:t>
                      </a:r>
                    </a:p>
                    <a:p>
                      <a:endParaRPr lang="en-US" sz="1600" b="1" dirty="0">
                        <a:solidFill>
                          <a:srgbClr val="FF0000"/>
                        </a:solidFill>
                      </a:endParaRPr>
                    </a:p>
                  </a:txBody>
                  <a:tcPr marT="45674" marB="45674">
                    <a:solidFill>
                      <a:schemeClr val="bg2">
                        <a:lumMod val="60000"/>
                        <a:lumOff val="40000"/>
                      </a:schemeClr>
                    </a:solidFill>
                  </a:tcPr>
                </a:tc>
                <a:tc>
                  <a:txBody>
                    <a:bodyPr/>
                    <a:lstStyle/>
                    <a:p>
                      <a:r>
                        <a:rPr lang="en-US" sz="1600" b="1" dirty="0">
                          <a:solidFill>
                            <a:schemeClr val="tx1">
                              <a:lumMod val="95000"/>
                              <a:lumOff val="5000"/>
                            </a:schemeClr>
                          </a:solidFill>
                        </a:rPr>
                        <a:t>No</a:t>
                      </a:r>
                    </a:p>
                  </a:txBody>
                  <a:tcPr marT="45674" marB="45674">
                    <a:solidFill>
                      <a:schemeClr val="bg2">
                        <a:lumMod val="60000"/>
                        <a:lumOff val="40000"/>
                      </a:schemeClr>
                    </a:solidFill>
                  </a:tcPr>
                </a:tc>
                <a:extLst>
                  <a:ext uri="{0D108BD9-81ED-4DB2-BD59-A6C34878D82A}">
                    <a16:rowId xmlns:a16="http://schemas.microsoft.com/office/drawing/2014/main" val="10002"/>
                  </a:ext>
                </a:extLst>
              </a:tr>
            </a:tbl>
          </a:graphicData>
        </a:graphic>
      </p:graphicFrame>
      <p:sp>
        <p:nvSpPr>
          <p:cNvPr id="6" name="TextBox 5"/>
          <p:cNvSpPr txBox="1"/>
          <p:nvPr>
            <p:custDataLst>
              <p:tags r:id="rId4"/>
            </p:custDataLst>
          </p:nvPr>
        </p:nvSpPr>
        <p:spPr>
          <a:xfrm>
            <a:off x="0" y="152400"/>
            <a:ext cx="8534400" cy="523220"/>
          </a:xfrm>
          <a:prstGeom prst="rect">
            <a:avLst/>
          </a:prstGeom>
          <a:noFill/>
        </p:spPr>
        <p:txBody>
          <a:bodyPr>
            <a:spAutoFit/>
          </a:bodyPr>
          <a:lstStyle/>
          <a:p>
            <a:pPr lvl="0"/>
            <a:r>
              <a:rPr lang="en-US" sz="2800" b="1" i="1" dirty="0">
                <a:ln cap="sq" cmpd="dbl">
                  <a:solidFill>
                    <a:srgbClr val="6E6E6E"/>
                  </a:solidFill>
                  <a:prstDash val="solid"/>
                </a:ln>
                <a:solidFill>
                  <a:srgbClr val="3E7EA6">
                    <a:lumMod val="75000"/>
                    <a:alpha val="69000"/>
                  </a:srgbClr>
                </a:solidFill>
                <a:latin typeface="Arial"/>
              </a:rPr>
              <a:t>Costing Basics</a:t>
            </a:r>
          </a:p>
        </p:txBody>
      </p:sp>
      <p:sp>
        <p:nvSpPr>
          <p:cNvPr id="8" name="Rectangle 2"/>
          <p:cNvSpPr txBox="1">
            <a:spLocks/>
          </p:cNvSpPr>
          <p:nvPr>
            <p:custDataLst>
              <p:tags r:id="rId5"/>
            </p:custDataLst>
          </p:nvPr>
        </p:nvSpPr>
        <p:spPr bwMode="auto">
          <a:xfrm>
            <a:off x="149225" y="652463"/>
            <a:ext cx="8385175" cy="381000"/>
          </a:xfrm>
          <a:prstGeom prst="rect">
            <a:avLst/>
          </a:prstGeom>
          <a:noFill/>
          <a:ln w="9525">
            <a:noFill/>
            <a:miter lim="800000"/>
            <a:headEnd/>
            <a:tailEnd/>
          </a:ln>
        </p:spPr>
        <p:txBody>
          <a:bodyPr lIns="92075" tIns="46038" rIns="92075" bIns="46038" anchor="b"/>
          <a:lstStyle/>
          <a:p>
            <a:pP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Software</a:t>
            </a:r>
          </a:p>
        </p:txBody>
      </p:sp>
      <p:sp>
        <p:nvSpPr>
          <p:cNvPr id="2" name="Rectangle 1"/>
          <p:cNvSpPr/>
          <p:nvPr>
            <p:custDataLst>
              <p:tags r:id="rId6"/>
            </p:custDataLst>
          </p:nvPr>
        </p:nvSpPr>
        <p:spPr>
          <a:xfrm>
            <a:off x="304800" y="1036638"/>
            <a:ext cx="8229600" cy="553998"/>
          </a:xfrm>
          <a:prstGeom prst="rect">
            <a:avLst/>
          </a:prstGeom>
        </p:spPr>
        <p:txBody>
          <a:bodyPr>
            <a:spAutoFit/>
          </a:bodyPr>
          <a:lstStyle/>
          <a:p>
            <a:pPr algn="ctr">
              <a:defRPr/>
            </a:pPr>
            <a:r>
              <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Software is NOT transaction controlled, but may still need FCER form, depending on the kind of software you are charging</a:t>
            </a:r>
            <a:r>
              <a:rPr lang="en-US"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t>
            </a:r>
          </a:p>
        </p:txBody>
      </p:sp>
    </p:spTree>
    <p:extLst>
      <p:ext uri="{BB962C8B-B14F-4D97-AF65-F5344CB8AC3E}">
        <p14:creationId xmlns:p14="http://schemas.microsoft.com/office/powerpoint/2010/main" val="616436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1"/>
            </p:custDataLst>
          </p:nvPr>
        </p:nvSpPr>
        <p:spPr>
          <a:xfrm>
            <a:off x="190500" y="304800"/>
            <a:ext cx="8153400" cy="1066800"/>
          </a:xfrm>
        </p:spPr>
        <p:txBody>
          <a:bodyPr/>
          <a:lstStyle/>
          <a:p>
            <a:pPr eaLnBrk="1" hangingPunct="1">
              <a:defRPr/>
            </a:pPr>
            <a:r>
              <a:rPr lang="en-US" sz="2000" i="0"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General Office Supplies</a:t>
            </a:r>
          </a:p>
        </p:txBody>
      </p:sp>
      <p:sp>
        <p:nvSpPr>
          <p:cNvPr id="2" name="Content Placeholder 1"/>
          <p:cNvSpPr>
            <a:spLocks noGrp="1"/>
          </p:cNvSpPr>
          <p:nvPr>
            <p:ph idx="1"/>
            <p:custDataLst>
              <p:tags r:id="rId2"/>
            </p:custDataLst>
          </p:nvPr>
        </p:nvSpPr>
        <p:spPr>
          <a:xfrm>
            <a:off x="609600" y="1447800"/>
            <a:ext cx="5078413" cy="3505200"/>
          </a:xfrm>
        </p:spPr>
        <p:txBody>
          <a:bodyPr>
            <a:normAutofit/>
          </a:bodyPr>
          <a:lstStyle/>
          <a:p>
            <a:pPr>
              <a:defRPr/>
            </a:pPr>
            <a:r>
              <a:rPr lang="en-US" sz="1800" dirty="0"/>
              <a:t>They are transaction- controlled (FCER required to unlock “Supplies, Office”)</a:t>
            </a:r>
          </a:p>
          <a:p>
            <a:pPr marL="0" indent="0">
              <a:buFont typeface="Wingdings" pitchFamily="2" charset="2"/>
              <a:buNone/>
              <a:defRPr/>
            </a:pPr>
            <a:endParaRPr lang="en-US" sz="1800" dirty="0"/>
          </a:p>
          <a:p>
            <a:pPr>
              <a:defRPr/>
            </a:pPr>
            <a:r>
              <a:rPr lang="en-US" sz="1800" dirty="0"/>
              <a:t>To allow direct charging, must demonstrate unusual circumstance &amp; be a large amount relative to regular use (see unlike circumstances/major projects)</a:t>
            </a:r>
          </a:p>
          <a:p>
            <a:pPr>
              <a:defRPr/>
            </a:pPr>
            <a:endParaRPr lang="en-US" sz="1800" dirty="0"/>
          </a:p>
          <a:p>
            <a:pPr>
              <a:defRPr/>
            </a:pPr>
            <a:r>
              <a:rPr lang="en-US" sz="1800" dirty="0"/>
              <a:t>Paper, toner cartridges and printer ink are unlikely to receive FCER approval for direct charging.</a:t>
            </a:r>
          </a:p>
        </p:txBody>
      </p:sp>
      <p:sp>
        <p:nvSpPr>
          <p:cNvPr id="7" name="TextBox 6"/>
          <p:cNvSpPr txBox="1"/>
          <p:nvPr>
            <p:custDataLst>
              <p:tags r:id="rId3"/>
            </p:custDataLst>
          </p:nvPr>
        </p:nvSpPr>
        <p:spPr>
          <a:xfrm>
            <a:off x="0" y="152400"/>
            <a:ext cx="8534400" cy="523220"/>
          </a:xfrm>
          <a:prstGeom prst="rect">
            <a:avLst/>
          </a:prstGeom>
          <a:noFill/>
        </p:spPr>
        <p:txBody>
          <a:bodyPr>
            <a:spAutoFit/>
          </a:bodyPr>
          <a:lstStyle/>
          <a:p>
            <a:pPr lvl="0"/>
            <a:r>
              <a:rPr lang="en-US" sz="2800" b="1" i="1" dirty="0">
                <a:ln cap="sq" cmpd="dbl">
                  <a:solidFill>
                    <a:srgbClr val="6E6E6E"/>
                  </a:solidFill>
                  <a:prstDash val="solid"/>
                </a:ln>
                <a:solidFill>
                  <a:srgbClr val="3E7EA6">
                    <a:lumMod val="75000"/>
                    <a:alpha val="69000"/>
                  </a:srgbClr>
                </a:solidFill>
                <a:latin typeface="Arial"/>
              </a:rPr>
              <a:t>Costing Basics</a:t>
            </a:r>
          </a:p>
        </p:txBody>
      </p:sp>
      <p:graphicFrame>
        <p:nvGraphicFramePr>
          <p:cNvPr id="4" name="Diagram 3"/>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custDataLst>
              <p:tags r:id="rId4"/>
            </p:custDataLst>
            <p:extLst>
              <p:ext uri="{D42A27DB-BD31-4B8C-83A1-F6EECF244321}">
                <p14:modId xmlns:p14="http://schemas.microsoft.com/office/powerpoint/2010/main" val="2547714248"/>
              </p:ext>
            </p:extLst>
          </p:nvPr>
        </p:nvGraphicFramePr>
        <p:xfrm>
          <a:off x="6096000" y="1371600"/>
          <a:ext cx="2438400" cy="3962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876473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990600" y="433060"/>
            <a:ext cx="8153400" cy="897285"/>
          </a:xfrm>
        </p:spPr>
        <p:txBody>
          <a:bodyPr>
            <a:normAutofit/>
          </a:bodyPr>
          <a:lstStyle/>
          <a:p>
            <a:pPr algn="ctr" eaLnBrk="1" hangingPunct="1">
              <a:defRPr/>
            </a:pPr>
            <a:r>
              <a:rPr lang="en-US" i="1" dirty="0">
                <a:solidFill>
                  <a:schemeClr val="tx1"/>
                </a:solidFill>
              </a:rPr>
              <a:t>Key Terms/Concepts: Expressly Unallowable Costs</a:t>
            </a:r>
            <a:endParaRPr lang="en-US" i="1" u="sng" dirty="0">
              <a:solidFill>
                <a:schemeClr val="tx1"/>
              </a:solidFill>
              <a:effectLst>
                <a:outerShdw blurRad="38100" dist="38100" dir="2700000" algn="tl">
                  <a:srgbClr val="C0C0C0"/>
                </a:outerShdw>
              </a:effectLst>
              <a:latin typeface="Comic Sans MS" pitchFamily="66" charset="0"/>
            </a:endParaRPr>
          </a:p>
        </p:txBody>
      </p:sp>
      <p:graphicFrame>
        <p:nvGraphicFramePr>
          <p:cNvPr id="6" name="Diagram 5"/>
          <p:cNvGraphicFramePr/>
          <p:nvPr>
            <p:extLst>
              <p:ext uri="{D42A27DB-BD31-4B8C-83A1-F6EECF244321}">
                <p14:modId xmlns:p14="http://schemas.microsoft.com/office/powerpoint/2010/main" val="702981500"/>
              </p:ext>
            </p:extLst>
          </p:nvPr>
        </p:nvGraphicFramePr>
        <p:xfrm>
          <a:off x="228600" y="3124200"/>
          <a:ext cx="8915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3" name="Rectangle 2"/>
          <p:cNvSpPr/>
          <p:nvPr/>
        </p:nvSpPr>
        <p:spPr>
          <a:xfrm>
            <a:off x="533400" y="1143000"/>
            <a:ext cx="8229600" cy="1815882"/>
          </a:xfrm>
          <a:prstGeom prst="rect">
            <a:avLst/>
          </a:prstGeom>
        </p:spPr>
        <p:txBody>
          <a:bodyPr wrap="square">
            <a:spAutoFit/>
          </a:bodyPr>
          <a:lstStyle/>
          <a:p>
            <a:r>
              <a:rPr lang="en-US" sz="2800" b="1" kern="0" dirty="0">
                <a:solidFill>
                  <a:srgbClr val="000000"/>
                </a:solidFill>
                <a:latin typeface="Arial"/>
              </a:rPr>
              <a:t>Costs which cannot be proven to be necessary, reasonable, allocable and thus, the federal government will not cover/reimburse, either as a direct or as an F&amp;A cost.</a:t>
            </a:r>
            <a:endParaRPr lang="en-US"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graphicEl>
                                              <a:dgm id="{D204D2E3-ED93-4044-B44E-4DE0EABF263F}"/>
                                            </p:graphicEl>
                                          </p:spTgt>
                                        </p:tgtEl>
                                        <p:attrNameLst>
                                          <p:attrName>style.visibility</p:attrName>
                                        </p:attrNameLst>
                                      </p:cBhvr>
                                      <p:to>
                                        <p:strVal val="visible"/>
                                      </p:to>
                                    </p:set>
                                    <p:animEffect transition="in" filter="fade">
                                      <p:cBhvr>
                                        <p:cTn id="11" dur="500"/>
                                        <p:tgtEl>
                                          <p:spTgt spid="6">
                                            <p:graphicEl>
                                              <a:dgm id="{D204D2E3-ED93-4044-B44E-4DE0EABF26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graphicEl>
                                              <a:dgm id="{E06F657F-F6B9-4F98-90EB-F5FD7C096D20}"/>
                                            </p:graphicEl>
                                          </p:spTgt>
                                        </p:tgtEl>
                                        <p:attrNameLst>
                                          <p:attrName>style.visibility</p:attrName>
                                        </p:attrNameLst>
                                      </p:cBhvr>
                                      <p:to>
                                        <p:strVal val="visible"/>
                                      </p:to>
                                    </p:set>
                                    <p:animEffect transition="in" filter="fade">
                                      <p:cBhvr>
                                        <p:cTn id="16" dur="500"/>
                                        <p:tgtEl>
                                          <p:spTgt spid="6">
                                            <p:graphicEl>
                                              <a:dgm id="{E06F657F-F6B9-4F98-90EB-F5FD7C096D2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57B2694E-ACC3-4544-B512-8D9DC6224FC7}"/>
                                            </p:graphicEl>
                                          </p:spTgt>
                                        </p:tgtEl>
                                        <p:attrNameLst>
                                          <p:attrName>style.visibility</p:attrName>
                                        </p:attrNameLst>
                                      </p:cBhvr>
                                      <p:to>
                                        <p:strVal val="visible"/>
                                      </p:to>
                                    </p:set>
                                    <p:animEffect transition="in" filter="fade">
                                      <p:cBhvr>
                                        <p:cTn id="19" dur="500"/>
                                        <p:tgtEl>
                                          <p:spTgt spid="6">
                                            <p:graphicEl>
                                              <a:dgm id="{57B2694E-ACC3-4544-B512-8D9DC6224FC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2662203B-8D67-4AA6-99C9-DB5AE779474B}"/>
                                            </p:graphicEl>
                                          </p:spTgt>
                                        </p:tgtEl>
                                        <p:attrNameLst>
                                          <p:attrName>style.visibility</p:attrName>
                                        </p:attrNameLst>
                                      </p:cBhvr>
                                      <p:to>
                                        <p:strVal val="visible"/>
                                      </p:to>
                                    </p:set>
                                    <p:animEffect transition="in" filter="fade">
                                      <p:cBhvr>
                                        <p:cTn id="24" dur="500"/>
                                        <p:tgtEl>
                                          <p:spTgt spid="6">
                                            <p:graphicEl>
                                              <a:dgm id="{2662203B-8D67-4AA6-99C9-DB5AE779474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6D1AE05E-3B2A-4F17-9ECC-451E0D699BE5}"/>
                                            </p:graphicEl>
                                          </p:spTgt>
                                        </p:tgtEl>
                                        <p:attrNameLst>
                                          <p:attrName>style.visibility</p:attrName>
                                        </p:attrNameLst>
                                      </p:cBhvr>
                                      <p:to>
                                        <p:strVal val="visible"/>
                                      </p:to>
                                    </p:set>
                                    <p:animEffect transition="in" filter="fade">
                                      <p:cBhvr>
                                        <p:cTn id="27" dur="500"/>
                                        <p:tgtEl>
                                          <p:spTgt spid="6">
                                            <p:graphicEl>
                                              <a:dgm id="{6D1AE05E-3B2A-4F17-9ECC-451E0D699B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DE876753-C5C5-4A9A-851B-D2F4E989D3C5}"/>
                                            </p:graphicEl>
                                          </p:spTgt>
                                        </p:tgtEl>
                                        <p:attrNameLst>
                                          <p:attrName>style.visibility</p:attrName>
                                        </p:attrNameLst>
                                      </p:cBhvr>
                                      <p:to>
                                        <p:strVal val="visible"/>
                                      </p:to>
                                    </p:set>
                                    <p:animEffect transition="in" filter="fade">
                                      <p:cBhvr>
                                        <p:cTn id="32" dur="500"/>
                                        <p:tgtEl>
                                          <p:spTgt spid="6">
                                            <p:graphicEl>
                                              <a:dgm id="{DE876753-C5C5-4A9A-851B-D2F4E989D3C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0873C0FD-C902-49F2-8DCD-10FD28819D8C}"/>
                                            </p:graphicEl>
                                          </p:spTgt>
                                        </p:tgtEl>
                                        <p:attrNameLst>
                                          <p:attrName>style.visibility</p:attrName>
                                        </p:attrNameLst>
                                      </p:cBhvr>
                                      <p:to>
                                        <p:strVal val="visible"/>
                                      </p:to>
                                    </p:set>
                                    <p:animEffect transition="in" filter="fade">
                                      <p:cBhvr>
                                        <p:cTn id="35" dur="500"/>
                                        <p:tgtEl>
                                          <p:spTgt spid="6">
                                            <p:graphicEl>
                                              <a:dgm id="{0873C0FD-C902-49F2-8DCD-10FD28819D8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graphicEl>
                                              <a:dgm id="{8F48C65B-5888-4359-AE29-40C1CAD11508}"/>
                                            </p:graphicEl>
                                          </p:spTgt>
                                        </p:tgtEl>
                                        <p:attrNameLst>
                                          <p:attrName>style.visibility</p:attrName>
                                        </p:attrNameLst>
                                      </p:cBhvr>
                                      <p:to>
                                        <p:strVal val="visible"/>
                                      </p:to>
                                    </p:set>
                                    <p:animEffect transition="in" filter="fade">
                                      <p:cBhvr>
                                        <p:cTn id="40" dur="500"/>
                                        <p:tgtEl>
                                          <p:spTgt spid="6">
                                            <p:graphicEl>
                                              <a:dgm id="{8F48C65B-5888-4359-AE29-40C1CAD11508}"/>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45DC41AD-0143-4D4E-902C-18DE0D26199A}"/>
                                            </p:graphicEl>
                                          </p:spTgt>
                                        </p:tgtEl>
                                        <p:attrNameLst>
                                          <p:attrName>style.visibility</p:attrName>
                                        </p:attrNameLst>
                                      </p:cBhvr>
                                      <p:to>
                                        <p:strVal val="visible"/>
                                      </p:to>
                                    </p:set>
                                    <p:animEffect transition="in" filter="fade">
                                      <p:cBhvr>
                                        <p:cTn id="43" dur="500"/>
                                        <p:tgtEl>
                                          <p:spTgt spid="6">
                                            <p:graphicEl>
                                              <a:dgm id="{45DC41AD-0143-4D4E-902C-18DE0D26199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graphicEl>
                                              <a:dgm id="{3D44923B-A63B-4F39-86D9-4B88BC54195F}"/>
                                            </p:graphicEl>
                                          </p:spTgt>
                                        </p:tgtEl>
                                        <p:attrNameLst>
                                          <p:attrName>style.visibility</p:attrName>
                                        </p:attrNameLst>
                                      </p:cBhvr>
                                      <p:to>
                                        <p:strVal val="visible"/>
                                      </p:to>
                                    </p:set>
                                    <p:animEffect transition="in" filter="fade">
                                      <p:cBhvr>
                                        <p:cTn id="48" dur="500"/>
                                        <p:tgtEl>
                                          <p:spTgt spid="6">
                                            <p:graphicEl>
                                              <a:dgm id="{3D44923B-A63B-4F39-86D9-4B88BC54195F}"/>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graphicEl>
                                              <a:dgm id="{F90E8F30-E562-487C-9511-6322EDFADA9E}"/>
                                            </p:graphicEl>
                                          </p:spTgt>
                                        </p:tgtEl>
                                        <p:attrNameLst>
                                          <p:attrName>style.visibility</p:attrName>
                                        </p:attrNameLst>
                                      </p:cBhvr>
                                      <p:to>
                                        <p:strVal val="visible"/>
                                      </p:to>
                                    </p:set>
                                    <p:animEffect transition="in" filter="fade">
                                      <p:cBhvr>
                                        <p:cTn id="51" dur="500"/>
                                        <p:tgtEl>
                                          <p:spTgt spid="6">
                                            <p:graphicEl>
                                              <a:dgm id="{F90E8F30-E562-487C-9511-6322EDFADA9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graphicEl>
                                              <a:dgm id="{57BEA353-761C-42A8-B4BF-C577F65B79BD}"/>
                                            </p:graphicEl>
                                          </p:spTgt>
                                        </p:tgtEl>
                                        <p:attrNameLst>
                                          <p:attrName>style.visibility</p:attrName>
                                        </p:attrNameLst>
                                      </p:cBhvr>
                                      <p:to>
                                        <p:strVal val="visible"/>
                                      </p:to>
                                    </p:set>
                                    <p:animEffect transition="in" filter="fade">
                                      <p:cBhvr>
                                        <p:cTn id="56" dur="500"/>
                                        <p:tgtEl>
                                          <p:spTgt spid="6">
                                            <p:graphicEl>
                                              <a:dgm id="{57BEA353-761C-42A8-B4BF-C577F65B79BD}"/>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graphicEl>
                                              <a:dgm id="{871921DE-1669-4333-94A6-F71AEB3A10F3}"/>
                                            </p:graphicEl>
                                          </p:spTgt>
                                        </p:tgtEl>
                                        <p:attrNameLst>
                                          <p:attrName>style.visibility</p:attrName>
                                        </p:attrNameLst>
                                      </p:cBhvr>
                                      <p:to>
                                        <p:strVal val="visible"/>
                                      </p:to>
                                    </p:set>
                                    <p:animEffect transition="in" filter="fade">
                                      <p:cBhvr>
                                        <p:cTn id="59" dur="500"/>
                                        <p:tgtEl>
                                          <p:spTgt spid="6">
                                            <p:graphicEl>
                                              <a:dgm id="{871921DE-1669-4333-94A6-F71AEB3A10F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graphicEl>
                                              <a:dgm id="{6EA713A6-B746-4A46-A010-9EA39DBC4F08}"/>
                                            </p:graphicEl>
                                          </p:spTgt>
                                        </p:tgtEl>
                                        <p:attrNameLst>
                                          <p:attrName>style.visibility</p:attrName>
                                        </p:attrNameLst>
                                      </p:cBhvr>
                                      <p:to>
                                        <p:strVal val="visible"/>
                                      </p:to>
                                    </p:set>
                                    <p:animEffect transition="in" filter="fade">
                                      <p:cBhvr>
                                        <p:cTn id="64" dur="500"/>
                                        <p:tgtEl>
                                          <p:spTgt spid="6">
                                            <p:graphicEl>
                                              <a:dgm id="{6EA713A6-B746-4A46-A010-9EA39DBC4F08}"/>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E93CED33-DCEC-4743-AC82-710A4C7EA0D1}"/>
                                            </p:graphicEl>
                                          </p:spTgt>
                                        </p:tgtEl>
                                        <p:attrNameLst>
                                          <p:attrName>style.visibility</p:attrName>
                                        </p:attrNameLst>
                                      </p:cBhvr>
                                      <p:to>
                                        <p:strVal val="visible"/>
                                      </p:to>
                                    </p:set>
                                    <p:animEffect transition="in" filter="fade">
                                      <p:cBhvr>
                                        <p:cTn id="67" dur="500"/>
                                        <p:tgtEl>
                                          <p:spTgt spid="6">
                                            <p:graphicEl>
                                              <a:dgm id="{E93CED33-DCEC-4743-AC82-710A4C7EA0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923925" y="838200"/>
            <a:ext cx="8229600" cy="1219200"/>
          </a:xfrm>
        </p:spPr>
        <p:txBody>
          <a:bodyPr/>
          <a:lstStyle/>
          <a:p>
            <a:pPr algn="ctr"/>
            <a:r>
              <a:rPr lang="en-US" kern="1200" dirty="0">
                <a:solidFill>
                  <a:schemeClr val="tx1"/>
                </a:solidFill>
              </a:rPr>
              <a:t>Why Is Selecting the Right Expenditure Type So Important?</a:t>
            </a:r>
          </a:p>
        </p:txBody>
      </p:sp>
      <p:sp>
        <p:nvSpPr>
          <p:cNvPr id="185347" name="Rectangle 3"/>
          <p:cNvSpPr>
            <a:spLocks noChangeArrowheads="1"/>
          </p:cNvSpPr>
          <p:nvPr/>
        </p:nvSpPr>
        <p:spPr bwMode="auto">
          <a:xfrm>
            <a:off x="762000" y="2346325"/>
            <a:ext cx="8382000" cy="488950"/>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solidFill>
                <a:srgbClr val="000000"/>
              </a:solidFill>
              <a:effectLst>
                <a:outerShdw blurRad="38100" dist="38100" dir="2700000" algn="tl">
                  <a:srgbClr val="C0C0C0"/>
                </a:outerShdw>
              </a:effectLst>
              <a:latin typeface="Arial" charset="0"/>
            </a:endParaRPr>
          </a:p>
        </p:txBody>
      </p:sp>
      <p:sp>
        <p:nvSpPr>
          <p:cNvPr id="156676" name="Text Box 5"/>
          <p:cNvSpPr txBox="1">
            <a:spLocks noChangeArrowheads="1"/>
          </p:cNvSpPr>
          <p:nvPr/>
        </p:nvSpPr>
        <p:spPr bwMode="auto">
          <a:xfrm>
            <a:off x="1431925" y="2803525"/>
            <a:ext cx="184150" cy="244475"/>
          </a:xfrm>
          <a:prstGeom prst="rect">
            <a:avLst/>
          </a:prstGeom>
          <a:noFill/>
          <a:ln w="9525">
            <a:noFill/>
            <a:miter lim="800000"/>
            <a:headEnd/>
            <a:tailEnd/>
          </a:ln>
        </p:spPr>
        <p:txBody>
          <a:bodyPr wrap="none">
            <a:spAutoFit/>
          </a:bodyPr>
          <a:lstStyle/>
          <a:p>
            <a:endParaRPr lang="en-US" dirty="0">
              <a:solidFill>
                <a:srgbClr val="000000"/>
              </a:solidFill>
            </a:endParaRPr>
          </a:p>
        </p:txBody>
      </p:sp>
      <p:sp>
        <p:nvSpPr>
          <p:cNvPr id="156677" name="Text Box 6"/>
          <p:cNvSpPr txBox="1">
            <a:spLocks noChangeArrowheads="1"/>
          </p:cNvSpPr>
          <p:nvPr/>
        </p:nvSpPr>
        <p:spPr bwMode="auto">
          <a:xfrm>
            <a:off x="1752600" y="2514600"/>
            <a:ext cx="4953000" cy="244475"/>
          </a:xfrm>
          <a:prstGeom prst="rect">
            <a:avLst/>
          </a:prstGeom>
          <a:noFill/>
          <a:ln w="9525">
            <a:noFill/>
            <a:miter lim="800000"/>
            <a:headEnd/>
            <a:tailEnd/>
          </a:ln>
        </p:spPr>
        <p:txBody>
          <a:bodyPr>
            <a:spAutoFit/>
          </a:bodyPr>
          <a:lstStyle/>
          <a:p>
            <a:endParaRPr lang="en-US" dirty="0">
              <a:solidFill>
                <a:srgbClr val="000000"/>
              </a:solidFill>
            </a:endParaRPr>
          </a:p>
        </p:txBody>
      </p:sp>
      <p:sp>
        <p:nvSpPr>
          <p:cNvPr id="156678" name="Text Box 7"/>
          <p:cNvSpPr txBox="1">
            <a:spLocks noChangeArrowheads="1"/>
          </p:cNvSpPr>
          <p:nvPr/>
        </p:nvSpPr>
        <p:spPr bwMode="auto">
          <a:xfrm>
            <a:off x="990600" y="1981200"/>
            <a:ext cx="7696200" cy="3013075"/>
          </a:xfrm>
          <a:prstGeom prst="rect">
            <a:avLst/>
          </a:prstGeom>
          <a:noFill/>
          <a:ln w="9525" algn="ctr">
            <a:noFill/>
            <a:miter lim="800000"/>
            <a:headEnd/>
            <a:tailEnd/>
          </a:ln>
        </p:spPr>
        <p:txBody>
          <a:bodyPr>
            <a:spAutoFit/>
          </a:bodyPr>
          <a:lstStyle/>
          <a:p>
            <a:pPr>
              <a:buFont typeface="Wingdings" pitchFamily="2" charset="2"/>
              <a:buChar char="ü"/>
            </a:pPr>
            <a:r>
              <a:rPr lang="en-US" sz="2400" dirty="0">
                <a:solidFill>
                  <a:srgbClr val="000000"/>
                </a:solidFill>
                <a:latin typeface="Arial" charset="0"/>
              </a:rPr>
              <a:t>Budgets were formulated based on specific types of costs</a:t>
            </a:r>
          </a:p>
          <a:p>
            <a:pPr>
              <a:buFont typeface="Wingdings" pitchFamily="2" charset="2"/>
              <a:buChar char="ü"/>
            </a:pPr>
            <a:r>
              <a:rPr lang="en-US" sz="2400" dirty="0">
                <a:solidFill>
                  <a:srgbClr val="000000"/>
                </a:solidFill>
                <a:latin typeface="Arial" charset="0"/>
              </a:rPr>
              <a:t>Budgets were approved for those specific costs</a:t>
            </a:r>
          </a:p>
          <a:p>
            <a:pPr>
              <a:buFont typeface="Wingdings" pitchFamily="2" charset="2"/>
              <a:buChar char="ü"/>
            </a:pPr>
            <a:r>
              <a:rPr lang="en-US" sz="2400" dirty="0">
                <a:solidFill>
                  <a:srgbClr val="000000"/>
                </a:solidFill>
                <a:latin typeface="Arial" charset="0"/>
              </a:rPr>
              <a:t>Financial reporting often requires detailed cost breakdowns</a:t>
            </a:r>
          </a:p>
          <a:p>
            <a:pPr>
              <a:buFont typeface="Wingdings" pitchFamily="2" charset="2"/>
              <a:buChar char="ü"/>
            </a:pPr>
            <a:r>
              <a:rPr lang="en-US" sz="2400" dirty="0">
                <a:solidFill>
                  <a:srgbClr val="000000"/>
                </a:solidFill>
                <a:latin typeface="Arial" charset="0"/>
              </a:rPr>
              <a:t>Reduces audit findings</a:t>
            </a:r>
          </a:p>
          <a:p>
            <a:pPr>
              <a:buFont typeface="Wingdings" pitchFamily="2" charset="2"/>
              <a:buNone/>
            </a:pPr>
            <a:endParaRPr lang="en-US" sz="2400" dirty="0">
              <a:solidFill>
                <a:srgbClr val="000000"/>
              </a:solidFill>
              <a:latin typeface="Arial" charset="0"/>
            </a:endParaRPr>
          </a:p>
          <a:p>
            <a:pPr algn="ctr"/>
            <a:r>
              <a:rPr lang="en-US" sz="2400" dirty="0">
                <a:solidFill>
                  <a:srgbClr val="000000"/>
                </a:solidFill>
                <a:latin typeface="Arial" charset="0"/>
              </a:rPr>
              <a:t>If it’s a duck – call it a duck!</a:t>
            </a:r>
          </a:p>
        </p:txBody>
      </p:sp>
      <p:sp>
        <p:nvSpPr>
          <p:cNvPr id="9" name="TextBox 8"/>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810000"/>
            <a:ext cx="1485900" cy="1857375"/>
          </a:xfrm>
          <a:prstGeom prst="rect">
            <a:avLst/>
          </a:prstGeom>
        </p:spPr>
      </p:pic>
    </p:spTree>
    <p:extLst>
      <p:ext uri="{BB962C8B-B14F-4D97-AF65-F5344CB8AC3E}">
        <p14:creationId xmlns:p14="http://schemas.microsoft.com/office/powerpoint/2010/main" val="4149625627"/>
      </p:ext>
    </p:extLst>
  </p:cSld>
  <p:clrMapOvr>
    <a:masterClrMapping/>
  </p:clrMapOvr>
  <p:transition spd="slow">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1143000" y="914400"/>
            <a:ext cx="8001000" cy="1143000"/>
          </a:xfrm>
        </p:spPr>
        <p:txBody>
          <a:bodyPr>
            <a:normAutofit/>
          </a:bodyPr>
          <a:lstStyle/>
          <a:p>
            <a:pPr algn="ctr" eaLnBrk="1" hangingPunct="1"/>
            <a:r>
              <a:rPr lang="en-US" b="0" i="1" dirty="0">
                <a:solidFill>
                  <a:schemeClr val="tx1"/>
                </a:solidFill>
              </a:rPr>
              <a:t>More On Facilities &amp; Administrative Costs (F&amp;A)</a:t>
            </a:r>
          </a:p>
        </p:txBody>
      </p:sp>
      <p:sp>
        <p:nvSpPr>
          <p:cNvPr id="179202" name="Rectangle 3"/>
          <p:cNvSpPr>
            <a:spLocks noGrp="1" noChangeArrowheads="1"/>
          </p:cNvSpPr>
          <p:nvPr>
            <p:ph type="body" idx="4294967295"/>
          </p:nvPr>
        </p:nvSpPr>
        <p:spPr>
          <a:xfrm>
            <a:off x="1143000" y="1600200"/>
            <a:ext cx="8001000" cy="4495800"/>
          </a:xfrm>
        </p:spPr>
        <p:txBody>
          <a:bodyPr>
            <a:normAutofit/>
          </a:bodyPr>
          <a:lstStyle/>
          <a:p>
            <a:pPr marL="0" indent="0" eaLnBrk="1" hangingPunct="1">
              <a:buNone/>
            </a:pPr>
            <a:r>
              <a:rPr lang="en-US" sz="2400" dirty="0"/>
              <a:t>These costs are: </a:t>
            </a:r>
          </a:p>
          <a:p>
            <a:pPr lvl="1" eaLnBrk="1" hangingPunct="1">
              <a:buBlip>
                <a:blip r:embed="rId3"/>
              </a:buBlip>
            </a:pPr>
            <a:r>
              <a:rPr lang="en-US" sz="2000" dirty="0"/>
              <a:t>not charged directly to Federal or Federal flow-through sponsored awards – cannot meet the direct cost definition</a:t>
            </a:r>
          </a:p>
          <a:p>
            <a:pPr lvl="1" eaLnBrk="1" hangingPunct="1">
              <a:buBlip>
                <a:blip r:embed="rId3"/>
              </a:buBlip>
            </a:pPr>
            <a:r>
              <a:rPr lang="en-US" sz="2000" dirty="0"/>
              <a:t>not a ‘tax’ assessed to sponsored research awards</a:t>
            </a:r>
          </a:p>
          <a:p>
            <a:pPr lvl="1" eaLnBrk="1" hangingPunct="1">
              <a:buBlip>
                <a:blip r:embed="rId3"/>
              </a:buBlip>
            </a:pPr>
            <a:r>
              <a:rPr lang="en-US" sz="2000" dirty="0"/>
              <a:t>based on real expenditures previously incurred across grounds in support of research activities</a:t>
            </a:r>
          </a:p>
          <a:p>
            <a:pPr lvl="1" eaLnBrk="1" hangingPunct="1">
              <a:buBlip>
                <a:blip r:embed="rId3"/>
              </a:buBlip>
            </a:pPr>
            <a:r>
              <a:rPr lang="en-US" sz="2000" dirty="0"/>
              <a:t>represent </a:t>
            </a:r>
            <a:r>
              <a:rPr lang="en-US" sz="2000" u="sng" dirty="0"/>
              <a:t>partial</a:t>
            </a:r>
            <a:r>
              <a:rPr lang="en-US" sz="2000" dirty="0"/>
              <a:t> recovery of costs already incurred by the University</a:t>
            </a:r>
          </a:p>
          <a:p>
            <a:pPr marL="192087" lvl="1" indent="0" eaLnBrk="1" hangingPunct="1">
              <a:buNone/>
            </a:pPr>
            <a:endParaRPr lang="en-US" dirty="0"/>
          </a:p>
          <a:p>
            <a:pPr marL="0" indent="0" eaLnBrk="1" hangingPunct="1">
              <a:buNone/>
            </a:pPr>
            <a:r>
              <a:rPr lang="en-US" sz="2400" dirty="0"/>
              <a:t>The recoveries of F&amp;A costs are distributed based on a formula established and reviewed by the Academic Vice Presidents </a:t>
            </a:r>
          </a:p>
          <a:p>
            <a:pPr marL="192087" lvl="1" indent="0" eaLnBrk="1" hangingPunct="1">
              <a:buNone/>
            </a:pPr>
            <a:endParaRPr lang="en-US" dirty="0"/>
          </a:p>
          <a:p>
            <a:pPr lvl="1" eaLnBrk="1" hangingPunct="1"/>
            <a:endParaRPr lang="en-US" dirty="0"/>
          </a:p>
          <a:p>
            <a:pPr lvl="1" eaLnBrk="1" hangingPunct="1"/>
            <a:endParaRPr lang="en-US" dirty="0"/>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fade">
                                      <p:cBhvr>
                                        <p:cTn id="7" dur="500"/>
                                        <p:tgtEl>
                                          <p:spTgt spid="179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202">
                                            <p:txEl>
                                              <p:pRg st="1" end="1"/>
                                            </p:txEl>
                                          </p:spTgt>
                                        </p:tgtEl>
                                        <p:attrNameLst>
                                          <p:attrName>style.visibility</p:attrName>
                                        </p:attrNameLst>
                                      </p:cBhvr>
                                      <p:to>
                                        <p:strVal val="visible"/>
                                      </p:to>
                                    </p:set>
                                    <p:animEffect transition="in" filter="fade">
                                      <p:cBhvr>
                                        <p:cTn id="12" dur="500"/>
                                        <p:tgtEl>
                                          <p:spTgt spid="179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9202">
                                            <p:txEl>
                                              <p:pRg st="2" end="2"/>
                                            </p:txEl>
                                          </p:spTgt>
                                        </p:tgtEl>
                                        <p:attrNameLst>
                                          <p:attrName>style.visibility</p:attrName>
                                        </p:attrNameLst>
                                      </p:cBhvr>
                                      <p:to>
                                        <p:strVal val="visible"/>
                                      </p:to>
                                    </p:set>
                                    <p:animEffect transition="in" filter="fade">
                                      <p:cBhvr>
                                        <p:cTn id="17" dur="500"/>
                                        <p:tgtEl>
                                          <p:spTgt spid="179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9202">
                                            <p:txEl>
                                              <p:pRg st="3" end="3"/>
                                            </p:txEl>
                                          </p:spTgt>
                                        </p:tgtEl>
                                        <p:attrNameLst>
                                          <p:attrName>style.visibility</p:attrName>
                                        </p:attrNameLst>
                                      </p:cBhvr>
                                      <p:to>
                                        <p:strVal val="visible"/>
                                      </p:to>
                                    </p:set>
                                    <p:animEffect transition="in" filter="fade">
                                      <p:cBhvr>
                                        <p:cTn id="22" dur="500"/>
                                        <p:tgtEl>
                                          <p:spTgt spid="179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9202">
                                            <p:txEl>
                                              <p:pRg st="4" end="4"/>
                                            </p:txEl>
                                          </p:spTgt>
                                        </p:tgtEl>
                                        <p:attrNameLst>
                                          <p:attrName>style.visibility</p:attrName>
                                        </p:attrNameLst>
                                      </p:cBhvr>
                                      <p:to>
                                        <p:strVal val="visible"/>
                                      </p:to>
                                    </p:set>
                                    <p:animEffect transition="in" filter="fade">
                                      <p:cBhvr>
                                        <p:cTn id="27" dur="500"/>
                                        <p:tgtEl>
                                          <p:spTgt spid="179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9202">
                                            <p:txEl>
                                              <p:pRg st="6" end="6"/>
                                            </p:txEl>
                                          </p:spTgt>
                                        </p:tgtEl>
                                        <p:attrNameLst>
                                          <p:attrName>style.visibility</p:attrName>
                                        </p:attrNameLst>
                                      </p:cBhvr>
                                      <p:to>
                                        <p:strVal val="visible"/>
                                      </p:to>
                                    </p:set>
                                    <p:animEffect transition="in" filter="fade">
                                      <p:cBhvr>
                                        <p:cTn id="32" dur="500"/>
                                        <p:tgtEl>
                                          <p:spTgt spid="1792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a:t>What is the F&amp;A Cost Rate?</a:t>
            </a:r>
          </a:p>
        </p:txBody>
      </p:sp>
      <p:sp>
        <p:nvSpPr>
          <p:cNvPr id="239619" name="Rectangle 3"/>
          <p:cNvSpPr>
            <a:spLocks noGrp="1" noChangeArrowheads="1"/>
          </p:cNvSpPr>
          <p:nvPr>
            <p:ph type="body" sz="half" idx="1"/>
          </p:nvPr>
        </p:nvSpPr>
        <p:spPr>
          <a:xfrm>
            <a:off x="685800" y="1752600"/>
            <a:ext cx="8153400" cy="4343400"/>
          </a:xfrm>
        </p:spPr>
        <p:txBody>
          <a:bodyPr/>
          <a:lstStyle/>
          <a:p>
            <a:pPr eaLnBrk="1" hangingPunct="1">
              <a:defRPr/>
            </a:pPr>
            <a:r>
              <a:rPr lang="en-US" dirty="0"/>
              <a:t>A single number that reimburses the institution for the use of:</a:t>
            </a:r>
          </a:p>
          <a:p>
            <a:pPr lvl="1" eaLnBrk="1" hangingPunct="1">
              <a:defRPr/>
            </a:pPr>
            <a:r>
              <a:rPr lang="en-US" dirty="0"/>
              <a:t>Buildings</a:t>
            </a:r>
          </a:p>
          <a:p>
            <a:pPr lvl="1" eaLnBrk="1" hangingPunct="1">
              <a:defRPr/>
            </a:pPr>
            <a:r>
              <a:rPr lang="en-US" dirty="0"/>
              <a:t>Equipment</a:t>
            </a:r>
          </a:p>
          <a:p>
            <a:pPr lvl="1" eaLnBrk="1" hangingPunct="1">
              <a:defRPr/>
            </a:pPr>
            <a:r>
              <a:rPr lang="en-US" dirty="0"/>
              <a:t>Interest on Debt</a:t>
            </a:r>
          </a:p>
          <a:p>
            <a:pPr lvl="1" eaLnBrk="1" hangingPunct="1">
              <a:defRPr/>
            </a:pPr>
            <a:r>
              <a:rPr lang="en-US" dirty="0"/>
              <a:t>O&amp;M</a:t>
            </a:r>
          </a:p>
          <a:p>
            <a:pPr lvl="1" eaLnBrk="1" hangingPunct="1">
              <a:defRPr/>
            </a:pPr>
            <a:r>
              <a:rPr lang="en-US" dirty="0"/>
              <a:t>General Administration</a:t>
            </a:r>
          </a:p>
          <a:p>
            <a:pPr lvl="1" eaLnBrk="1" hangingPunct="1">
              <a:defRPr/>
            </a:pPr>
            <a:r>
              <a:rPr lang="en-US" dirty="0"/>
              <a:t>Departmental Administration</a:t>
            </a:r>
          </a:p>
          <a:p>
            <a:pPr lvl="1" eaLnBrk="1" hangingPunct="1">
              <a:defRPr/>
            </a:pPr>
            <a:r>
              <a:rPr lang="en-US" dirty="0"/>
              <a:t>Sponsored Projects Administration</a:t>
            </a:r>
          </a:p>
          <a:p>
            <a:pPr lvl="1" eaLnBrk="1" hangingPunct="1">
              <a:defRPr/>
            </a:pPr>
            <a:r>
              <a:rPr lang="en-US" dirty="0"/>
              <a:t>Library</a:t>
            </a:r>
          </a:p>
        </p:txBody>
      </p:sp>
      <p:graphicFrame>
        <p:nvGraphicFramePr>
          <p:cNvPr id="1026" name="Object 6">
            <a:hlinkClick r:id="" action="ppaction://ole?verb=0"/>
          </p:cNvPr>
          <p:cNvGraphicFramePr>
            <a:graphicFrameLocks noGrp="1"/>
          </p:cNvGraphicFramePr>
          <p:nvPr>
            <p:ph type="clipArt" sz="half" idx="2"/>
          </p:nvPr>
        </p:nvGraphicFramePr>
        <p:xfrm>
          <a:off x="5668963" y="2349500"/>
          <a:ext cx="2109787" cy="3148013"/>
        </p:xfrm>
        <a:graphic>
          <a:graphicData uri="http://schemas.openxmlformats.org/presentationml/2006/ole">
            <mc:AlternateContent xmlns:mc="http://schemas.openxmlformats.org/markup-compatibility/2006">
              <mc:Choice xmlns:v="urn:schemas-microsoft-com:vml" Requires="v">
                <p:oleObj name="Clip" r:id="rId3" imgW="2109600" imgH="3147840" progId="MS_ClipArt_Gallery.5">
                  <p:embed/>
                </p:oleObj>
              </mc:Choice>
              <mc:Fallback>
                <p:oleObj name="Clip" r:id="rId3" imgW="2109600" imgH="3147840" progId="MS_ClipArt_Gallery.5">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963" y="2349500"/>
                        <a:ext cx="2109787"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85800" y="6400800"/>
            <a:ext cx="3352800" cy="461665"/>
          </a:xfrm>
          <a:prstGeom prst="rect">
            <a:avLst/>
          </a:prstGeom>
          <a:noFill/>
        </p:spPr>
        <p:txBody>
          <a:bodyPr wrap="square" rtlCol="0">
            <a:spAutoFit/>
          </a:bodyPr>
          <a:lstStyle/>
          <a:p>
            <a:r>
              <a:rPr lang="en-US" sz="1200" i="1" dirty="0">
                <a:latin typeface="+mn-lt"/>
              </a:rPr>
              <a:t>F&amp;A Slides Courtesy Caroline </a:t>
            </a:r>
            <a:r>
              <a:rPr lang="en-US" sz="1200" i="1" dirty="0" err="1">
                <a:latin typeface="+mn-lt"/>
              </a:rPr>
              <a:t>Beeman</a:t>
            </a:r>
            <a:endParaRPr lang="en-US" sz="1200" i="1" dirty="0">
              <a:latin typeface="+mn-lt"/>
            </a:endParaRPr>
          </a:p>
          <a:p>
            <a:r>
              <a:rPr lang="en-US" sz="1200" i="1" dirty="0">
                <a:latin typeface="+mn-lt"/>
              </a:rPr>
              <a:t>UVA Cost Analysis</a:t>
            </a:r>
          </a:p>
        </p:txBody>
      </p:sp>
    </p:spTree>
    <p:extLst>
      <p:ext uri="{BB962C8B-B14F-4D97-AF65-F5344CB8AC3E}">
        <p14:creationId xmlns:p14="http://schemas.microsoft.com/office/powerpoint/2010/main" val="46477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eaLnBrk="1" hangingPunct="1">
              <a:defRPr/>
            </a:pPr>
            <a:r>
              <a:rPr lang="en-US" sz="3200" dirty="0">
                <a:effectLst>
                  <a:outerShdw blurRad="38100" dist="38100" dir="2700000" algn="tl">
                    <a:srgbClr val="000000">
                      <a:alpha val="43137"/>
                    </a:srgbClr>
                  </a:outerShdw>
                </a:effectLst>
              </a:rPr>
              <a:t>…or stated another way…</a:t>
            </a:r>
          </a:p>
        </p:txBody>
      </p:sp>
      <p:sp>
        <p:nvSpPr>
          <p:cNvPr id="695299" name="Rectangle 3"/>
          <p:cNvSpPr>
            <a:spLocks noGrp="1" noChangeArrowheads="1"/>
          </p:cNvSpPr>
          <p:nvPr>
            <p:ph idx="1"/>
          </p:nvPr>
        </p:nvSpPr>
        <p:spPr>
          <a:xfrm>
            <a:off x="685800" y="1752600"/>
            <a:ext cx="8229600" cy="4343400"/>
          </a:xfrm>
        </p:spPr>
        <p:txBody>
          <a:bodyPr>
            <a:normAutofit/>
          </a:bodyPr>
          <a:lstStyle/>
          <a:p>
            <a:pPr eaLnBrk="1" hangingPunct="1">
              <a:defRPr/>
            </a:pPr>
            <a:r>
              <a:rPr lang="en-US" sz="2800" dirty="0">
                <a:solidFill>
                  <a:schemeClr val="tx1"/>
                </a:solidFill>
                <a:effectLst/>
              </a:rPr>
              <a:t>The ratio, expressed as a percentage, of an OR facilities and administrative cost pool and an OR direct cost base.</a:t>
            </a:r>
          </a:p>
          <a:p>
            <a:pPr eaLnBrk="1" hangingPunct="1">
              <a:defRPr/>
            </a:pPr>
            <a:r>
              <a:rPr lang="en-US" sz="2800" dirty="0">
                <a:solidFill>
                  <a:schemeClr val="tx1"/>
                </a:solidFill>
                <a:effectLst/>
              </a:rPr>
              <a:t>The OR cost pool is made up of allocations from the administrative and facilities cost pools</a:t>
            </a:r>
          </a:p>
          <a:p>
            <a:pPr eaLnBrk="1" hangingPunct="1">
              <a:defRPr/>
            </a:pPr>
            <a:r>
              <a:rPr lang="en-US" sz="2800" dirty="0">
                <a:solidFill>
                  <a:schemeClr val="tx1"/>
                </a:solidFill>
                <a:effectLst/>
              </a:rPr>
              <a:t>OR pool costs / OR base direct costs = OR F&amp;A rate.</a:t>
            </a:r>
          </a:p>
          <a:p>
            <a:pPr marL="0" indent="0" eaLnBrk="1" hangingPunct="1">
              <a:buNone/>
              <a:defRPr/>
            </a:pPr>
            <a:endParaRPr lang="en-US" sz="2800" dirty="0">
              <a:solidFill>
                <a:schemeClr val="tx1"/>
              </a:solidFill>
              <a:effectLst/>
            </a:endParaRPr>
          </a:p>
          <a:p>
            <a:pPr marL="0" indent="0" eaLnBrk="1" hangingPunct="1">
              <a:buNone/>
              <a:defRPr/>
            </a:pPr>
            <a:r>
              <a:rPr lang="en-US" sz="2800" i="1" dirty="0">
                <a:solidFill>
                  <a:srgbClr val="C00000"/>
                </a:solidFill>
              </a:rPr>
              <a:t>(OR=Organized Research)</a:t>
            </a:r>
          </a:p>
        </p:txBody>
      </p:sp>
    </p:spTree>
    <p:extLst>
      <p:ext uri="{BB962C8B-B14F-4D97-AF65-F5344CB8AC3E}">
        <p14:creationId xmlns:p14="http://schemas.microsoft.com/office/powerpoint/2010/main" val="1643968472"/>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990600" y="838200"/>
            <a:ext cx="6477000" cy="685800"/>
          </a:xfrm>
        </p:spPr>
        <p:txBody>
          <a:bodyPr>
            <a:normAutofit fontScale="90000"/>
          </a:bodyPr>
          <a:lstStyle/>
          <a:p>
            <a:pPr algn="ctr" eaLnBrk="1" hangingPunct="1">
              <a:defRPr/>
            </a:pPr>
            <a:r>
              <a:rPr lang="en-US" sz="2000" b="0" i="1" dirty="0">
                <a:solidFill>
                  <a:schemeClr val="tx1"/>
                </a:solidFill>
              </a:rPr>
              <a:t>Calculation of the Facilities &amp; Administrative Cost Rate</a:t>
            </a:r>
            <a:br>
              <a:rPr lang="en-US" sz="2000" b="0" i="1" dirty="0">
                <a:solidFill>
                  <a:schemeClr val="tx1"/>
                </a:solidFill>
              </a:rPr>
            </a:br>
            <a:r>
              <a:rPr lang="en-US" sz="2000" b="0" i="1" dirty="0">
                <a:solidFill>
                  <a:schemeClr val="tx1"/>
                </a:solidFill>
              </a:rPr>
              <a:t>(aka = Indirect Cost Rate)</a:t>
            </a:r>
          </a:p>
        </p:txBody>
      </p:sp>
      <p:sp>
        <p:nvSpPr>
          <p:cNvPr id="630787" name="Rectangle 3"/>
          <p:cNvSpPr>
            <a:spLocks noGrp="1" noChangeArrowheads="1"/>
          </p:cNvSpPr>
          <p:nvPr>
            <p:ph sz="half" idx="1"/>
          </p:nvPr>
        </p:nvSpPr>
        <p:spPr>
          <a:xfrm>
            <a:off x="685800" y="1752600"/>
            <a:ext cx="3962400" cy="3190875"/>
          </a:xfrm>
        </p:spPr>
        <p:txBody>
          <a:bodyPr>
            <a:normAutofit/>
          </a:bodyPr>
          <a:lstStyle/>
          <a:p>
            <a:pPr eaLnBrk="1" hangingPunct="1">
              <a:lnSpc>
                <a:spcPct val="90000"/>
              </a:lnSpc>
              <a:buFont typeface="Wingdings" pitchFamily="2" charset="2"/>
              <a:buNone/>
              <a:defRPr/>
            </a:pPr>
            <a:r>
              <a:rPr lang="en-US" sz="1800" b="1" dirty="0"/>
              <a:t>F&amp;A COSTS</a:t>
            </a:r>
          </a:p>
          <a:p>
            <a:pPr eaLnBrk="1" hangingPunct="1">
              <a:lnSpc>
                <a:spcPct val="90000"/>
              </a:lnSpc>
              <a:defRPr/>
            </a:pPr>
            <a:r>
              <a:rPr lang="en-US" sz="1800" dirty="0">
                <a:solidFill>
                  <a:schemeClr val="tx2">
                    <a:lumMod val="50000"/>
                  </a:schemeClr>
                </a:solidFill>
              </a:rPr>
              <a:t>Building Depreciation	</a:t>
            </a:r>
          </a:p>
          <a:p>
            <a:pPr eaLnBrk="1" hangingPunct="1">
              <a:lnSpc>
                <a:spcPct val="90000"/>
              </a:lnSpc>
              <a:defRPr/>
            </a:pPr>
            <a:r>
              <a:rPr lang="en-US" sz="1800" dirty="0">
                <a:solidFill>
                  <a:schemeClr val="tx2">
                    <a:lumMod val="50000"/>
                  </a:schemeClr>
                </a:solidFill>
              </a:rPr>
              <a:t>Equipment Depreciation</a:t>
            </a:r>
          </a:p>
          <a:p>
            <a:pPr eaLnBrk="1" hangingPunct="1">
              <a:lnSpc>
                <a:spcPct val="90000"/>
              </a:lnSpc>
              <a:defRPr/>
            </a:pPr>
            <a:r>
              <a:rPr lang="en-US" sz="1800" dirty="0">
                <a:solidFill>
                  <a:schemeClr val="tx2">
                    <a:lumMod val="50000"/>
                  </a:schemeClr>
                </a:solidFill>
              </a:rPr>
              <a:t>Interest on Debt </a:t>
            </a:r>
          </a:p>
          <a:p>
            <a:pPr eaLnBrk="1" hangingPunct="1">
              <a:lnSpc>
                <a:spcPct val="90000"/>
              </a:lnSpc>
              <a:defRPr/>
            </a:pPr>
            <a:r>
              <a:rPr lang="en-US" sz="1800" dirty="0">
                <a:solidFill>
                  <a:schemeClr val="tx2">
                    <a:lumMod val="50000"/>
                  </a:schemeClr>
                </a:solidFill>
              </a:rPr>
              <a:t>Operations &amp; Maintenance	</a:t>
            </a:r>
          </a:p>
          <a:p>
            <a:pPr eaLnBrk="1" hangingPunct="1">
              <a:lnSpc>
                <a:spcPct val="90000"/>
              </a:lnSpc>
              <a:defRPr/>
            </a:pPr>
            <a:r>
              <a:rPr lang="en-US" sz="1800" dirty="0">
                <a:solidFill>
                  <a:schemeClr val="tx2">
                    <a:lumMod val="50000"/>
                  </a:schemeClr>
                </a:solidFill>
              </a:rPr>
              <a:t>Library Support</a:t>
            </a:r>
          </a:p>
          <a:p>
            <a:pPr eaLnBrk="1" hangingPunct="1">
              <a:lnSpc>
                <a:spcPct val="90000"/>
              </a:lnSpc>
              <a:defRPr/>
            </a:pPr>
            <a:r>
              <a:rPr lang="en-US" sz="1800" dirty="0">
                <a:solidFill>
                  <a:srgbClr val="FF6600"/>
                </a:solidFill>
              </a:rPr>
              <a:t>General Administration</a:t>
            </a:r>
          </a:p>
          <a:p>
            <a:pPr eaLnBrk="1" hangingPunct="1">
              <a:lnSpc>
                <a:spcPct val="90000"/>
              </a:lnSpc>
              <a:defRPr/>
            </a:pPr>
            <a:r>
              <a:rPr lang="en-US" sz="1800" dirty="0">
                <a:solidFill>
                  <a:srgbClr val="FF6600"/>
                </a:solidFill>
              </a:rPr>
              <a:t>Departmental Administration 	</a:t>
            </a:r>
          </a:p>
          <a:p>
            <a:pPr eaLnBrk="1" hangingPunct="1">
              <a:lnSpc>
                <a:spcPct val="90000"/>
              </a:lnSpc>
              <a:defRPr/>
            </a:pPr>
            <a:r>
              <a:rPr lang="en-US" sz="1800" dirty="0">
                <a:solidFill>
                  <a:srgbClr val="FF6600"/>
                </a:solidFill>
              </a:rPr>
              <a:t>Sponsored Project Administration</a:t>
            </a:r>
          </a:p>
          <a:p>
            <a:pPr eaLnBrk="1" hangingPunct="1">
              <a:lnSpc>
                <a:spcPct val="90000"/>
              </a:lnSpc>
              <a:defRPr/>
            </a:pPr>
            <a:endParaRPr lang="en-US" sz="1800" dirty="0"/>
          </a:p>
          <a:p>
            <a:pPr eaLnBrk="1" hangingPunct="1">
              <a:lnSpc>
                <a:spcPct val="90000"/>
              </a:lnSpc>
              <a:defRPr/>
            </a:pPr>
            <a:endParaRPr lang="en-US" sz="1800" dirty="0"/>
          </a:p>
        </p:txBody>
      </p:sp>
      <p:sp>
        <p:nvSpPr>
          <p:cNvPr id="630788" name="Rectangle 4"/>
          <p:cNvSpPr>
            <a:spLocks noGrp="1" noChangeArrowheads="1"/>
          </p:cNvSpPr>
          <p:nvPr>
            <p:ph sz="half" idx="2"/>
          </p:nvPr>
        </p:nvSpPr>
        <p:spPr>
          <a:xfrm>
            <a:off x="4762500" y="1752600"/>
            <a:ext cx="3924300" cy="3544888"/>
          </a:xfrm>
        </p:spPr>
        <p:txBody>
          <a:bodyPr>
            <a:normAutofit/>
          </a:bodyPr>
          <a:lstStyle/>
          <a:p>
            <a:pPr eaLnBrk="1" hangingPunct="1">
              <a:buFont typeface="Wingdings" pitchFamily="2" charset="2"/>
              <a:buNone/>
              <a:defRPr/>
            </a:pPr>
            <a:r>
              <a:rPr lang="en-US" sz="1800" b="1"/>
              <a:t>DIRECT COSTS</a:t>
            </a:r>
          </a:p>
          <a:p>
            <a:pPr eaLnBrk="1" hangingPunct="1">
              <a:defRPr/>
            </a:pPr>
            <a:r>
              <a:rPr lang="en-US" sz="1800"/>
              <a:t>Research Salaries &amp; Fringes</a:t>
            </a:r>
          </a:p>
          <a:p>
            <a:pPr eaLnBrk="1" hangingPunct="1">
              <a:defRPr/>
            </a:pPr>
            <a:r>
              <a:rPr lang="en-US" sz="1800"/>
              <a:t>Consultant Services</a:t>
            </a:r>
          </a:p>
          <a:p>
            <a:pPr eaLnBrk="1" hangingPunct="1">
              <a:defRPr/>
            </a:pPr>
            <a:r>
              <a:rPr lang="en-US" sz="1800"/>
              <a:t>Travel</a:t>
            </a:r>
          </a:p>
          <a:p>
            <a:pPr eaLnBrk="1" hangingPunct="1">
              <a:defRPr/>
            </a:pPr>
            <a:r>
              <a:rPr lang="en-US" sz="1800"/>
              <a:t>Technical Services</a:t>
            </a:r>
          </a:p>
          <a:p>
            <a:pPr eaLnBrk="1" hangingPunct="1">
              <a:defRPr/>
            </a:pPr>
            <a:r>
              <a:rPr lang="en-US" sz="1800"/>
              <a:t>Research Supplies</a:t>
            </a:r>
          </a:p>
          <a:p>
            <a:pPr eaLnBrk="1" hangingPunct="1">
              <a:defRPr/>
            </a:pPr>
            <a:r>
              <a:rPr lang="en-US" sz="1800"/>
              <a:t>Subcontracts up to $25,000 </a:t>
            </a:r>
          </a:p>
          <a:p>
            <a:pPr eaLnBrk="1" hangingPunct="1">
              <a:defRPr/>
            </a:pPr>
            <a:r>
              <a:rPr lang="en-US" sz="1800"/>
              <a:t>Committed Cost Sharing</a:t>
            </a:r>
          </a:p>
        </p:txBody>
      </p:sp>
      <p:sp>
        <p:nvSpPr>
          <p:cNvPr id="20488" name="Text Box 6"/>
          <p:cNvSpPr txBox="1">
            <a:spLocks noChangeArrowheads="1"/>
          </p:cNvSpPr>
          <p:nvPr/>
        </p:nvSpPr>
        <p:spPr bwMode="auto">
          <a:xfrm>
            <a:off x="2743200" y="5334000"/>
            <a:ext cx="3124200" cy="396875"/>
          </a:xfrm>
          <a:prstGeom prst="rect">
            <a:avLst/>
          </a:prstGeom>
          <a:noFill/>
          <a:ln w="9525" algn="ctr">
            <a:noFill/>
            <a:miter lim="800000"/>
            <a:headEnd/>
            <a:tailEnd/>
          </a:ln>
        </p:spPr>
        <p:txBody>
          <a:bodyPr>
            <a:spAutoFit/>
          </a:bodyPr>
          <a:lstStyle/>
          <a:p>
            <a:pPr algn="ctr" eaLnBrk="1" hangingPunct="1">
              <a:spcBef>
                <a:spcPct val="50000"/>
              </a:spcBef>
            </a:pPr>
            <a:r>
              <a:rPr lang="en-US" sz="2000" dirty="0">
                <a:latin typeface="+mn-lt"/>
              </a:rPr>
              <a:t>F&amp;A Costs </a:t>
            </a:r>
            <a:r>
              <a:rPr lang="en-US" sz="2000" dirty="0">
                <a:latin typeface="+mn-lt"/>
                <a:cs typeface="Arial" charset="0"/>
              </a:rPr>
              <a:t>÷</a:t>
            </a:r>
            <a:r>
              <a:rPr lang="en-US" sz="2000" dirty="0">
                <a:latin typeface="+mn-lt"/>
              </a:rPr>
              <a:t> Direct Costs</a:t>
            </a:r>
          </a:p>
        </p:txBody>
      </p:sp>
      <p:sp>
        <p:nvSpPr>
          <p:cNvPr id="20489" name="Text Box 7"/>
          <p:cNvSpPr txBox="1">
            <a:spLocks noChangeArrowheads="1"/>
          </p:cNvSpPr>
          <p:nvPr/>
        </p:nvSpPr>
        <p:spPr bwMode="auto">
          <a:xfrm>
            <a:off x="990600" y="5638800"/>
            <a:ext cx="1828800" cy="244475"/>
          </a:xfrm>
          <a:prstGeom prst="rect">
            <a:avLst/>
          </a:prstGeom>
          <a:noFill/>
          <a:ln w="9525" algn="ctr">
            <a:noFill/>
            <a:miter lim="800000"/>
            <a:headEnd/>
            <a:tailEnd/>
          </a:ln>
        </p:spPr>
        <p:txBody>
          <a:bodyPr>
            <a:spAutoFit/>
          </a:bodyPr>
          <a:lstStyle/>
          <a:p>
            <a:pPr algn="ctr" eaLnBrk="1" hangingPunct="1">
              <a:spcBef>
                <a:spcPct val="50000"/>
              </a:spcBef>
            </a:pPr>
            <a:endParaRPr lang="en-US" sz="1000">
              <a:latin typeface="Times New Roman" pitchFamily="18" charset="0"/>
            </a:endParaRPr>
          </a:p>
        </p:txBody>
      </p:sp>
      <p:sp>
        <p:nvSpPr>
          <p:cNvPr id="20490" name="Text Box 8"/>
          <p:cNvSpPr txBox="1">
            <a:spLocks noChangeArrowheads="1"/>
          </p:cNvSpPr>
          <p:nvPr/>
        </p:nvSpPr>
        <p:spPr bwMode="auto">
          <a:xfrm>
            <a:off x="990600" y="5638800"/>
            <a:ext cx="1828800" cy="244475"/>
          </a:xfrm>
          <a:prstGeom prst="rect">
            <a:avLst/>
          </a:prstGeom>
          <a:noFill/>
          <a:ln w="9525" algn="ctr">
            <a:noFill/>
            <a:miter lim="800000"/>
            <a:headEnd/>
            <a:tailEnd/>
          </a:ln>
        </p:spPr>
        <p:txBody>
          <a:bodyPr>
            <a:spAutoFit/>
          </a:bodyPr>
          <a:lstStyle/>
          <a:p>
            <a:pPr algn="ctr" eaLnBrk="1" hangingPunct="1">
              <a:spcBef>
                <a:spcPct val="50000"/>
              </a:spcBef>
            </a:pPr>
            <a:endParaRPr lang="en-US" sz="1000">
              <a:latin typeface="Times New Roman" pitchFamily="18" charset="0"/>
            </a:endParaRPr>
          </a:p>
        </p:txBody>
      </p:sp>
      <p:grpSp>
        <p:nvGrpSpPr>
          <p:cNvPr id="2" name="Group 18"/>
          <p:cNvGrpSpPr>
            <a:grpSpLocks/>
          </p:cNvGrpSpPr>
          <p:nvPr/>
        </p:nvGrpSpPr>
        <p:grpSpPr bwMode="auto">
          <a:xfrm>
            <a:off x="762000" y="5334000"/>
            <a:ext cx="7543800" cy="1066800"/>
            <a:chOff x="762000" y="5334000"/>
            <a:chExt cx="7543800" cy="1066800"/>
          </a:xfrm>
        </p:grpSpPr>
        <p:sp>
          <p:nvSpPr>
            <p:cNvPr id="20497" name="Text Box 9"/>
            <p:cNvSpPr txBox="1">
              <a:spLocks noChangeArrowheads="1"/>
            </p:cNvSpPr>
            <p:nvPr/>
          </p:nvSpPr>
          <p:spPr bwMode="auto">
            <a:xfrm>
              <a:off x="6096000" y="5334000"/>
              <a:ext cx="2209800" cy="396875"/>
            </a:xfrm>
            <a:prstGeom prst="rect">
              <a:avLst/>
            </a:prstGeom>
            <a:noFill/>
            <a:ln w="9525" algn="ctr">
              <a:noFill/>
              <a:miter lim="800000"/>
              <a:headEnd/>
              <a:tailEnd/>
            </a:ln>
          </p:spPr>
          <p:txBody>
            <a:bodyPr>
              <a:spAutoFit/>
            </a:bodyPr>
            <a:lstStyle/>
            <a:p>
              <a:pPr algn="r" eaLnBrk="1" hangingPunct="1">
                <a:spcBef>
                  <a:spcPct val="50000"/>
                </a:spcBef>
              </a:pPr>
              <a:r>
                <a:rPr lang="en-US" sz="2000" dirty="0">
                  <a:latin typeface="Times New Roman" pitchFamily="18" charset="0"/>
                </a:rPr>
                <a:t>$152,000,000</a:t>
              </a:r>
            </a:p>
          </p:txBody>
        </p:sp>
        <p:sp>
          <p:nvSpPr>
            <p:cNvPr id="20498" name="Text Box 10"/>
            <p:cNvSpPr txBox="1">
              <a:spLocks noChangeArrowheads="1"/>
            </p:cNvSpPr>
            <p:nvPr/>
          </p:nvSpPr>
          <p:spPr bwMode="auto">
            <a:xfrm>
              <a:off x="762000" y="5334000"/>
              <a:ext cx="1752600" cy="396875"/>
            </a:xfrm>
            <a:prstGeom prst="rect">
              <a:avLst/>
            </a:prstGeom>
            <a:noFill/>
            <a:ln w="9525" algn="ctr">
              <a:noFill/>
              <a:miter lim="800000"/>
              <a:headEnd/>
              <a:tailEnd/>
            </a:ln>
          </p:spPr>
          <p:txBody>
            <a:bodyPr>
              <a:spAutoFit/>
            </a:bodyPr>
            <a:lstStyle/>
            <a:p>
              <a:pPr eaLnBrk="1" hangingPunct="1">
                <a:spcBef>
                  <a:spcPct val="50000"/>
                </a:spcBef>
              </a:pPr>
              <a:r>
                <a:rPr lang="en-US" sz="2000" dirty="0">
                  <a:latin typeface="Times New Roman" pitchFamily="18" charset="0"/>
                </a:rPr>
                <a:t>$88,160,000</a:t>
              </a:r>
            </a:p>
          </p:txBody>
        </p:sp>
        <p:sp>
          <p:nvSpPr>
            <p:cNvPr id="20499" name="Text Box 11"/>
            <p:cNvSpPr txBox="1">
              <a:spLocks noChangeArrowheads="1"/>
            </p:cNvSpPr>
            <p:nvPr/>
          </p:nvSpPr>
          <p:spPr bwMode="auto">
            <a:xfrm>
              <a:off x="3048000" y="6003925"/>
              <a:ext cx="2743200" cy="396875"/>
            </a:xfrm>
            <a:prstGeom prst="rect">
              <a:avLst/>
            </a:prstGeom>
            <a:noFill/>
            <a:ln w="9525" algn="ctr">
              <a:noFill/>
              <a:miter lim="800000"/>
              <a:headEnd/>
              <a:tailEnd/>
            </a:ln>
          </p:spPr>
          <p:txBody>
            <a:bodyPr>
              <a:spAutoFit/>
            </a:bodyPr>
            <a:lstStyle/>
            <a:p>
              <a:pPr eaLnBrk="1" hangingPunct="1">
                <a:spcBef>
                  <a:spcPct val="50000"/>
                </a:spcBef>
              </a:pPr>
              <a:r>
                <a:rPr lang="en-US" sz="2000" dirty="0">
                  <a:latin typeface="Times New Roman" pitchFamily="18" charset="0"/>
                </a:rPr>
                <a:t>       0.58 = 58%</a:t>
              </a:r>
            </a:p>
          </p:txBody>
        </p:sp>
      </p:grpSp>
      <p:sp>
        <p:nvSpPr>
          <p:cNvPr id="20492" name="Line 12"/>
          <p:cNvSpPr>
            <a:spLocks noChangeShapeType="1"/>
          </p:cNvSpPr>
          <p:nvPr/>
        </p:nvSpPr>
        <p:spPr bwMode="auto">
          <a:xfrm>
            <a:off x="2819400" y="4495800"/>
            <a:ext cx="381000" cy="838200"/>
          </a:xfrm>
          <a:prstGeom prst="line">
            <a:avLst/>
          </a:prstGeom>
          <a:noFill/>
          <a:ln w="57150">
            <a:solidFill>
              <a:schemeClr val="tx1"/>
            </a:solidFill>
            <a:miter lim="800000"/>
            <a:headEnd/>
            <a:tailEnd type="triangle" w="med" len="med"/>
          </a:ln>
        </p:spPr>
        <p:txBody>
          <a:bodyPr wrap="none"/>
          <a:lstStyle/>
          <a:p>
            <a:endParaRPr lang="en-US"/>
          </a:p>
        </p:txBody>
      </p:sp>
      <p:sp>
        <p:nvSpPr>
          <p:cNvPr id="20493" name="Line 13"/>
          <p:cNvSpPr>
            <a:spLocks noChangeShapeType="1"/>
          </p:cNvSpPr>
          <p:nvPr/>
        </p:nvSpPr>
        <p:spPr bwMode="auto">
          <a:xfrm flipH="1">
            <a:off x="5105400" y="4495800"/>
            <a:ext cx="228600" cy="838200"/>
          </a:xfrm>
          <a:prstGeom prst="line">
            <a:avLst/>
          </a:prstGeom>
          <a:noFill/>
          <a:ln w="57150">
            <a:solidFill>
              <a:schemeClr val="tx1"/>
            </a:solidFill>
            <a:miter lim="800000"/>
            <a:headEnd/>
            <a:tailEnd type="triangle" w="med" len="med"/>
          </a:ln>
        </p:spPr>
        <p:txBody>
          <a:bodyPr wrap="none"/>
          <a:lstStyle/>
          <a:p>
            <a:endParaRPr lang="en-US"/>
          </a:p>
        </p:txBody>
      </p:sp>
      <p:sp>
        <p:nvSpPr>
          <p:cNvPr id="20494" name="Line 14"/>
          <p:cNvSpPr>
            <a:spLocks noChangeShapeType="1"/>
          </p:cNvSpPr>
          <p:nvPr/>
        </p:nvSpPr>
        <p:spPr bwMode="auto">
          <a:xfrm flipH="1">
            <a:off x="2209800" y="5562600"/>
            <a:ext cx="609600" cy="0"/>
          </a:xfrm>
          <a:prstGeom prst="line">
            <a:avLst/>
          </a:prstGeom>
          <a:noFill/>
          <a:ln w="57150">
            <a:solidFill>
              <a:schemeClr val="tx1"/>
            </a:solidFill>
            <a:miter lim="800000"/>
            <a:headEnd/>
            <a:tailEnd type="triangle" w="med" len="med"/>
          </a:ln>
        </p:spPr>
        <p:txBody>
          <a:bodyPr wrap="none"/>
          <a:lstStyle/>
          <a:p>
            <a:endParaRPr lang="en-US"/>
          </a:p>
        </p:txBody>
      </p:sp>
      <p:sp>
        <p:nvSpPr>
          <p:cNvPr id="20495" name="Line 15"/>
          <p:cNvSpPr>
            <a:spLocks noChangeShapeType="1"/>
          </p:cNvSpPr>
          <p:nvPr/>
        </p:nvSpPr>
        <p:spPr bwMode="auto">
          <a:xfrm>
            <a:off x="5867400" y="5562600"/>
            <a:ext cx="838200" cy="0"/>
          </a:xfrm>
          <a:prstGeom prst="line">
            <a:avLst/>
          </a:prstGeom>
          <a:noFill/>
          <a:ln w="57150">
            <a:solidFill>
              <a:schemeClr val="tx1"/>
            </a:solidFill>
            <a:miter lim="800000"/>
            <a:headEnd/>
            <a:tailEnd type="triangle" w="med" len="med"/>
          </a:ln>
        </p:spPr>
        <p:txBody>
          <a:bodyPr wrap="none"/>
          <a:lstStyle/>
          <a:p>
            <a:endParaRPr lang="en-US"/>
          </a:p>
        </p:txBody>
      </p:sp>
      <p:sp>
        <p:nvSpPr>
          <p:cNvPr id="20496" name="Line 16"/>
          <p:cNvSpPr>
            <a:spLocks noChangeShapeType="1"/>
          </p:cNvSpPr>
          <p:nvPr/>
        </p:nvSpPr>
        <p:spPr bwMode="auto">
          <a:xfrm>
            <a:off x="4343400" y="5715000"/>
            <a:ext cx="0" cy="381000"/>
          </a:xfrm>
          <a:prstGeom prst="line">
            <a:avLst/>
          </a:prstGeom>
          <a:noFill/>
          <a:ln w="57150">
            <a:solidFill>
              <a:schemeClr val="tx1"/>
            </a:solidFill>
            <a:miter lim="800000"/>
            <a:headEnd/>
            <a:tailEnd type="triangle" w="med" len="med"/>
          </a:ln>
        </p:spPr>
        <p:txBody>
          <a:bodyPr wrap="none"/>
          <a:lstStyle/>
          <a:p>
            <a:endParaRPr lang="en-US"/>
          </a:p>
        </p:txBody>
      </p:sp>
      <p:sp>
        <p:nvSpPr>
          <p:cNvPr id="19" name="TextBox 18"/>
          <p:cNvSpPr txBox="1"/>
          <p:nvPr/>
        </p:nvSpPr>
        <p:spPr>
          <a:xfrm>
            <a:off x="685800" y="6400800"/>
            <a:ext cx="3352800" cy="276999"/>
          </a:xfrm>
          <a:prstGeom prst="rect">
            <a:avLst/>
          </a:prstGeom>
          <a:noFill/>
        </p:spPr>
        <p:txBody>
          <a:bodyPr wrap="square" rtlCol="0">
            <a:spAutoFit/>
          </a:bodyPr>
          <a:lstStyle/>
          <a:p>
            <a:r>
              <a:rPr lang="en-US" sz="1200" i="1" dirty="0">
                <a:latin typeface="+mn-lt"/>
              </a:rPr>
              <a:t>F&amp;A Slides Courtesy UVA Cost Analysis</a:t>
            </a:r>
          </a:p>
        </p:txBody>
      </p:sp>
    </p:spTree>
    <p:extLst>
      <p:ext uri="{BB962C8B-B14F-4D97-AF65-F5344CB8AC3E}">
        <p14:creationId xmlns:p14="http://schemas.microsoft.com/office/powerpoint/2010/main" val="2655361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874" y="304800"/>
            <a:ext cx="6477000" cy="533400"/>
          </a:xfrm>
        </p:spPr>
        <p:txBody>
          <a:bodyPr>
            <a:normAutofit/>
          </a:bodyPr>
          <a:lstStyle/>
          <a:p>
            <a:pPr eaLnBrk="1" fontAlgn="auto" hangingPunct="1">
              <a:spcAft>
                <a:spcPts val="0"/>
              </a:spcAft>
              <a:defRPr/>
            </a:pPr>
            <a:r>
              <a:rPr lang="en-US" dirty="0"/>
              <a:t>The F&amp;A Rate Calculation Process</a:t>
            </a:r>
            <a:endParaRPr dirty="0"/>
          </a:p>
        </p:txBody>
      </p:sp>
      <p:sp>
        <p:nvSpPr>
          <p:cNvPr id="4" name="TextBox 3"/>
          <p:cNvSpPr txBox="1"/>
          <p:nvPr/>
        </p:nvSpPr>
        <p:spPr>
          <a:xfrm>
            <a:off x="615950" y="1053627"/>
            <a:ext cx="1676400" cy="492443"/>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Audited Financial Statements</a:t>
            </a:r>
          </a:p>
        </p:txBody>
      </p:sp>
      <p:sp>
        <p:nvSpPr>
          <p:cNvPr id="11" name="TextBox 10"/>
          <p:cNvSpPr txBox="1"/>
          <p:nvPr/>
        </p:nvSpPr>
        <p:spPr>
          <a:xfrm>
            <a:off x="3967160" y="1153655"/>
            <a:ext cx="1295400" cy="292388"/>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Total Costs</a:t>
            </a:r>
          </a:p>
        </p:txBody>
      </p:sp>
      <p:graphicFrame>
        <p:nvGraphicFramePr>
          <p:cNvPr id="5" name="Table 4"/>
          <p:cNvGraphicFramePr>
            <a:graphicFrameLocks noGrp="1"/>
          </p:cNvGraphicFramePr>
          <p:nvPr>
            <p:extLst>
              <p:ext uri="{D42A27DB-BD31-4B8C-83A1-F6EECF244321}">
                <p14:modId xmlns:p14="http://schemas.microsoft.com/office/powerpoint/2010/main" val="2081899135"/>
              </p:ext>
            </p:extLst>
          </p:nvPr>
        </p:nvGraphicFramePr>
        <p:xfrm>
          <a:off x="1885704" y="4758458"/>
          <a:ext cx="5369238" cy="1447800"/>
        </p:xfrm>
        <a:graphic>
          <a:graphicData uri="http://schemas.openxmlformats.org/drawingml/2006/table">
            <a:tbl>
              <a:tblPr firstRow="1" bandRow="1">
                <a:tableStyleId>{5940675A-B579-460E-94D1-54222C63F5DA}</a:tableStyleId>
              </a:tblPr>
              <a:tblGrid>
                <a:gridCol w="997145">
                  <a:extLst>
                    <a:ext uri="{9D8B030D-6E8A-4147-A177-3AD203B41FA5}">
                      <a16:colId xmlns:a16="http://schemas.microsoft.com/office/drawing/2014/main" val="20000"/>
                    </a:ext>
                  </a:extLst>
                </a:gridCol>
                <a:gridCol w="2856975">
                  <a:extLst>
                    <a:ext uri="{9D8B030D-6E8A-4147-A177-3AD203B41FA5}">
                      <a16:colId xmlns:a16="http://schemas.microsoft.com/office/drawing/2014/main" val="20001"/>
                    </a:ext>
                  </a:extLst>
                </a:gridCol>
                <a:gridCol w="1515118">
                  <a:extLst>
                    <a:ext uri="{9D8B030D-6E8A-4147-A177-3AD203B41FA5}">
                      <a16:colId xmlns:a16="http://schemas.microsoft.com/office/drawing/2014/main" val="20002"/>
                    </a:ext>
                  </a:extLst>
                </a:gridCol>
              </a:tblGrid>
              <a:tr h="242142">
                <a:tc>
                  <a:txBody>
                    <a:bodyPr/>
                    <a:lstStyle/>
                    <a:p>
                      <a:pPr algn="ctr"/>
                      <a:r>
                        <a:rPr lang="en-US" sz="1300" dirty="0">
                          <a:solidFill>
                            <a:schemeClr val="bg2">
                              <a:lumMod val="10000"/>
                            </a:schemeClr>
                          </a:solidFill>
                        </a:rPr>
                        <a:t>F&amp;A Costs</a:t>
                      </a:r>
                    </a:p>
                  </a:txBody>
                  <a:tcPr>
                    <a:solidFill>
                      <a:schemeClr val="bg1"/>
                    </a:solidFill>
                  </a:tcPr>
                </a:tc>
                <a:tc>
                  <a:txBody>
                    <a:bodyPr/>
                    <a:lstStyle/>
                    <a:p>
                      <a:r>
                        <a:rPr lang="en-US" sz="1300" dirty="0">
                          <a:solidFill>
                            <a:schemeClr val="bg2">
                              <a:lumMod val="10000"/>
                            </a:schemeClr>
                          </a:solidFill>
                        </a:rPr>
                        <a:t>Major Functions</a:t>
                      </a:r>
                    </a:p>
                  </a:txBody>
                  <a:tcPr>
                    <a:solidFill>
                      <a:schemeClr val="bg1"/>
                    </a:solidFill>
                  </a:tcPr>
                </a:tc>
                <a:tc>
                  <a:txBody>
                    <a:bodyPr/>
                    <a:lstStyle/>
                    <a:p>
                      <a:pPr algn="ctr"/>
                      <a:r>
                        <a:rPr lang="en-US" sz="1300" dirty="0">
                          <a:solidFill>
                            <a:schemeClr val="bg2">
                              <a:lumMod val="10000"/>
                            </a:schemeClr>
                          </a:solidFill>
                        </a:rPr>
                        <a:t>Distribution Base</a:t>
                      </a:r>
                    </a:p>
                  </a:txBody>
                  <a:tcPr>
                    <a:solidFill>
                      <a:schemeClr val="bg1"/>
                    </a:solidFill>
                  </a:tcPr>
                </a:tc>
                <a:extLst>
                  <a:ext uri="{0D108BD9-81ED-4DB2-BD59-A6C34878D82A}">
                    <a16:rowId xmlns:a16="http://schemas.microsoft.com/office/drawing/2014/main" val="10000"/>
                  </a:ext>
                </a:extLst>
              </a:tr>
              <a:tr h="274320">
                <a:tc>
                  <a:txBody>
                    <a:bodyPr/>
                    <a:lstStyle/>
                    <a:p>
                      <a:pPr algn="ctr"/>
                      <a:r>
                        <a:rPr lang="en-US" sz="1300" dirty="0">
                          <a:solidFill>
                            <a:schemeClr val="bg2">
                              <a:lumMod val="10000"/>
                            </a:schemeClr>
                          </a:solidFill>
                        </a:rPr>
                        <a:t>X</a:t>
                      </a:r>
                    </a:p>
                  </a:txBody>
                  <a:tcPr>
                    <a:solidFill>
                      <a:schemeClr val="bg1"/>
                    </a:solidFill>
                  </a:tcPr>
                </a:tc>
                <a:tc>
                  <a:txBody>
                    <a:bodyPr/>
                    <a:lstStyle/>
                    <a:p>
                      <a:r>
                        <a:rPr lang="en-US" sz="1300" dirty="0">
                          <a:solidFill>
                            <a:schemeClr val="bg2">
                              <a:lumMod val="10000"/>
                            </a:schemeClr>
                          </a:solidFill>
                        </a:rPr>
                        <a:t>Instruction &amp; Department Research</a:t>
                      </a:r>
                    </a:p>
                  </a:txBody>
                  <a:tcPr>
                    <a:solidFill>
                      <a:schemeClr val="bg1"/>
                    </a:solidFill>
                  </a:tcPr>
                </a:tc>
                <a:tc>
                  <a:txBody>
                    <a:bodyPr/>
                    <a:lstStyle/>
                    <a:p>
                      <a:pPr algn="ctr"/>
                      <a:r>
                        <a:rPr lang="en-US" sz="1300" dirty="0">
                          <a:solidFill>
                            <a:schemeClr val="bg2">
                              <a:lumMod val="10000"/>
                            </a:schemeClr>
                          </a:solidFill>
                        </a:rPr>
                        <a:t>XX</a:t>
                      </a:r>
                    </a:p>
                  </a:txBody>
                  <a:tcPr>
                    <a:solidFill>
                      <a:schemeClr val="bg1"/>
                    </a:solidFill>
                  </a:tcPr>
                </a:tc>
                <a:extLst>
                  <a:ext uri="{0D108BD9-81ED-4DB2-BD59-A6C34878D82A}">
                    <a16:rowId xmlns:a16="http://schemas.microsoft.com/office/drawing/2014/main" val="10001"/>
                  </a:ext>
                </a:extLst>
              </a:tr>
              <a:tr h="274320">
                <a:tc>
                  <a:txBody>
                    <a:bodyPr/>
                    <a:lstStyle/>
                    <a:p>
                      <a:pPr algn="ctr"/>
                      <a:r>
                        <a:rPr lang="en-US" sz="1300" dirty="0">
                          <a:solidFill>
                            <a:schemeClr val="bg2">
                              <a:lumMod val="10000"/>
                            </a:schemeClr>
                          </a:solidFill>
                        </a:rPr>
                        <a:t>X</a:t>
                      </a:r>
                    </a:p>
                  </a:txBody>
                  <a:tcPr>
                    <a:solidFill>
                      <a:schemeClr val="bg1"/>
                    </a:solidFill>
                  </a:tcPr>
                </a:tc>
                <a:tc>
                  <a:txBody>
                    <a:bodyPr/>
                    <a:lstStyle/>
                    <a:p>
                      <a:r>
                        <a:rPr lang="en-US" sz="1300" dirty="0">
                          <a:solidFill>
                            <a:schemeClr val="bg2">
                              <a:lumMod val="10000"/>
                            </a:schemeClr>
                          </a:solidFill>
                        </a:rPr>
                        <a:t>Organizes Research</a:t>
                      </a:r>
                    </a:p>
                  </a:txBody>
                  <a:tcPr>
                    <a:solidFill>
                      <a:schemeClr val="bg1"/>
                    </a:solidFill>
                  </a:tcPr>
                </a:tc>
                <a:tc>
                  <a:txBody>
                    <a:bodyPr/>
                    <a:lstStyle/>
                    <a:p>
                      <a:pPr algn="ctr"/>
                      <a:r>
                        <a:rPr lang="en-US" sz="1300" dirty="0">
                          <a:solidFill>
                            <a:schemeClr val="bg2">
                              <a:lumMod val="10000"/>
                            </a:schemeClr>
                          </a:solidFill>
                        </a:rPr>
                        <a:t>XX</a:t>
                      </a:r>
                    </a:p>
                  </a:txBody>
                  <a:tcPr>
                    <a:solidFill>
                      <a:schemeClr val="bg1"/>
                    </a:solidFill>
                  </a:tcPr>
                </a:tc>
                <a:extLst>
                  <a:ext uri="{0D108BD9-81ED-4DB2-BD59-A6C34878D82A}">
                    <a16:rowId xmlns:a16="http://schemas.microsoft.com/office/drawing/2014/main" val="10002"/>
                  </a:ext>
                </a:extLst>
              </a:tr>
              <a:tr h="274320">
                <a:tc>
                  <a:txBody>
                    <a:bodyPr/>
                    <a:lstStyle/>
                    <a:p>
                      <a:pPr algn="ctr"/>
                      <a:r>
                        <a:rPr lang="en-US" sz="1300" dirty="0">
                          <a:solidFill>
                            <a:schemeClr val="bg2">
                              <a:lumMod val="10000"/>
                            </a:schemeClr>
                          </a:solidFill>
                        </a:rPr>
                        <a:t>X</a:t>
                      </a:r>
                    </a:p>
                  </a:txBody>
                  <a:tcPr>
                    <a:solidFill>
                      <a:schemeClr val="bg1"/>
                    </a:solidFill>
                  </a:tcPr>
                </a:tc>
                <a:tc>
                  <a:txBody>
                    <a:bodyPr/>
                    <a:lstStyle/>
                    <a:p>
                      <a:r>
                        <a:rPr lang="en-US" sz="1300" dirty="0">
                          <a:solidFill>
                            <a:schemeClr val="bg2">
                              <a:lumMod val="10000"/>
                            </a:schemeClr>
                          </a:solidFill>
                        </a:rPr>
                        <a:t>Other Sponsored</a:t>
                      </a:r>
                      <a:r>
                        <a:rPr lang="en-US" sz="1300" baseline="0" dirty="0">
                          <a:solidFill>
                            <a:schemeClr val="bg2">
                              <a:lumMod val="10000"/>
                            </a:schemeClr>
                          </a:solidFill>
                        </a:rPr>
                        <a:t> Activities</a:t>
                      </a:r>
                      <a:endParaRPr lang="en-US" sz="1300" dirty="0">
                        <a:solidFill>
                          <a:schemeClr val="bg2">
                            <a:lumMod val="10000"/>
                          </a:schemeClr>
                        </a:solidFill>
                      </a:endParaRPr>
                    </a:p>
                  </a:txBody>
                  <a:tcPr>
                    <a:solidFill>
                      <a:schemeClr val="bg1"/>
                    </a:solidFill>
                  </a:tcPr>
                </a:tc>
                <a:tc>
                  <a:txBody>
                    <a:bodyPr/>
                    <a:lstStyle/>
                    <a:p>
                      <a:pPr algn="ctr"/>
                      <a:r>
                        <a:rPr lang="en-US" sz="1300" dirty="0">
                          <a:solidFill>
                            <a:schemeClr val="bg2">
                              <a:lumMod val="10000"/>
                            </a:schemeClr>
                          </a:solidFill>
                        </a:rPr>
                        <a:t>XX</a:t>
                      </a:r>
                    </a:p>
                  </a:txBody>
                  <a:tcPr>
                    <a:solidFill>
                      <a:schemeClr val="bg1"/>
                    </a:solidFill>
                  </a:tcPr>
                </a:tc>
                <a:extLst>
                  <a:ext uri="{0D108BD9-81ED-4DB2-BD59-A6C34878D82A}">
                    <a16:rowId xmlns:a16="http://schemas.microsoft.com/office/drawing/2014/main" val="10003"/>
                  </a:ext>
                </a:extLst>
              </a:tr>
              <a:tr h="274320">
                <a:tc>
                  <a:txBody>
                    <a:bodyPr/>
                    <a:lstStyle/>
                    <a:p>
                      <a:pPr algn="ctr"/>
                      <a:r>
                        <a:rPr lang="en-US" sz="1300" dirty="0">
                          <a:solidFill>
                            <a:schemeClr val="bg2">
                              <a:lumMod val="10000"/>
                            </a:schemeClr>
                          </a:solidFill>
                        </a:rPr>
                        <a:t>X</a:t>
                      </a:r>
                    </a:p>
                  </a:txBody>
                  <a:tcPr>
                    <a:solidFill>
                      <a:schemeClr val="bg1"/>
                    </a:solidFill>
                  </a:tcPr>
                </a:tc>
                <a:tc>
                  <a:txBody>
                    <a:bodyPr/>
                    <a:lstStyle/>
                    <a:p>
                      <a:r>
                        <a:rPr lang="en-US" sz="1300" dirty="0">
                          <a:solidFill>
                            <a:schemeClr val="bg2">
                              <a:lumMod val="10000"/>
                            </a:schemeClr>
                          </a:solidFill>
                        </a:rPr>
                        <a:t>Other Institutional Activities</a:t>
                      </a:r>
                    </a:p>
                  </a:txBody>
                  <a:tcPr>
                    <a:solidFill>
                      <a:schemeClr val="bg1"/>
                    </a:solidFill>
                  </a:tcPr>
                </a:tc>
                <a:tc>
                  <a:txBody>
                    <a:bodyPr/>
                    <a:lstStyle/>
                    <a:p>
                      <a:pPr algn="ctr"/>
                      <a:r>
                        <a:rPr lang="en-US" sz="1300" dirty="0">
                          <a:solidFill>
                            <a:schemeClr val="bg2">
                              <a:lumMod val="10000"/>
                            </a:schemeClr>
                          </a:solidFill>
                        </a:rPr>
                        <a:t>XX</a:t>
                      </a:r>
                    </a:p>
                  </a:txBody>
                  <a:tcPr>
                    <a:solidFill>
                      <a:schemeClr val="bg1"/>
                    </a:solidFill>
                  </a:tcPr>
                </a:tc>
                <a:extLst>
                  <a:ext uri="{0D108BD9-81ED-4DB2-BD59-A6C34878D82A}">
                    <a16:rowId xmlns:a16="http://schemas.microsoft.com/office/drawing/2014/main" val="10004"/>
                  </a:ext>
                </a:extLst>
              </a:tr>
            </a:tbl>
          </a:graphicData>
        </a:graphic>
      </p:graphicFrame>
      <p:cxnSp>
        <p:nvCxnSpPr>
          <p:cNvPr id="14" name="Straight Arrow Connector 13"/>
          <p:cNvCxnSpPr/>
          <p:nvPr/>
        </p:nvCxnSpPr>
        <p:spPr>
          <a:xfrm>
            <a:off x="2292350" y="1299849"/>
            <a:ext cx="1676400"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31048" y="3863791"/>
            <a:ext cx="5869960" cy="894667"/>
            <a:chOff x="631048" y="3863791"/>
            <a:chExt cx="5869960" cy="894667"/>
          </a:xfrm>
        </p:grpSpPr>
        <p:grpSp>
          <p:nvGrpSpPr>
            <p:cNvPr id="56" name="Group 55"/>
            <p:cNvGrpSpPr/>
            <p:nvPr/>
          </p:nvGrpSpPr>
          <p:grpSpPr>
            <a:xfrm>
              <a:off x="631048" y="3863791"/>
              <a:ext cx="1993900" cy="894667"/>
              <a:chOff x="631048" y="3863791"/>
              <a:chExt cx="1993900" cy="894667"/>
            </a:xfrm>
          </p:grpSpPr>
          <p:sp>
            <p:nvSpPr>
              <p:cNvPr id="8" name="TextBox 7"/>
              <p:cNvSpPr txBox="1"/>
              <p:nvPr/>
            </p:nvSpPr>
            <p:spPr>
              <a:xfrm>
                <a:off x="631048" y="4142617"/>
                <a:ext cx="1371600" cy="292388"/>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Allocations</a:t>
                </a:r>
              </a:p>
            </p:txBody>
          </p:sp>
          <p:cxnSp>
            <p:nvCxnSpPr>
              <p:cNvPr id="38" name="Straight Arrow Connector 37"/>
              <p:cNvCxnSpPr/>
              <p:nvPr/>
            </p:nvCxnSpPr>
            <p:spPr>
              <a:xfrm>
                <a:off x="1413995" y="3863791"/>
                <a:ext cx="0" cy="278826"/>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19917" y="4288811"/>
                <a:ext cx="0" cy="469647"/>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05" name="Straight Connector 4104"/>
              <p:cNvCxnSpPr>
                <a:stCxn id="8" idx="3"/>
              </p:cNvCxnSpPr>
              <p:nvPr/>
            </p:nvCxnSpPr>
            <p:spPr>
              <a:xfrm>
                <a:off x="2002648" y="4288811"/>
                <a:ext cx="622300"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81552" y="4304344"/>
              <a:ext cx="219456" cy="454114"/>
              <a:chOff x="6288548" y="4195239"/>
              <a:chExt cx="219456" cy="454114"/>
            </a:xfrm>
          </p:grpSpPr>
          <p:cxnSp>
            <p:nvCxnSpPr>
              <p:cNvPr id="40" name="Straight Arrow Connector 39"/>
              <p:cNvCxnSpPr/>
              <p:nvPr/>
            </p:nvCxnSpPr>
            <p:spPr>
              <a:xfrm>
                <a:off x="6297463" y="4195239"/>
                <a:ext cx="0" cy="454114"/>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88548" y="4195239"/>
                <a:ext cx="219456" cy="0"/>
              </a:xfrm>
              <a:prstGeom prst="line">
                <a:avLst/>
              </a:prstGeom>
              <a:ln w="222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3130550" y="1015170"/>
            <a:ext cx="5856045" cy="1892826"/>
            <a:chOff x="3130550" y="1015170"/>
            <a:chExt cx="5856045" cy="1892826"/>
          </a:xfrm>
        </p:grpSpPr>
        <p:grpSp>
          <p:nvGrpSpPr>
            <p:cNvPr id="52" name="Group 51"/>
            <p:cNvGrpSpPr/>
            <p:nvPr/>
          </p:nvGrpSpPr>
          <p:grpSpPr>
            <a:xfrm>
              <a:off x="3473450" y="1015170"/>
              <a:ext cx="5513145" cy="1892826"/>
              <a:chOff x="3473450" y="1015170"/>
              <a:chExt cx="5513145" cy="1892826"/>
            </a:xfrm>
          </p:grpSpPr>
          <p:sp>
            <p:nvSpPr>
              <p:cNvPr id="10" name="TextBox 9"/>
              <p:cNvSpPr txBox="1"/>
              <p:nvPr/>
            </p:nvSpPr>
            <p:spPr>
              <a:xfrm>
                <a:off x="3473450" y="1853543"/>
                <a:ext cx="2209800" cy="292388"/>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Adjustments &amp; transfers</a:t>
                </a:r>
              </a:p>
            </p:txBody>
          </p:sp>
          <p:sp>
            <p:nvSpPr>
              <p:cNvPr id="13" name="TextBox 12"/>
              <p:cNvSpPr txBox="1"/>
              <p:nvPr/>
            </p:nvSpPr>
            <p:spPr>
              <a:xfrm>
                <a:off x="6783145" y="1015170"/>
                <a:ext cx="2203450" cy="1892826"/>
              </a:xfrm>
              <a:prstGeom prst="rect">
                <a:avLst/>
              </a:prstGeom>
              <a:noFill/>
              <a:ln>
                <a:solidFill>
                  <a:schemeClr val="bg2">
                    <a:lumMod val="10000"/>
                  </a:schemeClr>
                </a:solidFill>
              </a:ln>
            </p:spPr>
            <p:txBody>
              <a:bodyPr wrap="square" rtlCol="0">
                <a:spAutoFit/>
              </a:bodyPr>
              <a:lstStyle/>
              <a:p>
                <a:pPr algn="ctr"/>
                <a:r>
                  <a:rPr lang="en-US" sz="1300" b="1" u="sng" dirty="0">
                    <a:solidFill>
                      <a:schemeClr val="bg2">
                        <a:lumMod val="10000"/>
                      </a:schemeClr>
                    </a:solidFill>
                    <a:latin typeface="Arial" pitchFamily="34" charset="0"/>
                    <a:cs typeface="Arial" pitchFamily="34" charset="0"/>
                  </a:rPr>
                  <a:t>MTDC Exclusions:</a:t>
                </a:r>
                <a:endParaRPr lang="en-US" sz="1300" u="sng" dirty="0">
                  <a:solidFill>
                    <a:schemeClr val="bg2">
                      <a:lumMod val="10000"/>
                    </a:schemeClr>
                  </a:solidFill>
                  <a:latin typeface="Arial" pitchFamily="34" charset="0"/>
                  <a:cs typeface="Arial" pitchFamily="34" charset="0"/>
                </a:endParaRPr>
              </a:p>
              <a:p>
                <a:pPr algn="ctr"/>
                <a:r>
                  <a:rPr lang="en-US" sz="1300" dirty="0">
                    <a:solidFill>
                      <a:schemeClr val="bg2">
                        <a:lumMod val="10000"/>
                      </a:schemeClr>
                    </a:solidFill>
                    <a:latin typeface="Arial" pitchFamily="34" charset="0"/>
                    <a:cs typeface="Arial" pitchFamily="34" charset="0"/>
                  </a:rPr>
                  <a:t>Capital Expenses</a:t>
                </a:r>
              </a:p>
              <a:p>
                <a:pPr algn="ctr"/>
                <a:r>
                  <a:rPr lang="en-US" sz="1300" dirty="0">
                    <a:solidFill>
                      <a:schemeClr val="bg2">
                        <a:lumMod val="10000"/>
                      </a:schemeClr>
                    </a:solidFill>
                    <a:latin typeface="Arial" pitchFamily="34" charset="0"/>
                    <a:cs typeface="Arial" pitchFamily="34" charset="0"/>
                  </a:rPr>
                  <a:t>Subcontracts &gt;$25k</a:t>
                </a:r>
              </a:p>
              <a:p>
                <a:pPr algn="ctr"/>
                <a:r>
                  <a:rPr lang="en-US" sz="1300" dirty="0">
                    <a:solidFill>
                      <a:schemeClr val="bg2">
                        <a:lumMod val="10000"/>
                      </a:schemeClr>
                    </a:solidFill>
                    <a:latin typeface="Arial" pitchFamily="34" charset="0"/>
                    <a:cs typeface="Arial" pitchFamily="34" charset="0"/>
                  </a:rPr>
                  <a:t>Scholarships/Fellowships</a:t>
                </a:r>
              </a:p>
              <a:p>
                <a:pPr algn="ctr"/>
                <a:r>
                  <a:rPr lang="en-US" sz="1300" dirty="0">
                    <a:solidFill>
                      <a:schemeClr val="bg2">
                        <a:lumMod val="10000"/>
                      </a:schemeClr>
                    </a:solidFill>
                    <a:latin typeface="Arial" pitchFamily="34" charset="0"/>
                    <a:cs typeface="Arial" pitchFamily="34" charset="0"/>
                  </a:rPr>
                  <a:t>Patient Care Costs</a:t>
                </a:r>
              </a:p>
              <a:p>
                <a:pPr algn="ctr"/>
                <a:r>
                  <a:rPr lang="en-US" sz="1300" dirty="0">
                    <a:solidFill>
                      <a:schemeClr val="bg2">
                        <a:lumMod val="10000"/>
                      </a:schemeClr>
                    </a:solidFill>
                    <a:latin typeface="Arial" pitchFamily="34" charset="0"/>
                    <a:cs typeface="Arial" pitchFamily="34" charset="0"/>
                  </a:rPr>
                  <a:t>Tuition Expenses</a:t>
                </a:r>
              </a:p>
              <a:p>
                <a:pPr algn="ctr"/>
                <a:r>
                  <a:rPr lang="en-US" sz="1300" dirty="0">
                    <a:solidFill>
                      <a:schemeClr val="bg2">
                        <a:lumMod val="10000"/>
                      </a:schemeClr>
                    </a:solidFill>
                    <a:latin typeface="Arial" pitchFamily="34" charset="0"/>
                    <a:cs typeface="Arial" pitchFamily="34" charset="0"/>
                  </a:rPr>
                  <a:t>Rental Costs</a:t>
                </a:r>
              </a:p>
              <a:p>
                <a:pPr algn="ctr"/>
                <a:r>
                  <a:rPr lang="en-US" sz="1300" b="1" u="sng" dirty="0">
                    <a:solidFill>
                      <a:schemeClr val="bg2">
                        <a:lumMod val="10000"/>
                      </a:schemeClr>
                    </a:solidFill>
                    <a:latin typeface="Arial" pitchFamily="34" charset="0"/>
                    <a:cs typeface="Arial" pitchFamily="34" charset="0"/>
                  </a:rPr>
                  <a:t>Other Exclusions:</a:t>
                </a:r>
              </a:p>
              <a:p>
                <a:pPr algn="ctr"/>
                <a:r>
                  <a:rPr lang="en-US" sz="1300" dirty="0">
                    <a:solidFill>
                      <a:schemeClr val="bg2">
                        <a:lumMod val="10000"/>
                      </a:schemeClr>
                    </a:solidFill>
                    <a:latin typeface="Arial" pitchFamily="34" charset="0"/>
                    <a:cs typeface="Arial" pitchFamily="34" charset="0"/>
                  </a:rPr>
                  <a:t>Cost of Goods Sold</a:t>
                </a:r>
              </a:p>
            </p:txBody>
          </p:sp>
          <p:cxnSp>
            <p:nvCxnSpPr>
              <p:cNvPr id="19" name="Straight Arrow Connector 18"/>
              <p:cNvCxnSpPr/>
              <p:nvPr/>
            </p:nvCxnSpPr>
            <p:spPr>
              <a:xfrm>
                <a:off x="5269509" y="1299849"/>
                <a:ext cx="1520825"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96" name="Straight Arrow Connector 4095"/>
              <p:cNvCxnSpPr/>
              <p:nvPr/>
            </p:nvCxnSpPr>
            <p:spPr>
              <a:xfrm flipH="1">
                <a:off x="4570323" y="1446043"/>
                <a:ext cx="8027" cy="398532"/>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574336" y="2147537"/>
                <a:ext cx="0" cy="272878"/>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3130550" y="2415553"/>
              <a:ext cx="2895600" cy="492443"/>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Review for Unallowable Expenses </a:t>
              </a:r>
            </a:p>
            <a:p>
              <a:pPr algn="ctr"/>
              <a:r>
                <a:rPr lang="en-US" sz="1300" b="1" dirty="0">
                  <a:solidFill>
                    <a:schemeClr val="bg2">
                      <a:lumMod val="10000"/>
                    </a:schemeClr>
                  </a:solidFill>
                  <a:latin typeface="Arial" pitchFamily="34" charset="0"/>
                  <a:cs typeface="Arial" pitchFamily="34" charset="0"/>
                </a:rPr>
                <a:t>Applicable Credits</a:t>
              </a:r>
            </a:p>
          </p:txBody>
        </p:sp>
      </p:grpSp>
      <p:grpSp>
        <p:nvGrpSpPr>
          <p:cNvPr id="59" name="Group 58"/>
          <p:cNvGrpSpPr/>
          <p:nvPr/>
        </p:nvGrpSpPr>
        <p:grpSpPr>
          <a:xfrm>
            <a:off x="536263" y="2171020"/>
            <a:ext cx="8450332" cy="2225956"/>
            <a:chOff x="536263" y="2171020"/>
            <a:chExt cx="8450332" cy="2225956"/>
          </a:xfrm>
        </p:grpSpPr>
        <p:sp>
          <p:nvSpPr>
            <p:cNvPr id="9" name="TextBox 8"/>
            <p:cNvSpPr txBox="1"/>
            <p:nvPr/>
          </p:nvSpPr>
          <p:spPr>
            <a:xfrm>
              <a:off x="3145472" y="3371348"/>
              <a:ext cx="2895600" cy="492443"/>
            </a:xfrm>
            <a:prstGeom prst="rect">
              <a:avLst/>
            </a:prstGeom>
            <a:noFill/>
            <a:ln>
              <a:solidFill>
                <a:schemeClr val="bg2">
                  <a:lumMod val="10000"/>
                </a:schemeClr>
              </a:solidFill>
            </a:ln>
          </p:spPr>
          <p:txBody>
            <a:bodyPr wrap="square" rtlCol="0">
              <a:spAutoFit/>
            </a:bodyPr>
            <a:lstStyle/>
            <a:p>
              <a:pPr algn="ctr"/>
              <a:r>
                <a:rPr lang="en-US" sz="1300" b="1" dirty="0">
                  <a:solidFill>
                    <a:schemeClr val="bg2">
                      <a:lumMod val="10000"/>
                    </a:schemeClr>
                  </a:solidFill>
                  <a:latin typeface="Arial" pitchFamily="34" charset="0"/>
                  <a:cs typeface="Arial" pitchFamily="34" charset="0"/>
                </a:rPr>
                <a:t>Assign Expenses to F&amp;A Pools and Direct Bases</a:t>
              </a:r>
            </a:p>
          </p:txBody>
        </p:sp>
        <p:grpSp>
          <p:nvGrpSpPr>
            <p:cNvPr id="55" name="Group 54"/>
            <p:cNvGrpSpPr/>
            <p:nvPr/>
          </p:nvGrpSpPr>
          <p:grpSpPr>
            <a:xfrm>
              <a:off x="536263" y="2171020"/>
              <a:ext cx="8450332" cy="2225956"/>
              <a:chOff x="536263" y="2171020"/>
              <a:chExt cx="8450332" cy="2225956"/>
            </a:xfrm>
          </p:grpSpPr>
          <p:sp>
            <p:nvSpPr>
              <p:cNvPr id="7" name="TextBox 6"/>
              <p:cNvSpPr txBox="1"/>
              <p:nvPr/>
            </p:nvSpPr>
            <p:spPr>
              <a:xfrm>
                <a:off x="536263" y="2171020"/>
                <a:ext cx="2286000" cy="1692771"/>
              </a:xfrm>
              <a:prstGeom prst="rect">
                <a:avLst/>
              </a:prstGeom>
              <a:noFill/>
              <a:ln>
                <a:solidFill>
                  <a:schemeClr val="bg2">
                    <a:lumMod val="10000"/>
                  </a:schemeClr>
                </a:solidFill>
              </a:ln>
            </p:spPr>
            <p:txBody>
              <a:bodyPr wrap="square" rtlCol="0">
                <a:spAutoFit/>
              </a:bodyPr>
              <a:lstStyle/>
              <a:p>
                <a:pPr algn="ctr"/>
                <a:r>
                  <a:rPr lang="en-US" sz="1300" b="1" u="sng" dirty="0">
                    <a:solidFill>
                      <a:schemeClr val="bg2">
                        <a:lumMod val="10000"/>
                      </a:schemeClr>
                    </a:solidFill>
                    <a:latin typeface="Arial" pitchFamily="34" charset="0"/>
                    <a:cs typeface="Arial" pitchFamily="34" charset="0"/>
                  </a:rPr>
                  <a:t>F&amp;A Costs Pools:</a:t>
                </a:r>
              </a:p>
              <a:p>
                <a:pPr algn="ctr"/>
                <a:r>
                  <a:rPr lang="en-US" sz="1300" dirty="0">
                    <a:solidFill>
                      <a:schemeClr val="bg2">
                        <a:lumMod val="10000"/>
                      </a:schemeClr>
                    </a:solidFill>
                    <a:latin typeface="Arial" pitchFamily="34" charset="0"/>
                    <a:cs typeface="Arial" pitchFamily="34" charset="0"/>
                  </a:rPr>
                  <a:t>Depreciation</a:t>
                </a:r>
              </a:p>
              <a:p>
                <a:pPr algn="ctr"/>
                <a:r>
                  <a:rPr lang="en-US" sz="1300" dirty="0">
                    <a:solidFill>
                      <a:schemeClr val="bg2">
                        <a:lumMod val="10000"/>
                      </a:schemeClr>
                    </a:solidFill>
                    <a:latin typeface="Arial" pitchFamily="34" charset="0"/>
                    <a:cs typeface="Arial" pitchFamily="34" charset="0"/>
                  </a:rPr>
                  <a:t>Operations &amp; Maintenance</a:t>
                </a:r>
              </a:p>
              <a:p>
                <a:pPr algn="ctr"/>
                <a:r>
                  <a:rPr lang="en-US" sz="1300" dirty="0">
                    <a:solidFill>
                      <a:schemeClr val="bg2">
                        <a:lumMod val="10000"/>
                      </a:schemeClr>
                    </a:solidFill>
                    <a:latin typeface="Arial" pitchFamily="34" charset="0"/>
                    <a:cs typeface="Arial" pitchFamily="34" charset="0"/>
                  </a:rPr>
                  <a:t>General Administration</a:t>
                </a:r>
              </a:p>
              <a:p>
                <a:pPr algn="ctr"/>
                <a:r>
                  <a:rPr lang="en-US" sz="1300" dirty="0">
                    <a:solidFill>
                      <a:schemeClr val="bg2">
                        <a:lumMod val="10000"/>
                      </a:schemeClr>
                    </a:solidFill>
                    <a:latin typeface="Arial" pitchFamily="34" charset="0"/>
                    <a:cs typeface="Arial" pitchFamily="34" charset="0"/>
                  </a:rPr>
                  <a:t>Departmental Administration</a:t>
                </a:r>
              </a:p>
              <a:p>
                <a:pPr algn="ctr"/>
                <a:r>
                  <a:rPr lang="en-US" sz="1300" dirty="0">
                    <a:solidFill>
                      <a:schemeClr val="bg2">
                        <a:lumMod val="10000"/>
                      </a:schemeClr>
                    </a:solidFill>
                    <a:latin typeface="Arial" pitchFamily="34" charset="0"/>
                    <a:cs typeface="Arial" pitchFamily="34" charset="0"/>
                  </a:rPr>
                  <a:t>Sponsored Program Admin.</a:t>
                </a:r>
              </a:p>
              <a:p>
                <a:pPr algn="ctr"/>
                <a:r>
                  <a:rPr lang="en-US" sz="1300" dirty="0">
                    <a:solidFill>
                      <a:schemeClr val="bg2">
                        <a:lumMod val="10000"/>
                      </a:schemeClr>
                    </a:solidFill>
                    <a:latin typeface="Arial" pitchFamily="34" charset="0"/>
                    <a:cs typeface="Arial" pitchFamily="34" charset="0"/>
                  </a:rPr>
                  <a:t>Library</a:t>
                </a:r>
              </a:p>
              <a:p>
                <a:pPr algn="ctr"/>
                <a:r>
                  <a:rPr lang="en-US" sz="1300" dirty="0">
                    <a:solidFill>
                      <a:schemeClr val="bg2">
                        <a:lumMod val="10000"/>
                      </a:schemeClr>
                    </a:solidFill>
                    <a:latin typeface="Arial" pitchFamily="34" charset="0"/>
                    <a:cs typeface="Arial" pitchFamily="34" charset="0"/>
                  </a:rPr>
                  <a:t>Student Admin. &amp; Services</a:t>
                </a:r>
              </a:p>
            </p:txBody>
          </p:sp>
          <p:sp>
            <p:nvSpPr>
              <p:cNvPr id="12" name="TextBox 11"/>
              <p:cNvSpPr txBox="1"/>
              <p:nvPr/>
            </p:nvSpPr>
            <p:spPr>
              <a:xfrm>
                <a:off x="6500570" y="3104314"/>
                <a:ext cx="2486025" cy="1292662"/>
              </a:xfrm>
              <a:prstGeom prst="rect">
                <a:avLst/>
              </a:prstGeom>
              <a:noFill/>
              <a:ln>
                <a:solidFill>
                  <a:schemeClr val="bg2">
                    <a:lumMod val="10000"/>
                  </a:schemeClr>
                </a:solidFill>
              </a:ln>
            </p:spPr>
            <p:txBody>
              <a:bodyPr wrap="square" rtlCol="0">
                <a:spAutoFit/>
              </a:bodyPr>
              <a:lstStyle/>
              <a:p>
                <a:pPr algn="ctr"/>
                <a:r>
                  <a:rPr lang="en-US" sz="1300" b="1" u="sng" dirty="0">
                    <a:solidFill>
                      <a:schemeClr val="bg2">
                        <a:lumMod val="10000"/>
                      </a:schemeClr>
                    </a:solidFill>
                    <a:latin typeface="Arial" pitchFamily="34" charset="0"/>
                    <a:cs typeface="Arial" pitchFamily="34" charset="0"/>
                  </a:rPr>
                  <a:t>Direct Cost Bases:</a:t>
                </a:r>
              </a:p>
              <a:p>
                <a:pPr algn="ctr"/>
                <a:r>
                  <a:rPr lang="en-US" sz="1300" dirty="0">
                    <a:solidFill>
                      <a:schemeClr val="bg2">
                        <a:lumMod val="10000"/>
                      </a:schemeClr>
                    </a:solidFill>
                    <a:latin typeface="Arial" pitchFamily="34" charset="0"/>
                    <a:cs typeface="Arial" pitchFamily="34" charset="0"/>
                  </a:rPr>
                  <a:t>Instruction and Dept. Research</a:t>
                </a:r>
              </a:p>
              <a:p>
                <a:pPr algn="ctr"/>
                <a:r>
                  <a:rPr lang="en-US" sz="1300" dirty="0">
                    <a:solidFill>
                      <a:schemeClr val="bg2">
                        <a:lumMod val="10000"/>
                      </a:schemeClr>
                    </a:solidFill>
                    <a:latin typeface="Arial" pitchFamily="34" charset="0"/>
                    <a:cs typeface="Arial" pitchFamily="34" charset="0"/>
                  </a:rPr>
                  <a:t>Organized Research</a:t>
                </a:r>
              </a:p>
              <a:p>
                <a:pPr algn="ctr"/>
                <a:r>
                  <a:rPr lang="en-US" sz="1300" dirty="0">
                    <a:solidFill>
                      <a:schemeClr val="bg2">
                        <a:lumMod val="10000"/>
                      </a:schemeClr>
                    </a:solidFill>
                    <a:latin typeface="Arial" pitchFamily="34" charset="0"/>
                    <a:cs typeface="Arial" pitchFamily="34" charset="0"/>
                  </a:rPr>
                  <a:t>Other Sponsored Activities</a:t>
                </a:r>
              </a:p>
              <a:p>
                <a:pPr algn="ctr"/>
                <a:r>
                  <a:rPr lang="en-US" sz="1300" dirty="0">
                    <a:solidFill>
                      <a:schemeClr val="bg2">
                        <a:lumMod val="10000"/>
                      </a:schemeClr>
                    </a:solidFill>
                    <a:latin typeface="Arial" pitchFamily="34" charset="0"/>
                    <a:cs typeface="Arial" pitchFamily="34" charset="0"/>
                  </a:rPr>
                  <a:t>Other Institutional Activities</a:t>
                </a:r>
              </a:p>
              <a:p>
                <a:pPr algn="ctr"/>
                <a:r>
                  <a:rPr lang="en-US" sz="1300" dirty="0">
                    <a:solidFill>
                      <a:schemeClr val="bg2">
                        <a:lumMod val="10000"/>
                      </a:schemeClr>
                    </a:solidFill>
                    <a:latin typeface="Arial" pitchFamily="34" charset="0"/>
                    <a:cs typeface="Arial" pitchFamily="34" charset="0"/>
                  </a:rPr>
                  <a:t>Other Special Direct Bases</a:t>
                </a:r>
              </a:p>
            </p:txBody>
          </p:sp>
          <p:cxnSp>
            <p:nvCxnSpPr>
              <p:cNvPr id="26" name="Straight Arrow Connector 25"/>
              <p:cNvCxnSpPr/>
              <p:nvPr/>
            </p:nvCxnSpPr>
            <p:spPr>
              <a:xfrm>
                <a:off x="6041072" y="3627361"/>
                <a:ext cx="454788" cy="0"/>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1"/>
              </p:cNvCxnSpPr>
              <p:nvPr/>
            </p:nvCxnSpPr>
            <p:spPr>
              <a:xfrm flipH="1" flipV="1">
                <a:off x="2822263" y="3617569"/>
                <a:ext cx="323209" cy="1"/>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2"/>
              </p:cNvCxnSpPr>
              <p:nvPr/>
            </p:nvCxnSpPr>
            <p:spPr>
              <a:xfrm>
                <a:off x="4578350" y="2907996"/>
                <a:ext cx="0" cy="444804"/>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34" name="TextBox 33"/>
          <p:cNvSpPr txBox="1"/>
          <p:nvPr/>
        </p:nvSpPr>
        <p:spPr>
          <a:xfrm>
            <a:off x="685800" y="6400800"/>
            <a:ext cx="3352800" cy="276999"/>
          </a:xfrm>
          <a:prstGeom prst="rect">
            <a:avLst/>
          </a:prstGeom>
          <a:noFill/>
        </p:spPr>
        <p:txBody>
          <a:bodyPr wrap="square" rtlCol="0">
            <a:spAutoFit/>
          </a:bodyPr>
          <a:lstStyle/>
          <a:p>
            <a:r>
              <a:rPr lang="en-US" sz="1200" i="1" dirty="0">
                <a:latin typeface="+mn-lt"/>
              </a:rPr>
              <a:t>F&amp;A Slides Courtesy UVA Cost Analysis</a:t>
            </a:r>
          </a:p>
        </p:txBody>
      </p:sp>
    </p:spTree>
    <p:extLst>
      <p:ext uri="{BB962C8B-B14F-4D97-AF65-F5344CB8AC3E}">
        <p14:creationId xmlns:p14="http://schemas.microsoft.com/office/powerpoint/2010/main" val="11919268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33400" y="3200400"/>
            <a:ext cx="8153400" cy="1066800"/>
          </a:xfrm>
          <a:prstGeom prst="rect">
            <a:avLst/>
          </a:prstGeom>
          <a:gradFill>
            <a:gsLst>
              <a:gs pos="17000">
                <a:srgbClr val="8488C4">
                  <a:alpha val="58000"/>
                </a:srgbClr>
              </a:gs>
              <a:gs pos="53000">
                <a:srgbClr val="D4DEFF"/>
              </a:gs>
              <a:gs pos="83000">
                <a:srgbClr val="D4DEFF"/>
              </a:gs>
              <a:gs pos="100000">
                <a:srgbClr val="96AB94"/>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609600" y="1828800"/>
            <a:ext cx="8153400" cy="1066800"/>
          </a:xfrm>
          <a:prstGeom prst="rect">
            <a:avLst/>
          </a:prstGeom>
          <a:gradFill>
            <a:gsLst>
              <a:gs pos="17000">
                <a:srgbClr val="8488C4">
                  <a:alpha val="58000"/>
                </a:srgbClr>
              </a:gs>
              <a:gs pos="53000">
                <a:srgbClr val="D4DEFF"/>
              </a:gs>
              <a:gs pos="83000">
                <a:srgbClr val="D4DEFF"/>
              </a:gs>
              <a:gs pos="100000">
                <a:srgbClr val="96AB94"/>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197" name="Rectangle 2"/>
          <p:cNvSpPr>
            <a:spLocks noGrp="1" noChangeArrowheads="1"/>
          </p:cNvSpPr>
          <p:nvPr>
            <p:ph type="title"/>
          </p:nvPr>
        </p:nvSpPr>
        <p:spPr/>
        <p:txBody>
          <a:bodyPr lIns="90488" tIns="44450" rIns="90488" bIns="44450"/>
          <a:lstStyle/>
          <a:p>
            <a:br>
              <a:rPr lang="en-US" sz="1600" dirty="0"/>
            </a:br>
            <a:endParaRPr lang="en-US" sz="1600" dirty="0"/>
          </a:p>
        </p:txBody>
      </p:sp>
      <p:sp>
        <p:nvSpPr>
          <p:cNvPr id="136198" name="Rectangle 3"/>
          <p:cNvSpPr>
            <a:spLocks noGrp="1" noChangeAspect="1" noChangeArrowheads="1"/>
          </p:cNvSpPr>
          <p:nvPr>
            <p:ph idx="1"/>
          </p:nvPr>
        </p:nvSpPr>
        <p:spPr>
          <a:xfrm>
            <a:off x="533400" y="1752600"/>
            <a:ext cx="8229600" cy="1232389"/>
          </a:xfrm>
          <a:gradFill>
            <a:gsLst>
              <a:gs pos="17000">
                <a:srgbClr val="8488C4">
                  <a:alpha val="58000"/>
                </a:srgbClr>
              </a:gs>
              <a:gs pos="53000">
                <a:srgbClr val="D4DEFF"/>
              </a:gs>
              <a:gs pos="83000">
                <a:srgbClr val="D4DEFF"/>
              </a:gs>
              <a:gs pos="100000">
                <a:srgbClr val="96AB94"/>
              </a:gs>
            </a:gsLst>
            <a:lin ang="16200000" scaled="0"/>
          </a:gradFill>
          <a:ln cap="rnd">
            <a:solidFill>
              <a:schemeClr val="tx1"/>
            </a:solidFill>
            <a:bevel/>
          </a:ln>
          <a:scene3d>
            <a:camera prst="orthographicFront"/>
            <a:lightRig rig="threePt" dir="t"/>
          </a:scene3d>
          <a:sp3d>
            <a:bevelB/>
          </a:sp3d>
        </p:spPr>
        <p:txBody>
          <a:bodyPr wrap="square" lIns="92075" tIns="92075" rIns="92075" bIns="92075">
            <a:spAutoFit/>
          </a:bodyPr>
          <a:lstStyle/>
          <a:p>
            <a:pPr>
              <a:buNone/>
            </a:pPr>
            <a:r>
              <a:rPr lang="en-US" b="1" kern="1200" dirty="0"/>
              <a:t>Don’t charge the Government twice for the same cost.  </a:t>
            </a:r>
          </a:p>
          <a:p>
            <a:pPr>
              <a:buNone/>
            </a:pPr>
            <a:r>
              <a:rPr lang="en-US" b="1" kern="1200" dirty="0"/>
              <a:t>(Direct Costs versus Facilities &amp; Administrative Costs)</a:t>
            </a:r>
          </a:p>
          <a:p>
            <a:pPr>
              <a:buNone/>
            </a:pPr>
            <a:r>
              <a:rPr lang="en-US" b="1" kern="1200" dirty="0"/>
              <a:t> F&amp;A Costs = The Cost of Doing Business</a:t>
            </a:r>
          </a:p>
        </p:txBody>
      </p:sp>
      <p:sp>
        <p:nvSpPr>
          <p:cNvPr id="136199" name="Text Box 5"/>
          <p:cNvSpPr txBox="1">
            <a:spLocks noChangeArrowheads="1"/>
          </p:cNvSpPr>
          <p:nvPr/>
        </p:nvSpPr>
        <p:spPr bwMode="auto">
          <a:xfrm>
            <a:off x="1219200" y="990600"/>
            <a:ext cx="7543800" cy="1077218"/>
          </a:xfrm>
          <a:prstGeom prst="rect">
            <a:avLst/>
          </a:prstGeom>
          <a:noFill/>
          <a:ln w="9525" algn="ctr">
            <a:noFill/>
            <a:miter lim="800000"/>
            <a:headEnd/>
            <a:tailEnd/>
          </a:ln>
        </p:spPr>
        <p:txBody>
          <a:bodyPr wrap="square">
            <a:spAutoFit/>
          </a:bodyPr>
          <a:lstStyle/>
          <a:p>
            <a:pPr algn="ctr" eaLnBrk="0" hangingPunct="0">
              <a:spcBef>
                <a:spcPct val="50000"/>
              </a:spcBef>
            </a:pPr>
            <a:r>
              <a:rPr lang="en-US" sz="3200" b="1" i="1" dirty="0">
                <a:latin typeface="Arial" charset="0"/>
              </a:rPr>
              <a:t>Federal Costing Requirements: </a:t>
            </a:r>
            <a:br>
              <a:rPr lang="en-US" sz="3200" b="1" i="1" dirty="0">
                <a:latin typeface="Arial" charset="0"/>
              </a:rPr>
            </a:br>
            <a:endParaRPr lang="en-US" sz="3200" b="1" i="1" dirty="0">
              <a:latin typeface="Arial" charset="0"/>
            </a:endParaRPr>
          </a:p>
        </p:txBody>
      </p:sp>
      <p:sp>
        <p:nvSpPr>
          <p:cNvPr id="13" name="TextBox 12"/>
          <p:cNvSpPr txBox="1"/>
          <p:nvPr/>
        </p:nvSpPr>
        <p:spPr>
          <a:xfrm>
            <a:off x="533400" y="3429000"/>
            <a:ext cx="6248400" cy="1015663"/>
          </a:xfrm>
          <a:prstGeom prst="rect">
            <a:avLst/>
          </a:prstGeom>
          <a:noFill/>
          <a:effectLst>
            <a:reflection blurRad="6350" stA="50000" endA="300" endPos="55000" dir="5400000" sy="-100000" algn="bl" rotWithShape="0"/>
          </a:effectLst>
        </p:spPr>
        <p:txBody>
          <a:bodyPr wrap="square" rtlCol="0">
            <a:spAutoFit/>
          </a:bodyPr>
          <a:lstStyle/>
          <a:p>
            <a:pPr>
              <a:buFont typeface="Wingdings" pitchFamily="2" charset="2"/>
              <a:buNone/>
            </a:pPr>
            <a:r>
              <a:rPr lang="en-US" b="1" dirty="0"/>
              <a:t> </a:t>
            </a:r>
            <a:r>
              <a:rPr lang="en-US" sz="2000" b="1" dirty="0">
                <a:latin typeface="+mn-lt"/>
              </a:rPr>
              <a:t>Don’t charge the government for any expressly ‘unallowable’ costs.</a:t>
            </a:r>
          </a:p>
          <a:p>
            <a:pPr algn="ctr">
              <a:buFont typeface="Wingdings" pitchFamily="2" charset="2"/>
              <a:buNone/>
            </a:pPr>
            <a:endParaRPr lang="en-US" b="1" dirty="0"/>
          </a:p>
          <a:p>
            <a:endParaRPr lang="en-US" dirty="0"/>
          </a:p>
        </p:txBody>
      </p:sp>
      <p:sp>
        <p:nvSpPr>
          <p:cNvPr id="16" name="4-Point Star 15"/>
          <p:cNvSpPr>
            <a:spLocks noChangeAspect="1"/>
          </p:cNvSpPr>
          <p:nvPr/>
        </p:nvSpPr>
        <p:spPr bwMode="auto">
          <a:xfrm rot="2062821" flipH="1">
            <a:off x="337019" y="1766707"/>
            <a:ext cx="517868" cy="64008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4-Point Star 16"/>
          <p:cNvSpPr>
            <a:spLocks noChangeAspect="1"/>
          </p:cNvSpPr>
          <p:nvPr/>
        </p:nvSpPr>
        <p:spPr bwMode="auto">
          <a:xfrm rot="2062821" flipH="1">
            <a:off x="1669064" y="2124364"/>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4-Point Star 17"/>
          <p:cNvSpPr>
            <a:spLocks noChangeAspect="1"/>
          </p:cNvSpPr>
          <p:nvPr/>
        </p:nvSpPr>
        <p:spPr bwMode="auto">
          <a:xfrm rot="2062821" flipH="1">
            <a:off x="3859095" y="1971966"/>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4-Point Star 18"/>
          <p:cNvSpPr>
            <a:spLocks noChangeAspect="1"/>
          </p:cNvSpPr>
          <p:nvPr/>
        </p:nvSpPr>
        <p:spPr bwMode="auto">
          <a:xfrm rot="2062821" flipH="1">
            <a:off x="526065" y="2429166"/>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4-Point Star 19"/>
          <p:cNvSpPr>
            <a:spLocks noChangeAspect="1"/>
          </p:cNvSpPr>
          <p:nvPr/>
        </p:nvSpPr>
        <p:spPr bwMode="auto">
          <a:xfrm rot="2062821" flipH="1">
            <a:off x="3183942" y="2120906"/>
            <a:ext cx="339502" cy="699367"/>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4-Point Star 22"/>
          <p:cNvSpPr>
            <a:spLocks noChangeAspect="1"/>
          </p:cNvSpPr>
          <p:nvPr/>
        </p:nvSpPr>
        <p:spPr bwMode="auto">
          <a:xfrm rot="2062821" flipH="1">
            <a:off x="2716095" y="2733966"/>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4-Point Star 23"/>
          <p:cNvSpPr>
            <a:spLocks noChangeAspect="1"/>
          </p:cNvSpPr>
          <p:nvPr/>
        </p:nvSpPr>
        <p:spPr bwMode="auto">
          <a:xfrm rot="2062821" flipH="1">
            <a:off x="3878865" y="2657765"/>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4-Point Star 24"/>
          <p:cNvSpPr>
            <a:spLocks noChangeAspect="1"/>
          </p:cNvSpPr>
          <p:nvPr/>
        </p:nvSpPr>
        <p:spPr bwMode="auto">
          <a:xfrm rot="2062821" flipH="1">
            <a:off x="5098064" y="2733966"/>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4-Point Star 25"/>
          <p:cNvSpPr>
            <a:spLocks noChangeAspect="1"/>
          </p:cNvSpPr>
          <p:nvPr/>
        </p:nvSpPr>
        <p:spPr bwMode="auto">
          <a:xfrm rot="2062821" flipH="1">
            <a:off x="5744000" y="2094682"/>
            <a:ext cx="273484" cy="45720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4-Point Star 26"/>
          <p:cNvSpPr>
            <a:spLocks noChangeAspect="1"/>
          </p:cNvSpPr>
          <p:nvPr/>
        </p:nvSpPr>
        <p:spPr bwMode="auto">
          <a:xfrm rot="2062821" flipH="1">
            <a:off x="6449896" y="1819567"/>
            <a:ext cx="620220" cy="365760"/>
          </a:xfrm>
          <a:prstGeom prst="star4">
            <a:avLst/>
          </a:prstGeom>
          <a:gradFill flip="none" rotWithShape="1">
            <a:gsLst>
              <a:gs pos="0">
                <a:schemeClr val="bg1"/>
              </a:gs>
              <a:gs pos="100000">
                <a:schemeClr val="bg1">
                  <a:alpha val="0"/>
                </a:schemeClr>
              </a:gs>
            </a:gsLst>
            <a:path path="circle">
              <a:fillToRect l="50000" t="50000" r="50000" b="50000"/>
            </a:path>
            <a:tileRect/>
          </a:gra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TextBox 27"/>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30" name="Rectangle 29"/>
          <p:cNvSpPr/>
          <p:nvPr/>
        </p:nvSpPr>
        <p:spPr bwMode="auto">
          <a:xfrm>
            <a:off x="533400" y="4495800"/>
            <a:ext cx="8153400" cy="1066800"/>
          </a:xfrm>
          <a:prstGeom prst="rect">
            <a:avLst/>
          </a:prstGeom>
          <a:gradFill>
            <a:gsLst>
              <a:gs pos="17000">
                <a:srgbClr val="8488C4">
                  <a:alpha val="58000"/>
                </a:srgbClr>
              </a:gs>
              <a:gs pos="53000">
                <a:srgbClr val="D4DEFF"/>
              </a:gs>
              <a:gs pos="83000">
                <a:srgbClr val="D4DEFF"/>
              </a:gs>
              <a:gs pos="100000">
                <a:srgbClr val="96AB94"/>
              </a:gs>
            </a:gsLst>
            <a:lin ang="16200000" scaled="0"/>
          </a:gra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TextBox 30"/>
          <p:cNvSpPr txBox="1"/>
          <p:nvPr/>
        </p:nvSpPr>
        <p:spPr>
          <a:xfrm>
            <a:off x="685800" y="4572000"/>
            <a:ext cx="7543800" cy="1015663"/>
          </a:xfrm>
          <a:prstGeom prst="rect">
            <a:avLst/>
          </a:prstGeom>
          <a:noFill/>
        </p:spPr>
        <p:txBody>
          <a:bodyPr wrap="square" rtlCol="0">
            <a:spAutoFit/>
          </a:bodyPr>
          <a:lstStyle/>
          <a:p>
            <a:pPr eaLnBrk="0" hangingPunct="0">
              <a:spcBef>
                <a:spcPct val="30000"/>
              </a:spcBef>
              <a:defRPr/>
            </a:pPr>
            <a:r>
              <a:rPr lang="en-US" sz="2000" b="1" dirty="0">
                <a:latin typeface="+mn-lt"/>
              </a:rPr>
              <a:t>Be CONSISTENT in the budgeting, charging and reporting of costs on Federally sponsored awards-this consistency must be achieved across grounds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6198">
                                            <p:txEl>
                                              <p:pRg st="0" end="0"/>
                                            </p:txEl>
                                          </p:spTgt>
                                        </p:tgtEl>
                                        <p:attrNameLst>
                                          <p:attrName>style.visibility</p:attrName>
                                        </p:attrNameLst>
                                      </p:cBhvr>
                                      <p:to>
                                        <p:strVal val="visible"/>
                                      </p:to>
                                    </p:set>
                                    <p:animEffect transition="in" filter="fade">
                                      <p:cBhvr>
                                        <p:cTn id="7" dur="193" decel="100000"/>
                                        <p:tgtEl>
                                          <p:spTgt spid="136198">
                                            <p:txEl>
                                              <p:pRg st="0" end="0"/>
                                            </p:txEl>
                                          </p:spTgt>
                                        </p:tgtEl>
                                      </p:cBhvr>
                                    </p:animEffect>
                                    <p:animScale>
                                      <p:cBhvr>
                                        <p:cTn id="8" dur="193" decel="100000"/>
                                        <p:tgtEl>
                                          <p:spTgt spid="136198">
                                            <p:txEl>
                                              <p:pRg st="0" end="0"/>
                                            </p:txEl>
                                          </p:spTgt>
                                        </p:tgtEl>
                                      </p:cBhvr>
                                      <p:from x="10000" y="10000"/>
                                      <p:to x="200000" y="450000"/>
                                    </p:animScale>
                                    <p:animScale>
                                      <p:cBhvr>
                                        <p:cTn id="9" dur="308" accel="100000" fill="hold">
                                          <p:stCondLst>
                                            <p:cond delay="193"/>
                                          </p:stCondLst>
                                        </p:cTn>
                                        <p:tgtEl>
                                          <p:spTgt spid="136198">
                                            <p:txEl>
                                              <p:pRg st="0" end="0"/>
                                            </p:txEl>
                                          </p:spTgt>
                                        </p:tgtEl>
                                      </p:cBhvr>
                                      <p:from x="200000" y="450000"/>
                                      <p:to x="100000" y="100000"/>
                                    </p:animScale>
                                    <p:set>
                                      <p:cBhvr>
                                        <p:cTn id="10" dur="193" fill="hold"/>
                                        <p:tgtEl>
                                          <p:spTgt spid="136198">
                                            <p:txEl>
                                              <p:pRg st="0" end="0"/>
                                            </p:txEl>
                                          </p:spTgt>
                                        </p:tgtEl>
                                        <p:attrNameLst>
                                          <p:attrName>ppt_x</p:attrName>
                                        </p:attrNameLst>
                                      </p:cBhvr>
                                      <p:to>
                                        <p:strVal val="(0.5)"/>
                                      </p:to>
                                    </p:set>
                                    <p:anim from="(0.5)" to="(#ppt_x)" calcmode="lin" valueType="num">
                                      <p:cBhvr>
                                        <p:cTn id="11" dur="308" accel="100000" fill="hold">
                                          <p:stCondLst>
                                            <p:cond delay="193"/>
                                          </p:stCondLst>
                                        </p:cTn>
                                        <p:tgtEl>
                                          <p:spTgt spid="136198">
                                            <p:txEl>
                                              <p:pRg st="0" end="0"/>
                                            </p:txEl>
                                          </p:spTgt>
                                        </p:tgtEl>
                                        <p:attrNameLst>
                                          <p:attrName>ppt_x</p:attrName>
                                        </p:attrNameLst>
                                      </p:cBhvr>
                                    </p:anim>
                                    <p:set>
                                      <p:cBhvr>
                                        <p:cTn id="12" dur="193" fill="hold"/>
                                        <p:tgtEl>
                                          <p:spTgt spid="136198">
                                            <p:txEl>
                                              <p:pRg st="0" end="0"/>
                                            </p:txEl>
                                          </p:spTgt>
                                        </p:tgtEl>
                                        <p:attrNameLst>
                                          <p:attrName>ppt_y</p:attrName>
                                        </p:attrNameLst>
                                      </p:cBhvr>
                                      <p:to>
                                        <p:strVal val="(#ppt_y+0.4)"/>
                                      </p:to>
                                    </p:set>
                                    <p:anim from="(#ppt_y+0.4)" to="(#ppt_y)" calcmode="lin" valueType="num">
                                      <p:cBhvr>
                                        <p:cTn id="13" dur="308" accel="100000" fill="hold">
                                          <p:stCondLst>
                                            <p:cond delay="193"/>
                                          </p:stCondLst>
                                        </p:cTn>
                                        <p:tgtEl>
                                          <p:spTgt spid="136198">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36198">
                                            <p:txEl>
                                              <p:pRg st="1" end="1"/>
                                            </p:txEl>
                                          </p:spTgt>
                                        </p:tgtEl>
                                        <p:attrNameLst>
                                          <p:attrName>style.visibility</p:attrName>
                                        </p:attrNameLst>
                                      </p:cBhvr>
                                      <p:to>
                                        <p:strVal val="visible"/>
                                      </p:to>
                                    </p:set>
                                    <p:animEffect transition="in" filter="fade">
                                      <p:cBhvr>
                                        <p:cTn id="16" dur="770" decel="100000"/>
                                        <p:tgtEl>
                                          <p:spTgt spid="136198">
                                            <p:txEl>
                                              <p:pRg st="1" end="1"/>
                                            </p:txEl>
                                          </p:spTgt>
                                        </p:tgtEl>
                                      </p:cBhvr>
                                    </p:animEffect>
                                    <p:animScale>
                                      <p:cBhvr>
                                        <p:cTn id="17" dur="770" decel="100000"/>
                                        <p:tgtEl>
                                          <p:spTgt spid="136198">
                                            <p:txEl>
                                              <p:pRg st="1" end="1"/>
                                            </p:txEl>
                                          </p:spTgt>
                                        </p:tgtEl>
                                      </p:cBhvr>
                                      <p:from x="10000" y="10000"/>
                                      <p:to x="200000" y="450000"/>
                                    </p:animScale>
                                    <p:animScale>
                                      <p:cBhvr>
                                        <p:cTn id="18" dur="1230" accel="100000" fill="hold">
                                          <p:stCondLst>
                                            <p:cond delay="770"/>
                                          </p:stCondLst>
                                        </p:cTn>
                                        <p:tgtEl>
                                          <p:spTgt spid="136198">
                                            <p:txEl>
                                              <p:pRg st="1" end="1"/>
                                            </p:txEl>
                                          </p:spTgt>
                                        </p:tgtEl>
                                      </p:cBhvr>
                                      <p:from x="200000" y="450000"/>
                                      <p:to x="100000" y="100000"/>
                                    </p:animScale>
                                    <p:set>
                                      <p:cBhvr>
                                        <p:cTn id="19" dur="770" fill="hold"/>
                                        <p:tgtEl>
                                          <p:spTgt spid="136198">
                                            <p:txEl>
                                              <p:pRg st="1" end="1"/>
                                            </p:txEl>
                                          </p:spTgt>
                                        </p:tgtEl>
                                        <p:attrNameLst>
                                          <p:attrName>ppt_x</p:attrName>
                                        </p:attrNameLst>
                                      </p:cBhvr>
                                      <p:to>
                                        <p:strVal val="(0.5)"/>
                                      </p:to>
                                    </p:set>
                                    <p:anim from="(0.5)" to="(#ppt_x)" calcmode="lin" valueType="num">
                                      <p:cBhvr>
                                        <p:cTn id="20" dur="1230" accel="100000" fill="hold">
                                          <p:stCondLst>
                                            <p:cond delay="770"/>
                                          </p:stCondLst>
                                        </p:cTn>
                                        <p:tgtEl>
                                          <p:spTgt spid="136198">
                                            <p:txEl>
                                              <p:pRg st="1" end="1"/>
                                            </p:txEl>
                                          </p:spTgt>
                                        </p:tgtEl>
                                        <p:attrNameLst>
                                          <p:attrName>ppt_x</p:attrName>
                                        </p:attrNameLst>
                                      </p:cBhvr>
                                    </p:anim>
                                    <p:set>
                                      <p:cBhvr>
                                        <p:cTn id="21" dur="770" fill="hold"/>
                                        <p:tgtEl>
                                          <p:spTgt spid="136198">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136198">
                                            <p:txEl>
                                              <p:pRg st="1" end="1"/>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136198">
                                            <p:txEl>
                                              <p:pRg st="2" end="2"/>
                                            </p:txEl>
                                          </p:spTgt>
                                        </p:tgtEl>
                                        <p:attrNameLst>
                                          <p:attrName>style.visibility</p:attrName>
                                        </p:attrNameLst>
                                      </p:cBhvr>
                                      <p:to>
                                        <p:strVal val="visible"/>
                                      </p:to>
                                    </p:set>
                                    <p:animEffect transition="in" filter="fade">
                                      <p:cBhvr>
                                        <p:cTn id="25" dur="770" decel="100000"/>
                                        <p:tgtEl>
                                          <p:spTgt spid="136198">
                                            <p:txEl>
                                              <p:pRg st="2" end="2"/>
                                            </p:txEl>
                                          </p:spTgt>
                                        </p:tgtEl>
                                      </p:cBhvr>
                                    </p:animEffect>
                                    <p:animScale>
                                      <p:cBhvr>
                                        <p:cTn id="26" dur="770" decel="100000"/>
                                        <p:tgtEl>
                                          <p:spTgt spid="136198">
                                            <p:txEl>
                                              <p:pRg st="2" end="2"/>
                                            </p:txEl>
                                          </p:spTgt>
                                        </p:tgtEl>
                                      </p:cBhvr>
                                      <p:from x="10000" y="10000"/>
                                      <p:to x="200000" y="450000"/>
                                    </p:animScale>
                                    <p:animScale>
                                      <p:cBhvr>
                                        <p:cTn id="27" dur="1230" accel="100000" fill="hold">
                                          <p:stCondLst>
                                            <p:cond delay="770"/>
                                          </p:stCondLst>
                                        </p:cTn>
                                        <p:tgtEl>
                                          <p:spTgt spid="136198">
                                            <p:txEl>
                                              <p:pRg st="2" end="2"/>
                                            </p:txEl>
                                          </p:spTgt>
                                        </p:tgtEl>
                                      </p:cBhvr>
                                      <p:from x="200000" y="450000"/>
                                      <p:to x="100000" y="100000"/>
                                    </p:animScale>
                                    <p:set>
                                      <p:cBhvr>
                                        <p:cTn id="28" dur="770" fill="hold"/>
                                        <p:tgtEl>
                                          <p:spTgt spid="136198">
                                            <p:txEl>
                                              <p:pRg st="2" end="2"/>
                                            </p:txEl>
                                          </p:spTgt>
                                        </p:tgtEl>
                                        <p:attrNameLst>
                                          <p:attrName>ppt_x</p:attrName>
                                        </p:attrNameLst>
                                      </p:cBhvr>
                                      <p:to>
                                        <p:strVal val="(0.5)"/>
                                      </p:to>
                                    </p:set>
                                    <p:anim from="(0.5)" to="(#ppt_x)" calcmode="lin" valueType="num">
                                      <p:cBhvr>
                                        <p:cTn id="29" dur="1230" accel="100000" fill="hold">
                                          <p:stCondLst>
                                            <p:cond delay="770"/>
                                          </p:stCondLst>
                                        </p:cTn>
                                        <p:tgtEl>
                                          <p:spTgt spid="136198">
                                            <p:txEl>
                                              <p:pRg st="2" end="2"/>
                                            </p:txEl>
                                          </p:spTgt>
                                        </p:tgtEl>
                                        <p:attrNameLst>
                                          <p:attrName>ppt_x</p:attrName>
                                        </p:attrNameLst>
                                      </p:cBhvr>
                                    </p:anim>
                                    <p:set>
                                      <p:cBhvr>
                                        <p:cTn id="30" dur="770" fill="hold"/>
                                        <p:tgtEl>
                                          <p:spTgt spid="136198">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136198">
                                            <p:txEl>
                                              <p:pRg st="2" end="2"/>
                                            </p:txEl>
                                          </p:spTgt>
                                        </p:tgtEl>
                                        <p:attrNameLst>
                                          <p:attrName>ppt_y</p:attrName>
                                        </p:attrNameLst>
                                      </p:cBhvr>
                                    </p:anim>
                                  </p:childTnLst>
                                </p:cTn>
                              </p:par>
                            </p:childTnLst>
                          </p:cTn>
                        </p:par>
                        <p:par>
                          <p:cTn id="32" fill="hold">
                            <p:stCondLst>
                              <p:cond delay="200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90"/>
                                          </p:val>
                                        </p:tav>
                                        <p:tav tm="100000">
                                          <p:val>
                                            <p:fltVal val="0"/>
                                          </p:val>
                                        </p:tav>
                                      </p:tavLst>
                                    </p:anim>
                                    <p:animEffect transition="in" filter="fade">
                                      <p:cBhvr>
                                        <p:cTn id="38" dur="500"/>
                                        <p:tgtEl>
                                          <p:spTgt spid="16"/>
                                        </p:tgtEl>
                                      </p:cBhvr>
                                    </p:animEffect>
                                  </p:childTnLst>
                                </p:cTn>
                              </p:par>
                            </p:childTnLst>
                          </p:cTn>
                        </p:par>
                        <p:par>
                          <p:cTn id="39" fill="hold">
                            <p:stCondLst>
                              <p:cond delay="2500"/>
                            </p:stCondLst>
                            <p:childTnLst>
                              <p:par>
                                <p:cTn id="40" presetID="55" presetClass="exit" presetSubtype="0" fill="hold" grpId="1" nodeType="afterEffect">
                                  <p:stCondLst>
                                    <p:cond delay="0"/>
                                  </p:stCondLst>
                                  <p:iterate type="lt">
                                    <p:tmPct val="0"/>
                                  </p:iterate>
                                  <p:childTnLst>
                                    <p:anim calcmode="lin" valueType="num">
                                      <p:cBhvr>
                                        <p:cTn id="41" dur="500"/>
                                        <p:tgtEl>
                                          <p:spTgt spid="16"/>
                                        </p:tgtEl>
                                        <p:attrNameLst>
                                          <p:attrName>ppt_w</p:attrName>
                                        </p:attrNameLst>
                                      </p:cBhvr>
                                      <p:tavLst>
                                        <p:tav tm="0">
                                          <p:val>
                                            <p:strVal val="ppt_w"/>
                                          </p:val>
                                        </p:tav>
                                        <p:tav tm="100000">
                                          <p:val>
                                            <p:strVal val="ppt_w*0.70"/>
                                          </p:val>
                                        </p:tav>
                                      </p:tavLst>
                                    </p:anim>
                                    <p:anim calcmode="lin" valueType="num">
                                      <p:cBhvr>
                                        <p:cTn id="42" dur="500"/>
                                        <p:tgtEl>
                                          <p:spTgt spid="16"/>
                                        </p:tgtEl>
                                        <p:attrNameLst>
                                          <p:attrName>ppt_h</p:attrName>
                                        </p:attrNameLst>
                                      </p:cBhvr>
                                      <p:tavLst>
                                        <p:tav tm="0">
                                          <p:val>
                                            <p:strVal val="ppt_h"/>
                                          </p:val>
                                        </p:tav>
                                        <p:tav tm="100000">
                                          <p:val>
                                            <p:strVal val="ppt_h"/>
                                          </p:val>
                                        </p:tav>
                                      </p:tavLst>
                                    </p:anim>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par>
                          <p:cTn id="45" fill="hold">
                            <p:stCondLst>
                              <p:cond delay="3000"/>
                            </p:stCondLst>
                            <p:childTnLst>
                              <p:par>
                                <p:cTn id="46" presetID="31" presetClass="entr" presetSubtype="0" fill="hold" grpId="0" nodeType="afterEffect">
                                  <p:stCondLst>
                                    <p:cond delay="0"/>
                                  </p:stCondLst>
                                  <p:iterate type="lt">
                                    <p:tmPct val="5000"/>
                                  </p:iterate>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 calcmode="lin" valueType="num">
                                      <p:cBhvr>
                                        <p:cTn id="50" dur="500" fill="hold"/>
                                        <p:tgtEl>
                                          <p:spTgt spid="18"/>
                                        </p:tgtEl>
                                        <p:attrNameLst>
                                          <p:attrName>style.rotation</p:attrName>
                                        </p:attrNameLst>
                                      </p:cBhvr>
                                      <p:tavLst>
                                        <p:tav tm="0">
                                          <p:val>
                                            <p:fltVal val="90"/>
                                          </p:val>
                                        </p:tav>
                                        <p:tav tm="100000">
                                          <p:val>
                                            <p:fltVal val="0"/>
                                          </p:val>
                                        </p:tav>
                                      </p:tavLst>
                                    </p:anim>
                                    <p:animEffect transition="in" filter="fade">
                                      <p:cBhvr>
                                        <p:cTn id="51" dur="500"/>
                                        <p:tgtEl>
                                          <p:spTgt spid="18"/>
                                        </p:tgtEl>
                                      </p:cBhvr>
                                    </p:animEffect>
                                  </p:childTnLst>
                                </p:cTn>
                              </p:par>
                            </p:childTnLst>
                          </p:cTn>
                        </p:par>
                        <p:par>
                          <p:cTn id="52" fill="hold">
                            <p:stCondLst>
                              <p:cond delay="3500"/>
                            </p:stCondLst>
                            <p:childTnLst>
                              <p:par>
                                <p:cTn id="53" presetID="17" presetClass="exit" presetSubtype="10" fill="hold" grpId="1" nodeType="afterEffect">
                                  <p:stCondLst>
                                    <p:cond delay="0"/>
                                  </p:stCondLst>
                                  <p:iterate type="lt">
                                    <p:tmPct val="0"/>
                                  </p:iterate>
                                  <p:childTnLst>
                                    <p:anim calcmode="lin" valueType="num">
                                      <p:cBhvr>
                                        <p:cTn id="54" dur="500"/>
                                        <p:tgtEl>
                                          <p:spTgt spid="18"/>
                                        </p:tgtEl>
                                        <p:attrNameLst>
                                          <p:attrName>ppt_w</p:attrName>
                                        </p:attrNameLst>
                                      </p:cBhvr>
                                      <p:tavLst>
                                        <p:tav tm="0">
                                          <p:val>
                                            <p:strVal val="ppt_w"/>
                                          </p:val>
                                        </p:tav>
                                        <p:tav tm="100000">
                                          <p:val>
                                            <p:fltVal val="0"/>
                                          </p:val>
                                        </p:tav>
                                      </p:tavLst>
                                    </p:anim>
                                    <p:anim calcmode="lin" valueType="num">
                                      <p:cBhvr>
                                        <p:cTn id="55" dur="500"/>
                                        <p:tgtEl>
                                          <p:spTgt spid="18"/>
                                        </p:tgtEl>
                                        <p:attrNameLst>
                                          <p:attrName>ppt_h</p:attrName>
                                        </p:attrNameLst>
                                      </p:cBhvr>
                                      <p:tavLst>
                                        <p:tav tm="0">
                                          <p:val>
                                            <p:strVal val="ppt_h"/>
                                          </p:val>
                                        </p:tav>
                                        <p:tav tm="100000">
                                          <p:val>
                                            <p:strVal val="ppt_h"/>
                                          </p:val>
                                        </p:tav>
                                      </p:tavLst>
                                    </p:anim>
                                    <p:set>
                                      <p:cBhvr>
                                        <p:cTn id="56" dur="1" fill="hold">
                                          <p:stCondLst>
                                            <p:cond delay="499"/>
                                          </p:stCondLst>
                                        </p:cTn>
                                        <p:tgtEl>
                                          <p:spTgt spid="18"/>
                                        </p:tgtEl>
                                        <p:attrNameLst>
                                          <p:attrName>style.visibility</p:attrName>
                                        </p:attrNameLst>
                                      </p:cBhvr>
                                      <p:to>
                                        <p:strVal val="hidden"/>
                                      </p:to>
                                    </p:set>
                                  </p:childTnLst>
                                </p:cTn>
                              </p:par>
                            </p:childTnLst>
                          </p:cTn>
                        </p:par>
                        <p:par>
                          <p:cTn id="57" fill="hold">
                            <p:stCondLst>
                              <p:cond delay="4000"/>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 calcmode="lin" valueType="num">
                                      <p:cBhvr>
                                        <p:cTn id="62" dur="500" fill="hold"/>
                                        <p:tgtEl>
                                          <p:spTgt spid="27"/>
                                        </p:tgtEl>
                                        <p:attrNameLst>
                                          <p:attrName>style.rotation</p:attrName>
                                        </p:attrNameLst>
                                      </p:cBhvr>
                                      <p:tavLst>
                                        <p:tav tm="0">
                                          <p:val>
                                            <p:fltVal val="90"/>
                                          </p:val>
                                        </p:tav>
                                        <p:tav tm="100000">
                                          <p:val>
                                            <p:fltVal val="0"/>
                                          </p:val>
                                        </p:tav>
                                      </p:tavLst>
                                    </p:anim>
                                    <p:animEffect transition="in" filter="fade">
                                      <p:cBhvr>
                                        <p:cTn id="63" dur="500"/>
                                        <p:tgtEl>
                                          <p:spTgt spid="27"/>
                                        </p:tgtEl>
                                      </p:cBhvr>
                                    </p:animEffect>
                                  </p:childTnLst>
                                </p:cTn>
                              </p:par>
                            </p:childTnLst>
                          </p:cTn>
                        </p:par>
                        <p:par>
                          <p:cTn id="64" fill="hold">
                            <p:stCondLst>
                              <p:cond delay="4500"/>
                            </p:stCondLst>
                            <p:childTnLst>
                              <p:par>
                                <p:cTn id="65" presetID="17" presetClass="exit" presetSubtype="10" fill="hold" grpId="2" nodeType="afterEffect">
                                  <p:stCondLst>
                                    <p:cond delay="0"/>
                                  </p:stCondLst>
                                  <p:iterate type="lt">
                                    <p:tmPct val="0"/>
                                  </p:iterate>
                                  <p:childTnLst>
                                    <p:anim calcmode="lin" valueType="num">
                                      <p:cBhvr>
                                        <p:cTn id="66" dur="500"/>
                                        <p:tgtEl>
                                          <p:spTgt spid="27"/>
                                        </p:tgtEl>
                                        <p:attrNameLst>
                                          <p:attrName>ppt_w</p:attrName>
                                        </p:attrNameLst>
                                      </p:cBhvr>
                                      <p:tavLst>
                                        <p:tav tm="0">
                                          <p:val>
                                            <p:strVal val="ppt_w"/>
                                          </p:val>
                                        </p:tav>
                                        <p:tav tm="100000">
                                          <p:val>
                                            <p:fltVal val="0"/>
                                          </p:val>
                                        </p:tav>
                                      </p:tavLst>
                                    </p:anim>
                                    <p:anim calcmode="lin" valueType="num">
                                      <p:cBhvr>
                                        <p:cTn id="67" dur="500"/>
                                        <p:tgtEl>
                                          <p:spTgt spid="27"/>
                                        </p:tgtEl>
                                        <p:attrNameLst>
                                          <p:attrName>ppt_h</p:attrName>
                                        </p:attrNameLst>
                                      </p:cBhvr>
                                      <p:tavLst>
                                        <p:tav tm="0">
                                          <p:val>
                                            <p:strVal val="ppt_h"/>
                                          </p:val>
                                        </p:tav>
                                        <p:tav tm="100000">
                                          <p:val>
                                            <p:strVal val="ppt_h"/>
                                          </p:val>
                                        </p:tav>
                                      </p:tavLst>
                                    </p:anim>
                                    <p:set>
                                      <p:cBhvr>
                                        <p:cTn id="68" dur="1" fill="hold">
                                          <p:stCondLst>
                                            <p:cond delay="499"/>
                                          </p:stCondLst>
                                        </p:cTn>
                                        <p:tgtEl>
                                          <p:spTgt spid="27"/>
                                        </p:tgtEl>
                                        <p:attrNameLst>
                                          <p:attrName>style.visibility</p:attrName>
                                        </p:attrNameLst>
                                      </p:cBhvr>
                                      <p:to>
                                        <p:strVal val="hidden"/>
                                      </p:to>
                                    </p:set>
                                  </p:childTnLst>
                                </p:cTn>
                              </p:par>
                            </p:childTnLst>
                          </p:cTn>
                        </p:par>
                        <p:par>
                          <p:cTn id="69" fill="hold">
                            <p:stCondLst>
                              <p:cond delay="5000"/>
                            </p:stCondLst>
                            <p:childTnLst>
                              <p:par>
                                <p:cTn id="70" presetID="31" presetClass="entr" presetSubtype="0" fill="hold" nodeType="afterEffect">
                                  <p:stCondLst>
                                    <p:cond delay="0"/>
                                  </p:stCondLst>
                                  <p:iterate type="lt">
                                    <p:tmPct val="5000"/>
                                  </p:iterate>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 calcmode="lin" valueType="num">
                                      <p:cBhvr>
                                        <p:cTn id="74" dur="500" fill="hold"/>
                                        <p:tgtEl>
                                          <p:spTgt spid="17"/>
                                        </p:tgtEl>
                                        <p:attrNameLst>
                                          <p:attrName>style.rotation</p:attrName>
                                        </p:attrNameLst>
                                      </p:cBhvr>
                                      <p:tavLst>
                                        <p:tav tm="0">
                                          <p:val>
                                            <p:fltVal val="90"/>
                                          </p:val>
                                        </p:tav>
                                        <p:tav tm="100000">
                                          <p:val>
                                            <p:fltVal val="0"/>
                                          </p:val>
                                        </p:tav>
                                      </p:tavLst>
                                    </p:anim>
                                    <p:animEffect transition="in" filter="fade">
                                      <p:cBhvr>
                                        <p:cTn id="75" dur="500"/>
                                        <p:tgtEl>
                                          <p:spTgt spid="17"/>
                                        </p:tgtEl>
                                      </p:cBhvr>
                                    </p:animEffect>
                                  </p:childTnLst>
                                </p:cTn>
                              </p:par>
                            </p:childTnLst>
                          </p:cTn>
                        </p:par>
                        <p:par>
                          <p:cTn id="76" fill="hold">
                            <p:stCondLst>
                              <p:cond delay="5500"/>
                            </p:stCondLst>
                            <p:childTnLst>
                              <p:par>
                                <p:cTn id="77" presetID="17" presetClass="exit" presetSubtype="10" fill="hold" grpId="1" nodeType="afterEffect">
                                  <p:stCondLst>
                                    <p:cond delay="0"/>
                                  </p:stCondLst>
                                  <p:iterate type="lt">
                                    <p:tmPct val="0"/>
                                  </p:iterate>
                                  <p:childTnLst>
                                    <p:anim calcmode="lin" valueType="num">
                                      <p:cBhvr>
                                        <p:cTn id="78" dur="500"/>
                                        <p:tgtEl>
                                          <p:spTgt spid="17"/>
                                        </p:tgtEl>
                                        <p:attrNameLst>
                                          <p:attrName>ppt_w</p:attrName>
                                        </p:attrNameLst>
                                      </p:cBhvr>
                                      <p:tavLst>
                                        <p:tav tm="0">
                                          <p:val>
                                            <p:strVal val="ppt_w"/>
                                          </p:val>
                                        </p:tav>
                                        <p:tav tm="100000">
                                          <p:val>
                                            <p:fltVal val="0"/>
                                          </p:val>
                                        </p:tav>
                                      </p:tavLst>
                                    </p:anim>
                                    <p:anim calcmode="lin" valueType="num">
                                      <p:cBhvr>
                                        <p:cTn id="79" dur="500"/>
                                        <p:tgtEl>
                                          <p:spTgt spid="17"/>
                                        </p:tgtEl>
                                        <p:attrNameLst>
                                          <p:attrName>ppt_h</p:attrName>
                                        </p:attrNameLst>
                                      </p:cBhvr>
                                      <p:tavLst>
                                        <p:tav tm="0">
                                          <p:val>
                                            <p:strVal val="ppt_h"/>
                                          </p:val>
                                        </p:tav>
                                        <p:tav tm="100000">
                                          <p:val>
                                            <p:strVal val="ppt_h"/>
                                          </p:val>
                                        </p:tav>
                                      </p:tavLst>
                                    </p:anim>
                                    <p:set>
                                      <p:cBhvr>
                                        <p:cTn id="80" dur="1" fill="hold">
                                          <p:stCondLst>
                                            <p:cond delay="499"/>
                                          </p:stCondLst>
                                        </p:cTn>
                                        <p:tgtEl>
                                          <p:spTgt spid="17"/>
                                        </p:tgtEl>
                                        <p:attrNameLst>
                                          <p:attrName>style.visibility</p:attrName>
                                        </p:attrNameLst>
                                      </p:cBhvr>
                                      <p:to>
                                        <p:strVal val="hidden"/>
                                      </p:to>
                                    </p:set>
                                  </p:childTnLst>
                                </p:cTn>
                              </p:par>
                            </p:childTnLst>
                          </p:cTn>
                        </p:par>
                        <p:par>
                          <p:cTn id="81" fill="hold">
                            <p:stCondLst>
                              <p:cond delay="6000"/>
                            </p:stCondLst>
                            <p:childTnLst>
                              <p:par>
                                <p:cTn id="82" presetID="31" presetClass="entr" presetSubtype="0" fill="hold" grpId="0" nodeType="afterEffect">
                                  <p:stCondLst>
                                    <p:cond delay="0"/>
                                  </p:stCondLst>
                                  <p:iterate type="lt">
                                    <p:tmPct val="5000"/>
                                  </p:iterate>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style.rotation</p:attrName>
                                        </p:attrNameLst>
                                      </p:cBhvr>
                                      <p:tavLst>
                                        <p:tav tm="0">
                                          <p:val>
                                            <p:fltVal val="90"/>
                                          </p:val>
                                        </p:tav>
                                        <p:tav tm="100000">
                                          <p:val>
                                            <p:fltVal val="0"/>
                                          </p:val>
                                        </p:tav>
                                      </p:tavLst>
                                    </p:anim>
                                    <p:animEffect transition="in" filter="fade">
                                      <p:cBhvr>
                                        <p:cTn id="87" dur="1000"/>
                                        <p:tgtEl>
                                          <p:spTgt spid="20"/>
                                        </p:tgtEl>
                                      </p:cBhvr>
                                    </p:animEffect>
                                  </p:childTnLst>
                                </p:cTn>
                              </p:par>
                            </p:childTnLst>
                          </p:cTn>
                        </p:par>
                        <p:par>
                          <p:cTn id="88" fill="hold">
                            <p:stCondLst>
                              <p:cond delay="7000"/>
                            </p:stCondLst>
                            <p:childTnLst>
                              <p:par>
                                <p:cTn id="89" presetID="55" presetClass="exit" presetSubtype="0" fill="hold" grpId="1" nodeType="afterEffect">
                                  <p:stCondLst>
                                    <p:cond delay="0"/>
                                  </p:stCondLst>
                                  <p:iterate type="lt">
                                    <p:tmPct val="0"/>
                                  </p:iterate>
                                  <p:childTnLst>
                                    <p:anim calcmode="lin" valueType="num">
                                      <p:cBhvr>
                                        <p:cTn id="90" dur="500"/>
                                        <p:tgtEl>
                                          <p:spTgt spid="20"/>
                                        </p:tgtEl>
                                        <p:attrNameLst>
                                          <p:attrName>ppt_w</p:attrName>
                                        </p:attrNameLst>
                                      </p:cBhvr>
                                      <p:tavLst>
                                        <p:tav tm="0">
                                          <p:val>
                                            <p:strVal val="ppt_w"/>
                                          </p:val>
                                        </p:tav>
                                        <p:tav tm="100000">
                                          <p:val>
                                            <p:strVal val="ppt_w*0.70"/>
                                          </p:val>
                                        </p:tav>
                                      </p:tavLst>
                                    </p:anim>
                                    <p:anim calcmode="lin" valueType="num">
                                      <p:cBhvr>
                                        <p:cTn id="91" dur="500"/>
                                        <p:tgtEl>
                                          <p:spTgt spid="20"/>
                                        </p:tgtEl>
                                        <p:attrNameLst>
                                          <p:attrName>ppt_h</p:attrName>
                                        </p:attrNameLst>
                                      </p:cBhvr>
                                      <p:tavLst>
                                        <p:tav tm="0">
                                          <p:val>
                                            <p:strVal val="ppt_h"/>
                                          </p:val>
                                        </p:tav>
                                        <p:tav tm="100000">
                                          <p:val>
                                            <p:strVal val="ppt_h"/>
                                          </p:val>
                                        </p:tav>
                                      </p:tavLst>
                                    </p:anim>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childTnLst>
                          </p:cTn>
                        </p:par>
                        <p:par>
                          <p:cTn id="94" fill="hold">
                            <p:stCondLst>
                              <p:cond delay="7500"/>
                            </p:stCondLst>
                            <p:childTnLst>
                              <p:par>
                                <p:cTn id="95" presetID="31" presetClass="entr" presetSubtype="0" fill="hold" grpId="0" nodeType="afterEffect">
                                  <p:stCondLst>
                                    <p:cond delay="0"/>
                                  </p:stCondLst>
                                  <p:iterate type="lt">
                                    <p:tmPct val="5000"/>
                                  </p:iterate>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 calcmode="lin" valueType="num">
                                      <p:cBhvr>
                                        <p:cTn id="99" dur="500" fill="hold"/>
                                        <p:tgtEl>
                                          <p:spTgt spid="26"/>
                                        </p:tgtEl>
                                        <p:attrNameLst>
                                          <p:attrName>style.rotation</p:attrName>
                                        </p:attrNameLst>
                                      </p:cBhvr>
                                      <p:tavLst>
                                        <p:tav tm="0">
                                          <p:val>
                                            <p:fltVal val="90"/>
                                          </p:val>
                                        </p:tav>
                                        <p:tav tm="100000">
                                          <p:val>
                                            <p:fltVal val="0"/>
                                          </p:val>
                                        </p:tav>
                                      </p:tavLst>
                                    </p:anim>
                                    <p:animEffect transition="in" filter="fade">
                                      <p:cBhvr>
                                        <p:cTn id="100" dur="500"/>
                                        <p:tgtEl>
                                          <p:spTgt spid="26"/>
                                        </p:tgtEl>
                                      </p:cBhvr>
                                    </p:animEffect>
                                  </p:childTnLst>
                                </p:cTn>
                              </p:par>
                            </p:childTnLst>
                          </p:cTn>
                        </p:par>
                        <p:par>
                          <p:cTn id="101" fill="hold">
                            <p:stCondLst>
                              <p:cond delay="8000"/>
                            </p:stCondLst>
                            <p:childTnLst>
                              <p:par>
                                <p:cTn id="102" presetID="55" presetClass="exit" presetSubtype="0" fill="hold" grpId="1" nodeType="afterEffect">
                                  <p:stCondLst>
                                    <p:cond delay="0"/>
                                  </p:stCondLst>
                                  <p:iterate type="lt">
                                    <p:tmPct val="0"/>
                                  </p:iterate>
                                  <p:childTnLst>
                                    <p:anim calcmode="lin" valueType="num">
                                      <p:cBhvr>
                                        <p:cTn id="103" dur="500"/>
                                        <p:tgtEl>
                                          <p:spTgt spid="26"/>
                                        </p:tgtEl>
                                        <p:attrNameLst>
                                          <p:attrName>ppt_w</p:attrName>
                                        </p:attrNameLst>
                                      </p:cBhvr>
                                      <p:tavLst>
                                        <p:tav tm="0">
                                          <p:val>
                                            <p:strVal val="ppt_w"/>
                                          </p:val>
                                        </p:tav>
                                        <p:tav tm="100000">
                                          <p:val>
                                            <p:strVal val="ppt_w*0.70"/>
                                          </p:val>
                                        </p:tav>
                                      </p:tavLst>
                                    </p:anim>
                                    <p:anim calcmode="lin" valueType="num">
                                      <p:cBhvr>
                                        <p:cTn id="104" dur="500"/>
                                        <p:tgtEl>
                                          <p:spTgt spid="26"/>
                                        </p:tgtEl>
                                        <p:attrNameLst>
                                          <p:attrName>ppt_h</p:attrName>
                                        </p:attrNameLst>
                                      </p:cBhvr>
                                      <p:tavLst>
                                        <p:tav tm="0">
                                          <p:val>
                                            <p:strVal val="ppt_h"/>
                                          </p:val>
                                        </p:tav>
                                        <p:tav tm="100000">
                                          <p:val>
                                            <p:strVal val="ppt_h"/>
                                          </p:val>
                                        </p:tav>
                                      </p:tavLst>
                                    </p:anim>
                                    <p:animEffect transition="out" filter="fade">
                                      <p:cBhvr>
                                        <p:cTn id="105" dur="500"/>
                                        <p:tgtEl>
                                          <p:spTgt spid="26"/>
                                        </p:tgtEl>
                                      </p:cBhvr>
                                    </p:animEffect>
                                    <p:set>
                                      <p:cBhvr>
                                        <p:cTn id="106" dur="1" fill="hold">
                                          <p:stCondLst>
                                            <p:cond delay="499"/>
                                          </p:stCondLst>
                                        </p:cTn>
                                        <p:tgtEl>
                                          <p:spTgt spid="26"/>
                                        </p:tgtEl>
                                        <p:attrNameLst>
                                          <p:attrName>style.visibility</p:attrName>
                                        </p:attrNameLst>
                                      </p:cBhvr>
                                      <p:to>
                                        <p:strVal val="hidden"/>
                                      </p:to>
                                    </p:set>
                                  </p:childTnLst>
                                </p:cTn>
                              </p:par>
                            </p:childTnLst>
                          </p:cTn>
                        </p:par>
                        <p:par>
                          <p:cTn id="107" fill="hold">
                            <p:stCondLst>
                              <p:cond delay="8500"/>
                            </p:stCondLst>
                            <p:childTnLst>
                              <p:par>
                                <p:cTn id="108" presetID="31" presetClass="entr" presetSubtype="0" fill="hold" grpId="0" nodeType="afterEffect">
                                  <p:stCondLst>
                                    <p:cond delay="0"/>
                                  </p:stCondLst>
                                  <p:iterate type="lt">
                                    <p:tmPct val="5000"/>
                                  </p:iterate>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fltVal val="0"/>
                                          </p:val>
                                        </p:tav>
                                        <p:tav tm="100000">
                                          <p:val>
                                            <p:strVal val="#ppt_h"/>
                                          </p:val>
                                        </p:tav>
                                      </p:tavLst>
                                    </p:anim>
                                    <p:anim calcmode="lin" valueType="num">
                                      <p:cBhvr>
                                        <p:cTn id="112" dur="500" fill="hold"/>
                                        <p:tgtEl>
                                          <p:spTgt spid="19"/>
                                        </p:tgtEl>
                                        <p:attrNameLst>
                                          <p:attrName>style.rotation</p:attrName>
                                        </p:attrNameLst>
                                      </p:cBhvr>
                                      <p:tavLst>
                                        <p:tav tm="0">
                                          <p:val>
                                            <p:fltVal val="90"/>
                                          </p:val>
                                        </p:tav>
                                        <p:tav tm="100000">
                                          <p:val>
                                            <p:fltVal val="0"/>
                                          </p:val>
                                        </p:tav>
                                      </p:tavLst>
                                    </p:anim>
                                    <p:animEffect transition="in" filter="fade">
                                      <p:cBhvr>
                                        <p:cTn id="113" dur="500"/>
                                        <p:tgtEl>
                                          <p:spTgt spid="19"/>
                                        </p:tgtEl>
                                      </p:cBhvr>
                                    </p:animEffect>
                                  </p:childTnLst>
                                </p:cTn>
                              </p:par>
                            </p:childTnLst>
                          </p:cTn>
                        </p:par>
                        <p:par>
                          <p:cTn id="114" fill="hold">
                            <p:stCondLst>
                              <p:cond delay="9000"/>
                            </p:stCondLst>
                            <p:childTnLst>
                              <p:par>
                                <p:cTn id="115" presetID="55" presetClass="exit" presetSubtype="0" fill="hold" grpId="1" nodeType="afterEffect">
                                  <p:stCondLst>
                                    <p:cond delay="0"/>
                                  </p:stCondLst>
                                  <p:iterate type="lt">
                                    <p:tmPct val="0"/>
                                  </p:iterate>
                                  <p:childTnLst>
                                    <p:anim calcmode="lin" valueType="num">
                                      <p:cBhvr>
                                        <p:cTn id="116" dur="500"/>
                                        <p:tgtEl>
                                          <p:spTgt spid="19"/>
                                        </p:tgtEl>
                                        <p:attrNameLst>
                                          <p:attrName>ppt_w</p:attrName>
                                        </p:attrNameLst>
                                      </p:cBhvr>
                                      <p:tavLst>
                                        <p:tav tm="0">
                                          <p:val>
                                            <p:strVal val="ppt_w"/>
                                          </p:val>
                                        </p:tav>
                                        <p:tav tm="100000">
                                          <p:val>
                                            <p:strVal val="ppt_w*0.70"/>
                                          </p:val>
                                        </p:tav>
                                      </p:tavLst>
                                    </p:anim>
                                    <p:anim calcmode="lin" valueType="num">
                                      <p:cBhvr>
                                        <p:cTn id="117" dur="500"/>
                                        <p:tgtEl>
                                          <p:spTgt spid="19"/>
                                        </p:tgtEl>
                                        <p:attrNameLst>
                                          <p:attrName>ppt_h</p:attrName>
                                        </p:attrNameLst>
                                      </p:cBhvr>
                                      <p:tavLst>
                                        <p:tav tm="0">
                                          <p:val>
                                            <p:strVal val="ppt_h"/>
                                          </p:val>
                                        </p:tav>
                                        <p:tav tm="100000">
                                          <p:val>
                                            <p:strVal val="ppt_h"/>
                                          </p:val>
                                        </p:tav>
                                      </p:tavLst>
                                    </p:anim>
                                    <p:animEffect transition="out" filter="fade">
                                      <p:cBhvr>
                                        <p:cTn id="118" dur="500"/>
                                        <p:tgtEl>
                                          <p:spTgt spid="19"/>
                                        </p:tgtEl>
                                      </p:cBhvr>
                                    </p:animEffect>
                                    <p:set>
                                      <p:cBhvr>
                                        <p:cTn id="119" dur="1" fill="hold">
                                          <p:stCondLst>
                                            <p:cond delay="499"/>
                                          </p:stCondLst>
                                        </p:cTn>
                                        <p:tgtEl>
                                          <p:spTgt spid="19"/>
                                        </p:tgtEl>
                                        <p:attrNameLst>
                                          <p:attrName>style.visibility</p:attrName>
                                        </p:attrNameLst>
                                      </p:cBhvr>
                                      <p:to>
                                        <p:strVal val="hidden"/>
                                      </p:to>
                                    </p:set>
                                  </p:childTnLst>
                                </p:cTn>
                              </p:par>
                            </p:childTnLst>
                          </p:cTn>
                        </p:par>
                        <p:par>
                          <p:cTn id="120" fill="hold">
                            <p:stCondLst>
                              <p:cond delay="9500"/>
                            </p:stCondLst>
                            <p:childTnLst>
                              <p:par>
                                <p:cTn id="121" presetID="31" presetClass="entr" presetSubtype="0" fill="hold" grpId="0" nodeType="afterEffect">
                                  <p:stCondLst>
                                    <p:cond delay="0"/>
                                  </p:stCondLst>
                                  <p:iterate type="lt">
                                    <p:tmPct val="5000"/>
                                  </p:iterate>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 calcmode="lin" valueType="num">
                                      <p:cBhvr>
                                        <p:cTn id="125" dur="500" fill="hold"/>
                                        <p:tgtEl>
                                          <p:spTgt spid="23"/>
                                        </p:tgtEl>
                                        <p:attrNameLst>
                                          <p:attrName>style.rotation</p:attrName>
                                        </p:attrNameLst>
                                      </p:cBhvr>
                                      <p:tavLst>
                                        <p:tav tm="0">
                                          <p:val>
                                            <p:fltVal val="90"/>
                                          </p:val>
                                        </p:tav>
                                        <p:tav tm="100000">
                                          <p:val>
                                            <p:fltVal val="0"/>
                                          </p:val>
                                        </p:tav>
                                      </p:tavLst>
                                    </p:anim>
                                    <p:animEffect transition="in" filter="fade">
                                      <p:cBhvr>
                                        <p:cTn id="126" dur="500"/>
                                        <p:tgtEl>
                                          <p:spTgt spid="23"/>
                                        </p:tgtEl>
                                      </p:cBhvr>
                                    </p:animEffect>
                                  </p:childTnLst>
                                </p:cTn>
                              </p:par>
                            </p:childTnLst>
                          </p:cTn>
                        </p:par>
                        <p:par>
                          <p:cTn id="127" fill="hold">
                            <p:stCondLst>
                              <p:cond delay="10000"/>
                            </p:stCondLst>
                            <p:childTnLst>
                              <p:par>
                                <p:cTn id="128" presetID="55" presetClass="exit" presetSubtype="0" fill="hold" grpId="1" nodeType="afterEffect">
                                  <p:stCondLst>
                                    <p:cond delay="0"/>
                                  </p:stCondLst>
                                  <p:iterate type="lt">
                                    <p:tmPct val="0"/>
                                  </p:iterate>
                                  <p:childTnLst>
                                    <p:anim calcmode="lin" valueType="num">
                                      <p:cBhvr>
                                        <p:cTn id="129" dur="500"/>
                                        <p:tgtEl>
                                          <p:spTgt spid="23"/>
                                        </p:tgtEl>
                                        <p:attrNameLst>
                                          <p:attrName>ppt_w</p:attrName>
                                        </p:attrNameLst>
                                      </p:cBhvr>
                                      <p:tavLst>
                                        <p:tav tm="0">
                                          <p:val>
                                            <p:strVal val="ppt_w"/>
                                          </p:val>
                                        </p:tav>
                                        <p:tav tm="100000">
                                          <p:val>
                                            <p:strVal val="ppt_w*0.70"/>
                                          </p:val>
                                        </p:tav>
                                      </p:tavLst>
                                    </p:anim>
                                    <p:anim calcmode="lin" valueType="num">
                                      <p:cBhvr>
                                        <p:cTn id="130" dur="500"/>
                                        <p:tgtEl>
                                          <p:spTgt spid="23"/>
                                        </p:tgtEl>
                                        <p:attrNameLst>
                                          <p:attrName>ppt_h</p:attrName>
                                        </p:attrNameLst>
                                      </p:cBhvr>
                                      <p:tavLst>
                                        <p:tav tm="0">
                                          <p:val>
                                            <p:strVal val="ppt_h"/>
                                          </p:val>
                                        </p:tav>
                                        <p:tav tm="100000">
                                          <p:val>
                                            <p:strVal val="ppt_h"/>
                                          </p:val>
                                        </p:tav>
                                      </p:tavLst>
                                    </p:anim>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childTnLst>
                          </p:cTn>
                        </p:par>
                        <p:par>
                          <p:cTn id="133" fill="hold">
                            <p:stCondLst>
                              <p:cond delay="10500"/>
                            </p:stCondLst>
                            <p:childTnLst>
                              <p:par>
                                <p:cTn id="134" presetID="31" presetClass="entr" presetSubtype="0" fill="hold" grpId="0" nodeType="afterEffect">
                                  <p:stCondLst>
                                    <p:cond delay="0"/>
                                  </p:stCondLst>
                                  <p:iterate type="lt">
                                    <p:tmPct val="5000"/>
                                  </p:iterate>
                                  <p:childTnLst>
                                    <p:set>
                                      <p:cBhvr>
                                        <p:cTn id="135" dur="1" fill="hold">
                                          <p:stCondLst>
                                            <p:cond delay="0"/>
                                          </p:stCondLst>
                                        </p:cTn>
                                        <p:tgtEl>
                                          <p:spTgt spid="24"/>
                                        </p:tgtEl>
                                        <p:attrNameLst>
                                          <p:attrName>style.visibility</p:attrName>
                                        </p:attrNameLst>
                                      </p:cBhvr>
                                      <p:to>
                                        <p:strVal val="visible"/>
                                      </p:to>
                                    </p:set>
                                    <p:anim calcmode="lin" valueType="num">
                                      <p:cBhvr>
                                        <p:cTn id="136" dur="500" fill="hold"/>
                                        <p:tgtEl>
                                          <p:spTgt spid="24"/>
                                        </p:tgtEl>
                                        <p:attrNameLst>
                                          <p:attrName>ppt_w</p:attrName>
                                        </p:attrNameLst>
                                      </p:cBhvr>
                                      <p:tavLst>
                                        <p:tav tm="0">
                                          <p:val>
                                            <p:fltVal val="0"/>
                                          </p:val>
                                        </p:tav>
                                        <p:tav tm="100000">
                                          <p:val>
                                            <p:strVal val="#ppt_w"/>
                                          </p:val>
                                        </p:tav>
                                      </p:tavLst>
                                    </p:anim>
                                    <p:anim calcmode="lin" valueType="num">
                                      <p:cBhvr>
                                        <p:cTn id="137" dur="500" fill="hold"/>
                                        <p:tgtEl>
                                          <p:spTgt spid="24"/>
                                        </p:tgtEl>
                                        <p:attrNameLst>
                                          <p:attrName>ppt_h</p:attrName>
                                        </p:attrNameLst>
                                      </p:cBhvr>
                                      <p:tavLst>
                                        <p:tav tm="0">
                                          <p:val>
                                            <p:fltVal val="0"/>
                                          </p:val>
                                        </p:tav>
                                        <p:tav tm="100000">
                                          <p:val>
                                            <p:strVal val="#ppt_h"/>
                                          </p:val>
                                        </p:tav>
                                      </p:tavLst>
                                    </p:anim>
                                    <p:anim calcmode="lin" valueType="num">
                                      <p:cBhvr>
                                        <p:cTn id="138" dur="500" fill="hold"/>
                                        <p:tgtEl>
                                          <p:spTgt spid="24"/>
                                        </p:tgtEl>
                                        <p:attrNameLst>
                                          <p:attrName>style.rotation</p:attrName>
                                        </p:attrNameLst>
                                      </p:cBhvr>
                                      <p:tavLst>
                                        <p:tav tm="0">
                                          <p:val>
                                            <p:fltVal val="90"/>
                                          </p:val>
                                        </p:tav>
                                        <p:tav tm="100000">
                                          <p:val>
                                            <p:fltVal val="0"/>
                                          </p:val>
                                        </p:tav>
                                      </p:tavLst>
                                    </p:anim>
                                    <p:animEffect transition="in" filter="fade">
                                      <p:cBhvr>
                                        <p:cTn id="139" dur="500"/>
                                        <p:tgtEl>
                                          <p:spTgt spid="24"/>
                                        </p:tgtEl>
                                      </p:cBhvr>
                                    </p:animEffect>
                                  </p:childTnLst>
                                </p:cTn>
                              </p:par>
                            </p:childTnLst>
                          </p:cTn>
                        </p:par>
                        <p:par>
                          <p:cTn id="140" fill="hold">
                            <p:stCondLst>
                              <p:cond delay="11000"/>
                            </p:stCondLst>
                            <p:childTnLst>
                              <p:par>
                                <p:cTn id="141" presetID="17" presetClass="exit" presetSubtype="10" fill="hold" grpId="1" nodeType="afterEffect">
                                  <p:stCondLst>
                                    <p:cond delay="0"/>
                                  </p:stCondLst>
                                  <p:iterate type="lt">
                                    <p:tmPct val="0"/>
                                  </p:iterate>
                                  <p:childTnLst>
                                    <p:anim calcmode="lin" valueType="num">
                                      <p:cBhvr>
                                        <p:cTn id="142" dur="500"/>
                                        <p:tgtEl>
                                          <p:spTgt spid="24"/>
                                        </p:tgtEl>
                                        <p:attrNameLst>
                                          <p:attrName>ppt_w</p:attrName>
                                        </p:attrNameLst>
                                      </p:cBhvr>
                                      <p:tavLst>
                                        <p:tav tm="0">
                                          <p:val>
                                            <p:strVal val="ppt_w"/>
                                          </p:val>
                                        </p:tav>
                                        <p:tav tm="100000">
                                          <p:val>
                                            <p:fltVal val="0"/>
                                          </p:val>
                                        </p:tav>
                                      </p:tavLst>
                                    </p:anim>
                                    <p:anim calcmode="lin" valueType="num">
                                      <p:cBhvr>
                                        <p:cTn id="143" dur="500"/>
                                        <p:tgtEl>
                                          <p:spTgt spid="24"/>
                                        </p:tgtEl>
                                        <p:attrNameLst>
                                          <p:attrName>ppt_h</p:attrName>
                                        </p:attrNameLst>
                                      </p:cBhvr>
                                      <p:tavLst>
                                        <p:tav tm="0">
                                          <p:val>
                                            <p:strVal val="ppt_h"/>
                                          </p:val>
                                        </p:tav>
                                        <p:tav tm="100000">
                                          <p:val>
                                            <p:strVal val="ppt_h"/>
                                          </p:val>
                                        </p:tav>
                                      </p:tavLst>
                                    </p:anim>
                                    <p:set>
                                      <p:cBhvr>
                                        <p:cTn id="144" dur="1" fill="hold">
                                          <p:stCondLst>
                                            <p:cond delay="499"/>
                                          </p:stCondLst>
                                        </p:cTn>
                                        <p:tgtEl>
                                          <p:spTgt spid="24"/>
                                        </p:tgtEl>
                                        <p:attrNameLst>
                                          <p:attrName>style.visibility</p:attrName>
                                        </p:attrNameLst>
                                      </p:cBhvr>
                                      <p:to>
                                        <p:strVal val="hidden"/>
                                      </p:to>
                                    </p:set>
                                  </p:childTnLst>
                                </p:cTn>
                              </p:par>
                            </p:childTnLst>
                          </p:cTn>
                        </p:par>
                        <p:par>
                          <p:cTn id="145" fill="hold">
                            <p:stCondLst>
                              <p:cond delay="11500"/>
                            </p:stCondLst>
                            <p:childTnLst>
                              <p:par>
                                <p:cTn id="146" presetID="31" presetClass="entr" presetSubtype="0" fill="hold" grpId="0" nodeType="afterEffect">
                                  <p:stCondLst>
                                    <p:cond delay="0"/>
                                  </p:stCondLst>
                                  <p:iterate type="lt">
                                    <p:tmPct val="5000"/>
                                  </p:iterate>
                                  <p:childTnLst>
                                    <p:set>
                                      <p:cBhvr>
                                        <p:cTn id="147" dur="1" fill="hold">
                                          <p:stCondLst>
                                            <p:cond delay="0"/>
                                          </p:stCondLst>
                                        </p:cTn>
                                        <p:tgtEl>
                                          <p:spTgt spid="25"/>
                                        </p:tgtEl>
                                        <p:attrNameLst>
                                          <p:attrName>style.visibility</p:attrName>
                                        </p:attrNameLst>
                                      </p:cBhvr>
                                      <p:to>
                                        <p:strVal val="visible"/>
                                      </p:to>
                                    </p:set>
                                    <p:anim calcmode="lin" valueType="num">
                                      <p:cBhvr>
                                        <p:cTn id="148" dur="500" fill="hold"/>
                                        <p:tgtEl>
                                          <p:spTgt spid="25"/>
                                        </p:tgtEl>
                                        <p:attrNameLst>
                                          <p:attrName>ppt_w</p:attrName>
                                        </p:attrNameLst>
                                      </p:cBhvr>
                                      <p:tavLst>
                                        <p:tav tm="0">
                                          <p:val>
                                            <p:fltVal val="0"/>
                                          </p:val>
                                        </p:tav>
                                        <p:tav tm="100000">
                                          <p:val>
                                            <p:strVal val="#ppt_w"/>
                                          </p:val>
                                        </p:tav>
                                      </p:tavLst>
                                    </p:anim>
                                    <p:anim calcmode="lin" valueType="num">
                                      <p:cBhvr>
                                        <p:cTn id="149" dur="500" fill="hold"/>
                                        <p:tgtEl>
                                          <p:spTgt spid="25"/>
                                        </p:tgtEl>
                                        <p:attrNameLst>
                                          <p:attrName>ppt_h</p:attrName>
                                        </p:attrNameLst>
                                      </p:cBhvr>
                                      <p:tavLst>
                                        <p:tav tm="0">
                                          <p:val>
                                            <p:fltVal val="0"/>
                                          </p:val>
                                        </p:tav>
                                        <p:tav tm="100000">
                                          <p:val>
                                            <p:strVal val="#ppt_h"/>
                                          </p:val>
                                        </p:tav>
                                      </p:tavLst>
                                    </p:anim>
                                    <p:anim calcmode="lin" valueType="num">
                                      <p:cBhvr>
                                        <p:cTn id="150" dur="500" fill="hold"/>
                                        <p:tgtEl>
                                          <p:spTgt spid="25"/>
                                        </p:tgtEl>
                                        <p:attrNameLst>
                                          <p:attrName>style.rotation</p:attrName>
                                        </p:attrNameLst>
                                      </p:cBhvr>
                                      <p:tavLst>
                                        <p:tav tm="0">
                                          <p:val>
                                            <p:fltVal val="90"/>
                                          </p:val>
                                        </p:tav>
                                        <p:tav tm="100000">
                                          <p:val>
                                            <p:fltVal val="0"/>
                                          </p:val>
                                        </p:tav>
                                      </p:tavLst>
                                    </p:anim>
                                    <p:animEffect transition="in" filter="fade">
                                      <p:cBhvr>
                                        <p:cTn id="151" dur="500"/>
                                        <p:tgtEl>
                                          <p:spTgt spid="25"/>
                                        </p:tgtEl>
                                      </p:cBhvr>
                                    </p:animEffect>
                                  </p:childTnLst>
                                </p:cTn>
                              </p:par>
                            </p:childTnLst>
                          </p:cTn>
                        </p:par>
                        <p:par>
                          <p:cTn id="152" fill="hold">
                            <p:stCondLst>
                              <p:cond delay="12000"/>
                            </p:stCondLst>
                            <p:childTnLst>
                              <p:par>
                                <p:cTn id="153" presetID="55" presetClass="exit" presetSubtype="0" fill="hold" grpId="1" nodeType="afterEffect">
                                  <p:stCondLst>
                                    <p:cond delay="0"/>
                                  </p:stCondLst>
                                  <p:iterate type="lt">
                                    <p:tmPct val="0"/>
                                  </p:iterate>
                                  <p:childTnLst>
                                    <p:anim calcmode="lin" valueType="num">
                                      <p:cBhvr>
                                        <p:cTn id="154" dur="500"/>
                                        <p:tgtEl>
                                          <p:spTgt spid="25"/>
                                        </p:tgtEl>
                                        <p:attrNameLst>
                                          <p:attrName>ppt_w</p:attrName>
                                        </p:attrNameLst>
                                      </p:cBhvr>
                                      <p:tavLst>
                                        <p:tav tm="0">
                                          <p:val>
                                            <p:strVal val="ppt_w"/>
                                          </p:val>
                                        </p:tav>
                                        <p:tav tm="100000">
                                          <p:val>
                                            <p:strVal val="ppt_w*0.70"/>
                                          </p:val>
                                        </p:tav>
                                      </p:tavLst>
                                    </p:anim>
                                    <p:anim calcmode="lin" valueType="num">
                                      <p:cBhvr>
                                        <p:cTn id="155" dur="500"/>
                                        <p:tgtEl>
                                          <p:spTgt spid="25"/>
                                        </p:tgtEl>
                                        <p:attrNameLst>
                                          <p:attrName>ppt_h</p:attrName>
                                        </p:attrNameLst>
                                      </p:cBhvr>
                                      <p:tavLst>
                                        <p:tav tm="0">
                                          <p:val>
                                            <p:strVal val="ppt_h"/>
                                          </p:val>
                                        </p:tav>
                                        <p:tav tm="100000">
                                          <p:val>
                                            <p:strVal val="ppt_h"/>
                                          </p:val>
                                        </p:tav>
                                      </p:tavLst>
                                    </p:anim>
                                    <p:animEffect transition="out" filter="fade">
                                      <p:cBhvr>
                                        <p:cTn id="156" dur="500"/>
                                        <p:tgtEl>
                                          <p:spTgt spid="25"/>
                                        </p:tgtEl>
                                      </p:cBhvr>
                                    </p:animEffect>
                                    <p:set>
                                      <p:cBhvr>
                                        <p:cTn id="157" dur="1" fill="hold">
                                          <p:stCondLst>
                                            <p:cond delay="499"/>
                                          </p:stCondLst>
                                        </p:cTn>
                                        <p:tgtEl>
                                          <p:spTgt spid="25"/>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51" presetClass="entr" presetSubtype="0" fill="hold" grpId="0" nodeType="clickEffect">
                                  <p:stCondLst>
                                    <p:cond delay="0"/>
                                  </p:stCondLst>
                                  <p:iterate type="lt">
                                    <p:tmPct val="0"/>
                                  </p:iterate>
                                  <p:childTnLst>
                                    <p:set>
                                      <p:cBhvr>
                                        <p:cTn id="161" dur="1" fill="hold">
                                          <p:stCondLst>
                                            <p:cond delay="0"/>
                                          </p:stCondLst>
                                        </p:cTn>
                                        <p:tgtEl>
                                          <p:spTgt spid="13">
                                            <p:txEl>
                                              <p:pRg st="0" end="0"/>
                                            </p:txEl>
                                          </p:spTgt>
                                        </p:tgtEl>
                                        <p:attrNameLst>
                                          <p:attrName>style.visibility</p:attrName>
                                        </p:attrNameLst>
                                      </p:cBhvr>
                                      <p:to>
                                        <p:strVal val="visible"/>
                                      </p:to>
                                    </p:set>
                                    <p:animEffect transition="in" filter="fade">
                                      <p:cBhvr>
                                        <p:cTn id="162" dur="193" decel="100000"/>
                                        <p:tgtEl>
                                          <p:spTgt spid="13">
                                            <p:txEl>
                                              <p:pRg st="0" end="0"/>
                                            </p:txEl>
                                          </p:spTgt>
                                        </p:tgtEl>
                                      </p:cBhvr>
                                    </p:animEffect>
                                    <p:animScale>
                                      <p:cBhvr>
                                        <p:cTn id="163" dur="193" decel="100000"/>
                                        <p:tgtEl>
                                          <p:spTgt spid="13">
                                            <p:txEl>
                                              <p:pRg st="0" end="0"/>
                                            </p:txEl>
                                          </p:spTgt>
                                        </p:tgtEl>
                                      </p:cBhvr>
                                      <p:from x="10000" y="10000"/>
                                      <p:to x="200000" y="450000"/>
                                    </p:animScale>
                                    <p:animScale>
                                      <p:cBhvr>
                                        <p:cTn id="164" dur="308" accel="100000" fill="hold">
                                          <p:stCondLst>
                                            <p:cond delay="193"/>
                                          </p:stCondLst>
                                        </p:cTn>
                                        <p:tgtEl>
                                          <p:spTgt spid="13">
                                            <p:txEl>
                                              <p:pRg st="0" end="0"/>
                                            </p:txEl>
                                          </p:spTgt>
                                        </p:tgtEl>
                                      </p:cBhvr>
                                      <p:from x="200000" y="450000"/>
                                      <p:to x="100000" y="100000"/>
                                    </p:animScale>
                                    <p:set>
                                      <p:cBhvr>
                                        <p:cTn id="165" dur="193" fill="hold"/>
                                        <p:tgtEl>
                                          <p:spTgt spid="13">
                                            <p:txEl>
                                              <p:pRg st="0" end="0"/>
                                            </p:txEl>
                                          </p:spTgt>
                                        </p:tgtEl>
                                        <p:attrNameLst>
                                          <p:attrName>ppt_x</p:attrName>
                                        </p:attrNameLst>
                                      </p:cBhvr>
                                      <p:to>
                                        <p:strVal val="(0.5)"/>
                                      </p:to>
                                    </p:set>
                                    <p:anim from="(0.5)" to="(#ppt_x)" calcmode="lin" valueType="num">
                                      <p:cBhvr>
                                        <p:cTn id="166" dur="308" accel="100000" fill="hold">
                                          <p:stCondLst>
                                            <p:cond delay="193"/>
                                          </p:stCondLst>
                                        </p:cTn>
                                        <p:tgtEl>
                                          <p:spTgt spid="13">
                                            <p:txEl>
                                              <p:pRg st="0" end="0"/>
                                            </p:txEl>
                                          </p:spTgt>
                                        </p:tgtEl>
                                        <p:attrNameLst>
                                          <p:attrName>ppt_x</p:attrName>
                                        </p:attrNameLst>
                                      </p:cBhvr>
                                    </p:anim>
                                    <p:set>
                                      <p:cBhvr>
                                        <p:cTn id="167" dur="193" fill="hold"/>
                                        <p:tgtEl>
                                          <p:spTgt spid="13">
                                            <p:txEl>
                                              <p:pRg st="0" end="0"/>
                                            </p:txEl>
                                          </p:spTgt>
                                        </p:tgtEl>
                                        <p:attrNameLst>
                                          <p:attrName>ppt_y</p:attrName>
                                        </p:attrNameLst>
                                      </p:cBhvr>
                                      <p:to>
                                        <p:strVal val="(#ppt_y+0.4)"/>
                                      </p:to>
                                    </p:set>
                                    <p:anim from="(#ppt_y+0.4)" to="(#ppt_y)" calcmode="lin" valueType="num">
                                      <p:cBhvr>
                                        <p:cTn id="168" dur="308" accel="100000" fill="hold">
                                          <p:stCondLst>
                                            <p:cond delay="193"/>
                                          </p:stCondLst>
                                        </p:cTn>
                                        <p:tgtEl>
                                          <p:spTgt spid="13">
                                            <p:txEl>
                                              <p:pRg st="0" end="0"/>
                                            </p:txEl>
                                          </p:spTgt>
                                        </p:tgtEl>
                                        <p:attrNameLst>
                                          <p:attrName>ppt_y</p:attrName>
                                        </p:attrNameLst>
                                      </p:cBhvr>
                                    </p:anim>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6" grpId="0" animBg="1"/>
      <p:bldP spid="16" grpId="1" animBg="1"/>
      <p:bldP spid="17" grpId="1" animBg="1"/>
      <p:bldP spid="18" grpId="0" animBg="1"/>
      <p:bldP spid="18" grpId="1" animBg="1"/>
      <p:bldP spid="19" grpId="0" animBg="1"/>
      <p:bldP spid="19" grpId="1"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2" animBg="1"/>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Box 4"/>
          <p:cNvSpPr txBox="1">
            <a:spLocks noChangeArrowheads="1"/>
          </p:cNvSpPr>
          <p:nvPr/>
        </p:nvSpPr>
        <p:spPr bwMode="auto">
          <a:xfrm>
            <a:off x="335178" y="76200"/>
            <a:ext cx="8808822" cy="707886"/>
          </a:xfrm>
          <a:prstGeom prst="rect">
            <a:avLst/>
          </a:prstGeom>
          <a:noFill/>
          <a:ln w="9525">
            <a:noFill/>
            <a:miter lim="800000"/>
            <a:headEnd/>
            <a:tailEnd/>
          </a:ln>
        </p:spPr>
        <p:txBody>
          <a:bodyPr wrap="none">
            <a:spAutoFit/>
          </a:bodyPr>
          <a:lstStyle/>
          <a:p>
            <a:r>
              <a:rPr lang="en-US" sz="2000" dirty="0">
                <a:latin typeface="+mn-lt"/>
              </a:rPr>
              <a:t>UVA Financial Planning And Analysis</a:t>
            </a:r>
          </a:p>
          <a:p>
            <a:r>
              <a:rPr lang="en-US" sz="2000" dirty="0">
                <a:latin typeface="+mn-lt"/>
              </a:rPr>
              <a:t>https://financialplanning.vpfinance.virginia.edu/installments-and-distributions</a:t>
            </a:r>
          </a:p>
        </p:txBody>
      </p:sp>
      <p:pic>
        <p:nvPicPr>
          <p:cNvPr id="3" name="Picture 2"/>
          <p:cNvPicPr>
            <a:picLocks noChangeAspect="1"/>
          </p:cNvPicPr>
          <p:nvPr/>
        </p:nvPicPr>
        <p:blipFill>
          <a:blip r:embed="rId3"/>
          <a:stretch>
            <a:fillRect/>
          </a:stretch>
        </p:blipFill>
        <p:spPr>
          <a:xfrm>
            <a:off x="0" y="990599"/>
            <a:ext cx="9144000" cy="5411719"/>
          </a:xfrm>
          <a:prstGeom prst="rect">
            <a:avLst/>
          </a:prstGeom>
        </p:spPr>
      </p:pic>
      <p:sp>
        <p:nvSpPr>
          <p:cNvPr id="5" name="Oval 4"/>
          <p:cNvSpPr/>
          <p:nvPr/>
        </p:nvSpPr>
        <p:spPr bwMode="auto">
          <a:xfrm>
            <a:off x="2438400" y="5791200"/>
            <a:ext cx="1752600" cy="533400"/>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23958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1" name="Title 1"/>
          <p:cNvSpPr>
            <a:spLocks noGrp="1"/>
          </p:cNvSpPr>
          <p:nvPr>
            <p:ph type="title"/>
          </p:nvPr>
        </p:nvSpPr>
        <p:spPr>
          <a:xfrm>
            <a:off x="140516" y="769297"/>
            <a:ext cx="8991600" cy="914400"/>
          </a:xfrm>
        </p:spPr>
        <p:txBody>
          <a:bodyPr>
            <a:normAutofit/>
          </a:bodyPr>
          <a:lstStyle/>
          <a:p>
            <a:pPr algn="ctr" eaLnBrk="1" hangingPunct="1"/>
            <a:r>
              <a:rPr lang="en-US" i="0" dirty="0">
                <a:solidFill>
                  <a:schemeClr val="tx1"/>
                </a:solidFill>
              </a:rPr>
              <a:t>Direct Charging of Items That Are Normally Considered F&amp;A</a:t>
            </a:r>
            <a:br>
              <a:rPr lang="en-US" i="0" dirty="0">
                <a:solidFill>
                  <a:schemeClr val="tx1"/>
                </a:solidFill>
              </a:rPr>
            </a:br>
            <a:r>
              <a:rPr lang="en-US" dirty="0">
                <a:solidFill>
                  <a:schemeClr val="tx1"/>
                </a:solidFill>
              </a:rPr>
              <a:t>When Circumstances are Not ‘Like’</a:t>
            </a: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pic>
        <p:nvPicPr>
          <p:cNvPr id="290818" name="Picture 2" descr="cables,connections,data,electronics,engineering,ethernet,fiber optics,Fotolia,glowing,glows,lights,networks,optics,technologies,transparent,w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2505730"/>
            <a:ext cx="19050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90820" name="Picture 4" descr="antenna arrays,antennas,communications,dishes,photographs,radio antennas,satellite dishes,satellites,sciences,SETI,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52700"/>
            <a:ext cx="236220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90822" name="Picture 6" descr="iStockphoto,cabinets,folders,offices,storage compartments,furniture,data,back up,ring binders,stationeries,concep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189" y="4638675"/>
            <a:ext cx="175260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90824" name="Picture 8" descr="beakers,bottles,healthcare,laboratories,laboratory equipment,medicines,Photographs,research labs,sciences,technologies,test tubes,vi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4429780"/>
            <a:ext cx="182880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90826" name="Picture 10" descr="air travel,aircraft,airliners,airlines,airplanes,aviation,flying,jets,photographs,planes,skies,transportation,trave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742420"/>
            <a:ext cx="2448581" cy="2448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1066800"/>
            <a:ext cx="5945188" cy="600075"/>
          </a:xfrm>
        </p:spPr>
        <p:txBody>
          <a:bodyPr>
            <a:normAutofit fontScale="90000"/>
          </a:bodyPr>
          <a:lstStyle/>
          <a:p>
            <a:pPr algn="ctr" eaLnBrk="1" hangingPunct="1"/>
            <a:r>
              <a:rPr lang="en-US" sz="2000" i="1" dirty="0">
                <a:solidFill>
                  <a:schemeClr val="tx1"/>
                </a:solidFill>
              </a:rPr>
              <a:t>CAS ‘Unlike Circumstances’ – Position that an F&amp;A Cost Will Be Charged Directly</a:t>
            </a:r>
          </a:p>
        </p:txBody>
      </p:sp>
      <p:sp>
        <p:nvSpPr>
          <p:cNvPr id="21507" name="Rectangle 3"/>
          <p:cNvSpPr>
            <a:spLocks noGrp="1" noChangeArrowheads="1"/>
          </p:cNvSpPr>
          <p:nvPr>
            <p:ph idx="1"/>
          </p:nvPr>
        </p:nvSpPr>
        <p:spPr>
          <a:xfrm>
            <a:off x="533400" y="3657600"/>
            <a:ext cx="8229600" cy="2438400"/>
          </a:xfrm>
        </p:spPr>
        <p:txBody>
          <a:bodyPr/>
          <a:lstStyle/>
          <a:p>
            <a:pPr eaLnBrk="1" hangingPunct="1">
              <a:buFont typeface="Wingdings" pitchFamily="2" charset="2"/>
              <a:buNone/>
            </a:pPr>
            <a:endParaRPr lang="en-US" sz="1100" dirty="0"/>
          </a:p>
          <a:p>
            <a:pPr lvl="2" eaLnBrk="1" hangingPunct="1">
              <a:buFont typeface="Wingdings" pitchFamily="2" charset="2"/>
              <a:buChar char="Ø"/>
            </a:pPr>
            <a:r>
              <a:rPr lang="en-US" sz="2400" dirty="0"/>
              <a:t>KEY: allocable </a:t>
            </a:r>
            <a:r>
              <a:rPr lang="en-US" sz="2400" u="sng" dirty="0"/>
              <a:t>and</a:t>
            </a:r>
            <a:r>
              <a:rPr lang="en-US" sz="2400" dirty="0"/>
              <a:t> identifiable with relative ease &amp; high degree of accuracy</a:t>
            </a:r>
          </a:p>
          <a:p>
            <a:pPr lvl="2" eaLnBrk="1" hangingPunct="1">
              <a:buFont typeface="Wingdings" pitchFamily="2" charset="2"/>
              <a:buChar char="Ø"/>
            </a:pPr>
            <a:r>
              <a:rPr lang="en-US" dirty="0"/>
              <a:t>For clerical/admin salaries – work should typically be ‘extensive’ in nature (over and above routine support by the academic unit)</a:t>
            </a:r>
          </a:p>
          <a:p>
            <a:pPr lvl="2" eaLnBrk="1" hangingPunct="1">
              <a:buFont typeface="Wingdings" pitchFamily="2" charset="2"/>
              <a:buChar char="Ø"/>
            </a:pPr>
            <a:r>
              <a:rPr lang="en-US" dirty="0"/>
              <a:t>Align with the funded </a:t>
            </a:r>
            <a:r>
              <a:rPr lang="en-US" b="1" dirty="0"/>
              <a:t>purpose</a:t>
            </a:r>
            <a:r>
              <a:rPr lang="en-US" dirty="0"/>
              <a:t> of the award to ensure that its goals are unlike those generally charged as F&amp;A costs</a:t>
            </a: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960" y="2286000"/>
            <a:ext cx="4343040" cy="1868269"/>
          </a:xfrm>
          <a:prstGeom prst="rect">
            <a:avLst/>
          </a:prstGeom>
        </p:spPr>
      </p:pic>
      <p:sp>
        <p:nvSpPr>
          <p:cNvPr id="5" name="Rectangle 4"/>
          <p:cNvSpPr/>
          <p:nvPr/>
        </p:nvSpPr>
        <p:spPr>
          <a:xfrm>
            <a:off x="609600" y="2362339"/>
            <a:ext cx="3962400" cy="646331"/>
          </a:xfrm>
          <a:prstGeom prst="rect">
            <a:avLst/>
          </a:prstGeom>
        </p:spPr>
        <p:txBody>
          <a:bodyPr wrap="square">
            <a:spAutoFit/>
          </a:bodyPr>
          <a:lstStyle/>
          <a:p>
            <a:pPr marL="477837" lvl="1" indent="-285750">
              <a:spcBef>
                <a:spcPct val="20000"/>
              </a:spcBef>
              <a:buClr>
                <a:srgbClr val="6E6E6E"/>
              </a:buClr>
              <a:buFont typeface="Wingdings" pitchFamily="2" charset="2"/>
              <a:buChar char="Ø"/>
            </a:pPr>
            <a:r>
              <a:rPr lang="en-US" sz="1800" kern="0" dirty="0">
                <a:solidFill>
                  <a:srgbClr val="000000"/>
                </a:solidFill>
                <a:latin typeface="Arial"/>
              </a:rPr>
              <a:t>Must satisfy the definition of a DIRECT COST: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752600"/>
            <a:ext cx="609739" cy="609739"/>
          </a:xfrm>
          <a:prstGeom prst="rect">
            <a:avLst/>
          </a:prstGeom>
        </p:spPr>
      </p:pic>
      <p:sp>
        <p:nvSpPr>
          <p:cNvPr id="9" name="TextBox 8"/>
          <p:cNvSpPr txBox="1"/>
          <p:nvPr/>
        </p:nvSpPr>
        <p:spPr>
          <a:xfrm>
            <a:off x="6477000" y="1905000"/>
            <a:ext cx="2286000" cy="369332"/>
          </a:xfrm>
          <a:prstGeom prst="rect">
            <a:avLst/>
          </a:prstGeom>
          <a:noFill/>
        </p:spPr>
        <p:txBody>
          <a:bodyPr wrap="square" rtlCol="0">
            <a:spAutoFit/>
          </a:bodyPr>
          <a:lstStyle/>
          <a:p>
            <a:r>
              <a:rPr lang="en-US" sz="1800" dirty="0">
                <a:latin typeface="+mn-lt"/>
              </a:rPr>
              <a:t>Remember this?</a:t>
            </a:r>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P spid="5"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026"/>
          <p:cNvSpPr>
            <a:spLocks noGrp="1" noChangeArrowheads="1"/>
          </p:cNvSpPr>
          <p:nvPr>
            <p:ph type="title"/>
          </p:nvPr>
        </p:nvSpPr>
        <p:spPr>
          <a:xfrm>
            <a:off x="752475" y="152400"/>
            <a:ext cx="8382000" cy="1219200"/>
          </a:xfrm>
        </p:spPr>
        <p:txBody>
          <a:bodyPr/>
          <a:lstStyle/>
          <a:p>
            <a:pPr algn="ctr" eaLnBrk="1" hangingPunct="1"/>
            <a:r>
              <a:rPr lang="en-US" sz="2400" i="1" dirty="0">
                <a:solidFill>
                  <a:schemeClr val="tx1"/>
                </a:solidFill>
              </a:rPr>
              <a:t>Adequacy in the Justification of ‘Unlike Circumstances’</a:t>
            </a:r>
          </a:p>
        </p:txBody>
      </p:sp>
      <p:sp>
        <p:nvSpPr>
          <p:cNvPr id="229378" name="Rectangle 1027"/>
          <p:cNvSpPr>
            <a:spLocks noGrp="1" noChangeArrowheads="1"/>
          </p:cNvSpPr>
          <p:nvPr>
            <p:ph idx="1"/>
          </p:nvPr>
        </p:nvSpPr>
        <p:spPr>
          <a:xfrm>
            <a:off x="533400" y="3124200"/>
            <a:ext cx="8397875" cy="2590800"/>
          </a:xfrm>
        </p:spPr>
        <p:txBody>
          <a:bodyPr>
            <a:normAutofit fontScale="92500" lnSpcReduction="20000"/>
          </a:bodyPr>
          <a:lstStyle/>
          <a:p>
            <a:pPr eaLnBrk="1" hangingPunct="1">
              <a:lnSpc>
                <a:spcPct val="90000"/>
              </a:lnSpc>
              <a:buFont typeface="Wingdings" pitchFamily="2" charset="2"/>
              <a:buChar char="ü"/>
            </a:pPr>
            <a:r>
              <a:rPr lang="en-US" sz="2600" dirty="0"/>
              <a:t>specific cost item(s)</a:t>
            </a:r>
          </a:p>
          <a:p>
            <a:pPr eaLnBrk="1" hangingPunct="1">
              <a:lnSpc>
                <a:spcPct val="90000"/>
              </a:lnSpc>
              <a:buFont typeface="Wingdings" pitchFamily="2" charset="2"/>
              <a:buChar char="ü"/>
            </a:pPr>
            <a:r>
              <a:rPr lang="en-US" sz="2600" dirty="0"/>
              <a:t>comprehensive justification, addressing extensiveness and PURPOSE</a:t>
            </a:r>
          </a:p>
          <a:p>
            <a:pPr eaLnBrk="1" hangingPunct="1">
              <a:lnSpc>
                <a:spcPct val="90000"/>
              </a:lnSpc>
              <a:buFont typeface="Wingdings" pitchFamily="2" charset="2"/>
              <a:buChar char="ü"/>
            </a:pPr>
            <a:r>
              <a:rPr lang="en-US" sz="2600" dirty="0"/>
              <a:t>estimated item quantity and unit cost</a:t>
            </a:r>
          </a:p>
          <a:p>
            <a:pPr eaLnBrk="1" hangingPunct="1">
              <a:lnSpc>
                <a:spcPct val="90000"/>
              </a:lnSpc>
              <a:buFont typeface="Wingdings" pitchFamily="2" charset="2"/>
              <a:buChar char="ü"/>
            </a:pPr>
            <a:r>
              <a:rPr lang="en-US" sz="2600" dirty="0"/>
              <a:t>Project/Task/Award information</a:t>
            </a:r>
          </a:p>
          <a:p>
            <a:pPr eaLnBrk="1" hangingPunct="1">
              <a:lnSpc>
                <a:spcPct val="90000"/>
              </a:lnSpc>
              <a:buFont typeface="Wingdings" pitchFamily="2" charset="2"/>
              <a:buChar char="ü"/>
            </a:pPr>
            <a:r>
              <a:rPr lang="en-US" sz="2600" dirty="0"/>
              <a:t>Principal Investigator’s last name</a:t>
            </a:r>
          </a:p>
          <a:p>
            <a:pPr marL="0" indent="0" eaLnBrk="1" hangingPunct="1">
              <a:lnSpc>
                <a:spcPct val="90000"/>
              </a:lnSpc>
              <a:buNone/>
            </a:pPr>
            <a:br>
              <a:rPr lang="en-US" dirty="0"/>
            </a:br>
            <a:endParaRPr lang="en-US" sz="2600" dirty="0"/>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3" name="Rectangle 2"/>
          <p:cNvSpPr/>
          <p:nvPr/>
        </p:nvSpPr>
        <p:spPr>
          <a:xfrm>
            <a:off x="3352800" y="1085850"/>
            <a:ext cx="4572000" cy="1172629"/>
          </a:xfrm>
          <a:prstGeom prst="rect">
            <a:avLst/>
          </a:prstGeom>
        </p:spPr>
        <p:txBody>
          <a:bodyPr>
            <a:spAutoFit/>
          </a:bodyPr>
          <a:lstStyle/>
          <a:p>
            <a:pPr marL="190500" lvl="0" indent="-190500">
              <a:lnSpc>
                <a:spcPct val="90000"/>
              </a:lnSpc>
              <a:spcBef>
                <a:spcPct val="20000"/>
              </a:spcBef>
              <a:buClr>
                <a:srgbClr val="6E6E6E"/>
              </a:buClr>
            </a:pPr>
            <a:r>
              <a:rPr lang="en-US" sz="2600" u="sng" kern="0" dirty="0">
                <a:solidFill>
                  <a:srgbClr val="000000"/>
                </a:solidFill>
                <a:latin typeface="Arial"/>
              </a:rPr>
              <a:t>Always</a:t>
            </a:r>
            <a:r>
              <a:rPr lang="en-US" sz="2600" kern="0" dirty="0">
                <a:solidFill>
                  <a:srgbClr val="000000"/>
                </a:solidFill>
                <a:latin typeface="Arial"/>
              </a:rPr>
              <a:t> include the following information on the </a:t>
            </a:r>
            <a:r>
              <a:rPr lang="en-US" sz="2600" b="1" kern="0" dirty="0">
                <a:solidFill>
                  <a:srgbClr val="000000"/>
                </a:solidFill>
                <a:latin typeface="Arial"/>
              </a:rPr>
              <a:t>FCER Form</a:t>
            </a:r>
            <a:r>
              <a:rPr lang="en-US" sz="2600" kern="0" dirty="0">
                <a:solidFill>
                  <a:srgbClr val="000000"/>
                </a:solidFill>
                <a:latin typeface="Arial"/>
              </a:rPr>
              <a:t>:</a:t>
            </a:r>
          </a:p>
        </p:txBody>
      </p:sp>
      <p:pic>
        <p:nvPicPr>
          <p:cNvPr id="291842" name="Picture 2" descr="business,checklists,clipboards,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23950"/>
            <a:ext cx="198120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fade">
                                      <p:cBhvr>
                                        <p:cTn id="7" dur="500"/>
                                        <p:tgtEl>
                                          <p:spTgt spid="2918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37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937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937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937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93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build="p" bldLvl="5"/>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1" name="Title 1"/>
          <p:cNvSpPr>
            <a:spLocks noGrp="1"/>
          </p:cNvSpPr>
          <p:nvPr>
            <p:ph type="title"/>
          </p:nvPr>
        </p:nvSpPr>
        <p:spPr>
          <a:xfrm>
            <a:off x="152400" y="457200"/>
            <a:ext cx="8991600" cy="914400"/>
          </a:xfrm>
        </p:spPr>
        <p:txBody>
          <a:bodyPr>
            <a:normAutofit/>
          </a:bodyPr>
          <a:lstStyle/>
          <a:p>
            <a:pPr algn="ctr" eaLnBrk="1" hangingPunct="1"/>
            <a:r>
              <a:rPr lang="en-US" i="0" dirty="0">
                <a:solidFill>
                  <a:schemeClr val="tx1"/>
                </a:solidFill>
              </a:rPr>
              <a:t>Direct Charging of Items That Are Normally Considered F&amp;A</a:t>
            </a:r>
            <a:br>
              <a:rPr lang="en-US" i="0" dirty="0">
                <a:solidFill>
                  <a:schemeClr val="tx1"/>
                </a:solidFill>
              </a:rPr>
            </a:br>
            <a:r>
              <a:rPr lang="en-US" dirty="0">
                <a:solidFill>
                  <a:schemeClr val="tx1"/>
                </a:solidFill>
              </a:rPr>
              <a:t>When Circumstances are Not ‘Like’</a:t>
            </a: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2" name="TextBox 1"/>
          <p:cNvSpPr txBox="1"/>
          <p:nvPr/>
        </p:nvSpPr>
        <p:spPr>
          <a:xfrm>
            <a:off x="4230673" y="1524000"/>
            <a:ext cx="4800600" cy="3970318"/>
          </a:xfrm>
          <a:prstGeom prst="rect">
            <a:avLst/>
          </a:prstGeom>
          <a:noFill/>
        </p:spPr>
        <p:txBody>
          <a:bodyPr wrap="square" rtlCol="0">
            <a:spAutoFit/>
          </a:bodyPr>
          <a:lstStyle/>
          <a:p>
            <a:pPr algn="ctr"/>
            <a:r>
              <a:rPr lang="en-US" sz="1800" b="1" dirty="0">
                <a:latin typeface="+mj-lt"/>
                <a:ea typeface="+mj-ea"/>
                <a:cs typeface="+mj-cs"/>
              </a:rPr>
              <a:t> </a:t>
            </a:r>
            <a:r>
              <a:rPr lang="en-US" sz="1800" b="1" dirty="0">
                <a:ln>
                  <a:solidFill>
                    <a:schemeClr val="bg2">
                      <a:lumMod val="50000"/>
                    </a:schemeClr>
                  </a:solidFill>
                </a:ln>
                <a:solidFill>
                  <a:srgbClr val="FF0000"/>
                </a:solidFill>
                <a:latin typeface="+mj-lt"/>
                <a:ea typeface="+mj-ea"/>
                <a:cs typeface="+mj-cs"/>
              </a:rPr>
              <a:t>Clerical/Administrative Salaries</a:t>
            </a:r>
          </a:p>
          <a:p>
            <a:pPr algn="ctr"/>
            <a:r>
              <a:rPr lang="en-US" sz="1800" b="1" dirty="0">
                <a:ln>
                  <a:solidFill>
                    <a:schemeClr val="bg2">
                      <a:lumMod val="50000"/>
                    </a:schemeClr>
                  </a:solidFill>
                </a:ln>
                <a:solidFill>
                  <a:srgbClr val="FF0000"/>
                </a:solidFill>
                <a:latin typeface="+mj-lt"/>
                <a:ea typeface="+mj-ea"/>
                <a:cs typeface="+mj-cs"/>
              </a:rPr>
              <a:t>2CFR200.413</a:t>
            </a:r>
          </a:p>
          <a:p>
            <a:r>
              <a:rPr lang="en-US" sz="1800" b="1" dirty="0">
                <a:ln>
                  <a:solidFill>
                    <a:schemeClr val="bg2">
                      <a:lumMod val="50000"/>
                    </a:schemeClr>
                  </a:solidFill>
                </a:ln>
                <a:solidFill>
                  <a:srgbClr val="FF0000"/>
                </a:solidFill>
                <a:latin typeface="+mj-lt"/>
                <a:ea typeface="+mj-ea"/>
                <a:cs typeface="+mj-cs"/>
              </a:rPr>
              <a:t>Four conditions under which direct charging of such salaries are  allowable:</a:t>
            </a:r>
          </a:p>
          <a:p>
            <a:pPr marL="457200" indent="-457200">
              <a:buAutoNum type="arabicParenR"/>
            </a:pPr>
            <a:r>
              <a:rPr lang="en-US" sz="1800" b="1" dirty="0">
                <a:ln>
                  <a:solidFill>
                    <a:schemeClr val="bg2">
                      <a:lumMod val="50000"/>
                    </a:schemeClr>
                  </a:solidFill>
                </a:ln>
                <a:solidFill>
                  <a:srgbClr val="FF0000"/>
                </a:solidFill>
                <a:latin typeface="+mj-lt"/>
                <a:ea typeface="+mj-ea"/>
                <a:cs typeface="+mj-cs"/>
              </a:rPr>
              <a:t>Administrative or clerical services are integral to a project/activity</a:t>
            </a:r>
          </a:p>
          <a:p>
            <a:pPr marL="457200" indent="-457200">
              <a:buAutoNum type="arabicParenR"/>
            </a:pPr>
            <a:r>
              <a:rPr lang="en-US" sz="1800" b="1" dirty="0">
                <a:ln>
                  <a:solidFill>
                    <a:schemeClr val="bg2">
                      <a:lumMod val="50000"/>
                    </a:schemeClr>
                  </a:solidFill>
                </a:ln>
                <a:solidFill>
                  <a:srgbClr val="FF0000"/>
                </a:solidFill>
                <a:latin typeface="+mj-lt"/>
                <a:ea typeface="+mj-ea"/>
                <a:cs typeface="+mj-cs"/>
              </a:rPr>
              <a:t>Individuals involved can be specifically identified with the project/activity</a:t>
            </a:r>
          </a:p>
          <a:p>
            <a:pPr marL="457200" indent="-457200">
              <a:buAutoNum type="arabicParenR"/>
            </a:pPr>
            <a:r>
              <a:rPr lang="en-US" sz="1800" b="1" dirty="0">
                <a:ln>
                  <a:solidFill>
                    <a:schemeClr val="bg2">
                      <a:lumMod val="50000"/>
                    </a:schemeClr>
                  </a:solidFill>
                </a:ln>
                <a:solidFill>
                  <a:srgbClr val="FF0000"/>
                </a:solidFill>
                <a:latin typeface="+mj-lt"/>
                <a:ea typeface="+mj-ea"/>
                <a:cs typeface="+mj-cs"/>
              </a:rPr>
              <a:t>The costs are explicitly included in the budget or have prior written approval of the federal agency</a:t>
            </a:r>
          </a:p>
          <a:p>
            <a:pPr marL="457200" indent="-457200">
              <a:buAutoNum type="arabicParenR"/>
            </a:pPr>
            <a:r>
              <a:rPr lang="en-US" sz="1800" b="1" dirty="0">
                <a:ln>
                  <a:solidFill>
                    <a:schemeClr val="bg2">
                      <a:lumMod val="50000"/>
                    </a:schemeClr>
                  </a:solidFill>
                </a:ln>
                <a:solidFill>
                  <a:srgbClr val="FF0000"/>
                </a:solidFill>
                <a:latin typeface="+mj-lt"/>
                <a:ea typeface="+mj-ea"/>
                <a:cs typeface="+mj-cs"/>
              </a:rPr>
              <a:t>The costs are not also recovered as indirect cost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67" y="1524000"/>
            <a:ext cx="3281883" cy="4753392"/>
          </a:xfrm>
          <a:prstGeom prst="rect">
            <a:avLst/>
          </a:prstGeom>
        </p:spPr>
      </p:pic>
    </p:spTree>
    <p:extLst>
      <p:ext uri="{BB962C8B-B14F-4D97-AF65-F5344CB8AC3E}">
        <p14:creationId xmlns:p14="http://schemas.microsoft.com/office/powerpoint/2010/main" val="2891094057"/>
      </p:ext>
    </p:extLst>
  </p:cSld>
  <p:clrMapOvr>
    <a:masterClrMapping/>
  </p:clrMapOvr>
  <p:transition spd="med">
    <p:pull dir="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52" name="Rectangle 5"/>
          <p:cNvSpPr>
            <a:spLocks noChangeArrowheads="1"/>
          </p:cNvSpPr>
          <p:nvPr/>
        </p:nvSpPr>
        <p:spPr bwMode="auto">
          <a:xfrm>
            <a:off x="0" y="704195"/>
            <a:ext cx="8924925"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000" b="1" dirty="0">
                <a:solidFill>
                  <a:schemeClr val="bg1"/>
                </a:solidFill>
                <a:latin typeface="Arial" pitchFamily="34" charset="0"/>
              </a:rPr>
              <a:t>	ADMINISTRATIVE – CLERICAL STAFF SALARIES:</a:t>
            </a:r>
          </a:p>
        </p:txBody>
      </p:sp>
      <p:sp>
        <p:nvSpPr>
          <p:cNvPr id="2053" name="Rectangle 6"/>
          <p:cNvSpPr>
            <a:spLocks noChangeArrowheads="1"/>
          </p:cNvSpPr>
          <p:nvPr/>
        </p:nvSpPr>
        <p:spPr bwMode="auto">
          <a:xfrm>
            <a:off x="762000" y="1143000"/>
            <a:ext cx="2758770" cy="582211"/>
          </a:xfrm>
          <a:prstGeom prst="rect">
            <a:avLst/>
          </a:prstGeom>
          <a:noFill/>
          <a:ln w="12700">
            <a:noFill/>
            <a:miter lim="800000"/>
            <a:headEnd/>
            <a:tailEnd/>
          </a:ln>
        </p:spPr>
        <p:txBody>
          <a:bodyPr wrap="none" lIns="90488" tIns="44450" rIns="90488" bIns="44450">
            <a:spAutoFit/>
          </a:bodyPr>
          <a:lstStyle/>
          <a:p>
            <a:pPr algn="ctr" eaLnBrk="0" hangingPunct="0"/>
            <a:r>
              <a:rPr lang="en-US" sz="3200" i="1" dirty="0">
                <a:solidFill>
                  <a:schemeClr val="bg1"/>
                </a:solidFill>
                <a:latin typeface="Arial" pitchFamily="34" charset="0"/>
              </a:rPr>
              <a:t>EXHIBIT C #1</a:t>
            </a:r>
          </a:p>
        </p:txBody>
      </p:sp>
      <p:sp>
        <p:nvSpPr>
          <p:cNvPr id="2054" name="Rectangle 7"/>
          <p:cNvSpPr>
            <a:spLocks noChangeArrowheads="1"/>
          </p:cNvSpPr>
          <p:nvPr/>
        </p:nvSpPr>
        <p:spPr bwMode="auto">
          <a:xfrm>
            <a:off x="885825" y="2012950"/>
            <a:ext cx="4806950" cy="520700"/>
          </a:xfrm>
          <a:prstGeom prst="rect">
            <a:avLst/>
          </a:prstGeom>
          <a:noFill/>
          <a:ln w="12700">
            <a:noFill/>
            <a:miter lim="800000"/>
            <a:headEnd/>
            <a:tailEnd/>
          </a:ln>
        </p:spPr>
        <p:txBody>
          <a:bodyPr wrap="none" lIns="90488" tIns="44450" rIns="90488" bIns="44450">
            <a:spAutoFit/>
          </a:bodyPr>
          <a:lstStyle/>
          <a:p>
            <a:pPr algn="l" eaLnBrk="0" hangingPunct="0">
              <a:buFontTx/>
              <a:buChar char="•"/>
            </a:pPr>
            <a:r>
              <a:rPr lang="en-US" sz="2800" dirty="0">
                <a:solidFill>
                  <a:schemeClr val="bg1"/>
                </a:solidFill>
                <a:latin typeface="Arial" pitchFamily="34" charset="0"/>
              </a:rPr>
              <a:t> Large, complex programs -</a:t>
            </a:r>
          </a:p>
        </p:txBody>
      </p:sp>
      <p:sp>
        <p:nvSpPr>
          <p:cNvPr id="2055" name="Rectangle 8"/>
          <p:cNvSpPr>
            <a:spLocks noChangeArrowheads="1"/>
          </p:cNvSpPr>
          <p:nvPr/>
        </p:nvSpPr>
        <p:spPr bwMode="auto">
          <a:xfrm>
            <a:off x="914400" y="2667000"/>
            <a:ext cx="5105400" cy="3044423"/>
          </a:xfrm>
          <a:prstGeom prst="rect">
            <a:avLst/>
          </a:prstGeom>
          <a:noFill/>
          <a:ln w="12700">
            <a:noFill/>
            <a:miter lim="800000"/>
            <a:headEnd/>
            <a:tailEnd/>
          </a:ln>
        </p:spPr>
        <p:txBody>
          <a:bodyPr wrap="square" lIns="90488" tIns="44450" rIns="90488" bIns="44450">
            <a:spAutoFit/>
          </a:bodyPr>
          <a:lstStyle/>
          <a:p>
            <a:pPr algn="l" eaLnBrk="0" hangingPunct="0"/>
            <a:r>
              <a:rPr lang="en-US" sz="2400" dirty="0">
                <a:solidFill>
                  <a:schemeClr val="bg1"/>
                </a:solidFill>
                <a:latin typeface="Arial" pitchFamily="34" charset="0"/>
              </a:rPr>
              <a:t>Includes General Clinical Research and Primate Centers, Program Projects, environmental and engineering research centers and other grants and contracts that entail assembling and managing teams of investigators from other organizations</a:t>
            </a:r>
          </a:p>
        </p:txBody>
      </p:sp>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1"/>
                </a:solidFill>
                <a:latin typeface="+mj-lt"/>
              </a:rPr>
              <a:t>Costing Basics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6000"/>
            <a:lum/>
          </a:blip>
          <a:srcRect/>
          <a:stretch>
            <a:fillRect l="-25000" t="-17000" r="-25000" b="-17000"/>
          </a:stretch>
        </a:blipFill>
        <a:effectLst/>
      </p:bgPr>
    </p:bg>
    <p:spTree>
      <p:nvGrpSpPr>
        <p:cNvPr id="1" name=""/>
        <p:cNvGrpSpPr/>
        <p:nvPr/>
      </p:nvGrpSpPr>
      <p:grpSpPr>
        <a:xfrm>
          <a:off x="0" y="0"/>
          <a:ext cx="0" cy="0"/>
          <a:chOff x="0" y="0"/>
          <a:chExt cx="0" cy="0"/>
        </a:xfrm>
      </p:grpSpPr>
      <p:sp>
        <p:nvSpPr>
          <p:cNvPr id="3079" name="Rectangle 4"/>
          <p:cNvSpPr>
            <a:spLocks noChangeArrowheads="1"/>
          </p:cNvSpPr>
          <p:nvPr/>
        </p:nvSpPr>
        <p:spPr bwMode="auto">
          <a:xfrm>
            <a:off x="762000" y="1143000"/>
            <a:ext cx="2758770" cy="582211"/>
          </a:xfrm>
          <a:prstGeom prst="rect">
            <a:avLst/>
          </a:prstGeom>
          <a:noFill/>
          <a:ln w="12700">
            <a:noFill/>
            <a:miter lim="800000"/>
            <a:headEnd/>
            <a:tailEnd/>
          </a:ln>
        </p:spPr>
        <p:txBody>
          <a:bodyPr wrap="none" lIns="90488" tIns="44450" rIns="90488" bIns="44450">
            <a:spAutoFit/>
          </a:bodyPr>
          <a:lstStyle/>
          <a:p>
            <a:pPr algn="l" eaLnBrk="0" hangingPunct="0"/>
            <a:r>
              <a:rPr lang="en-US" sz="3200" i="1" dirty="0">
                <a:latin typeface="Arial" pitchFamily="34" charset="0"/>
              </a:rPr>
              <a:t>EXHIBIT C #2</a:t>
            </a:r>
          </a:p>
        </p:txBody>
      </p:sp>
      <p:sp>
        <p:nvSpPr>
          <p:cNvPr id="3080" name="Rectangle 8"/>
          <p:cNvSpPr>
            <a:spLocks noChangeArrowheads="1"/>
          </p:cNvSpPr>
          <p:nvPr/>
        </p:nvSpPr>
        <p:spPr bwMode="auto">
          <a:xfrm>
            <a:off x="228600" y="2209800"/>
            <a:ext cx="5334000" cy="3108325"/>
          </a:xfrm>
          <a:prstGeom prst="rect">
            <a:avLst/>
          </a:prstGeom>
          <a:noFill/>
          <a:ln w="9525" algn="ctr">
            <a:noFill/>
            <a:miter lim="800000"/>
            <a:headEnd/>
            <a:tailEnd/>
          </a:ln>
        </p:spPr>
        <p:txBody>
          <a:bodyPr>
            <a:spAutoFit/>
          </a:bodyPr>
          <a:lstStyle/>
          <a:p>
            <a:pPr lvl="1" algn="l" eaLnBrk="0" hangingPunct="0">
              <a:buFontTx/>
              <a:buChar char="•"/>
            </a:pPr>
            <a:r>
              <a:rPr lang="en-US" sz="2800" dirty="0">
                <a:latin typeface="Arial" pitchFamily="34" charset="0"/>
              </a:rPr>
              <a:t>Projects that are </a:t>
            </a:r>
            <a:r>
              <a:rPr lang="en-US" sz="2800" b="1" dirty="0">
                <a:latin typeface="Arial" pitchFamily="34" charset="0"/>
              </a:rPr>
              <a:t>geographically inaccessible </a:t>
            </a:r>
            <a:r>
              <a:rPr lang="en-US" sz="2800" dirty="0">
                <a:latin typeface="Arial" pitchFamily="34" charset="0"/>
              </a:rPr>
              <a:t>to routine support, i.e., research vessels, radio astronomy projects, other remote field locations</a:t>
            </a:r>
          </a:p>
        </p:txBody>
      </p:sp>
      <p:sp>
        <p:nvSpPr>
          <p:cNvPr id="11" name="TextBox 10"/>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12" name="Rectangle 5"/>
          <p:cNvSpPr>
            <a:spLocks noChangeArrowheads="1"/>
          </p:cNvSpPr>
          <p:nvPr/>
        </p:nvSpPr>
        <p:spPr bwMode="auto">
          <a:xfrm>
            <a:off x="0" y="704195"/>
            <a:ext cx="8924925"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000" b="1" dirty="0">
                <a:solidFill>
                  <a:schemeClr val="bg1"/>
                </a:solidFill>
                <a:latin typeface="Arial" pitchFamily="34" charset="0"/>
              </a:rPr>
              <a:t>	</a:t>
            </a:r>
            <a:r>
              <a:rPr lang="en-US" sz="2000" b="1" dirty="0">
                <a:latin typeface="Arial" pitchFamily="34" charset="0"/>
              </a:rPr>
              <a:t>ADMINISTRATIVE – CLERICAL STAFF SALARIES:</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Rectangle 6"/>
          <p:cNvSpPr>
            <a:spLocks noChangeArrowheads="1"/>
          </p:cNvSpPr>
          <p:nvPr/>
        </p:nvSpPr>
        <p:spPr bwMode="auto">
          <a:xfrm>
            <a:off x="1333500" y="2057400"/>
            <a:ext cx="5867400" cy="2246769"/>
          </a:xfrm>
          <a:prstGeom prst="rect">
            <a:avLst/>
          </a:prstGeom>
          <a:noFill/>
          <a:ln w="9525" algn="ctr">
            <a:noFill/>
            <a:miter lim="800000"/>
            <a:headEnd/>
            <a:tailEnd/>
          </a:ln>
        </p:spPr>
        <p:txBody>
          <a:bodyPr wrap="square">
            <a:spAutoFit/>
          </a:bodyPr>
          <a:lstStyle/>
          <a:p>
            <a:r>
              <a:rPr lang="en-US" sz="2800" dirty="0">
                <a:solidFill>
                  <a:schemeClr val="bg1"/>
                </a:solidFill>
                <a:latin typeface="Arial" pitchFamily="34" charset="0"/>
              </a:rPr>
              <a:t>Projects that require </a:t>
            </a:r>
            <a:r>
              <a:rPr lang="en-US" sz="2800" b="1" dirty="0">
                <a:solidFill>
                  <a:schemeClr val="bg1"/>
                </a:solidFill>
                <a:latin typeface="Arial" pitchFamily="34" charset="0"/>
              </a:rPr>
              <a:t>a large number of</a:t>
            </a:r>
            <a:r>
              <a:rPr lang="en-US" sz="2800" dirty="0">
                <a:solidFill>
                  <a:schemeClr val="bg1"/>
                </a:solidFill>
                <a:latin typeface="Arial" pitchFamily="34" charset="0"/>
              </a:rPr>
              <a:t> repeated </a:t>
            </a:r>
            <a:r>
              <a:rPr lang="en-US" sz="2800" b="1" dirty="0">
                <a:solidFill>
                  <a:schemeClr val="bg1"/>
                </a:solidFill>
                <a:latin typeface="Arial" pitchFamily="34" charset="0"/>
              </a:rPr>
              <a:t>travel </a:t>
            </a:r>
            <a:r>
              <a:rPr lang="en-US" sz="2800" dirty="0">
                <a:solidFill>
                  <a:schemeClr val="bg1"/>
                </a:solidFill>
                <a:latin typeface="Arial" pitchFamily="34" charset="0"/>
              </a:rPr>
              <a:t>and/ or </a:t>
            </a:r>
            <a:r>
              <a:rPr lang="en-US" sz="2800" b="1" dirty="0">
                <a:solidFill>
                  <a:schemeClr val="bg1"/>
                </a:solidFill>
                <a:latin typeface="Arial" pitchFamily="34" charset="0"/>
              </a:rPr>
              <a:t>meeting arrangements </a:t>
            </a:r>
            <a:r>
              <a:rPr lang="en-US" sz="2800" dirty="0">
                <a:solidFill>
                  <a:schemeClr val="bg1"/>
                </a:solidFill>
                <a:latin typeface="Arial" pitchFamily="34" charset="0"/>
              </a:rPr>
              <a:t>for large</a:t>
            </a:r>
          </a:p>
          <a:p>
            <a:r>
              <a:rPr lang="en-US" sz="2800" dirty="0">
                <a:solidFill>
                  <a:schemeClr val="bg1"/>
                </a:solidFill>
                <a:latin typeface="Arial" pitchFamily="34" charset="0"/>
              </a:rPr>
              <a:t>numbers of participants, such as conferences and seminars</a:t>
            </a:r>
          </a:p>
        </p:txBody>
      </p:sp>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1"/>
                </a:solidFill>
                <a:latin typeface="+mj-lt"/>
              </a:rPr>
              <a:t>Costing Basics</a:t>
            </a:r>
          </a:p>
        </p:txBody>
      </p:sp>
      <p:sp>
        <p:nvSpPr>
          <p:cNvPr id="9" name="Rectangle 5"/>
          <p:cNvSpPr>
            <a:spLocks noChangeArrowheads="1"/>
          </p:cNvSpPr>
          <p:nvPr/>
        </p:nvSpPr>
        <p:spPr bwMode="auto">
          <a:xfrm>
            <a:off x="0" y="704195"/>
            <a:ext cx="8924925"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000" b="1" dirty="0">
                <a:solidFill>
                  <a:schemeClr val="bg1"/>
                </a:solidFill>
                <a:latin typeface="Arial" pitchFamily="34" charset="0"/>
              </a:rPr>
              <a:t>	ADMINISTRATIVE – CLERICAL STAFF SALARIES:</a:t>
            </a:r>
          </a:p>
        </p:txBody>
      </p:sp>
      <p:sp>
        <p:nvSpPr>
          <p:cNvPr id="10" name="Rectangle 4"/>
          <p:cNvSpPr>
            <a:spLocks noChangeArrowheads="1"/>
          </p:cNvSpPr>
          <p:nvPr/>
        </p:nvSpPr>
        <p:spPr bwMode="auto">
          <a:xfrm>
            <a:off x="762000" y="1143000"/>
            <a:ext cx="2758770" cy="582211"/>
          </a:xfrm>
          <a:prstGeom prst="rect">
            <a:avLst/>
          </a:prstGeom>
          <a:noFill/>
          <a:ln w="12700">
            <a:noFill/>
            <a:miter lim="800000"/>
            <a:headEnd/>
            <a:tailEnd/>
          </a:ln>
        </p:spPr>
        <p:txBody>
          <a:bodyPr wrap="none" lIns="90488" tIns="44450" rIns="90488" bIns="44450">
            <a:spAutoFit/>
          </a:bodyPr>
          <a:lstStyle/>
          <a:p>
            <a:pPr algn="l" eaLnBrk="0" hangingPunct="0"/>
            <a:r>
              <a:rPr lang="en-US" sz="3200" i="1" dirty="0">
                <a:solidFill>
                  <a:schemeClr val="bg1"/>
                </a:solidFill>
                <a:latin typeface="Arial" pitchFamily="34" charset="0"/>
              </a:rPr>
              <a:t>EXHIBIT C #3</a:t>
            </a: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6" name="Rectangle 6"/>
          <p:cNvSpPr>
            <a:spLocks noChangeArrowheads="1"/>
          </p:cNvSpPr>
          <p:nvPr/>
        </p:nvSpPr>
        <p:spPr bwMode="auto">
          <a:xfrm>
            <a:off x="381000" y="2286000"/>
            <a:ext cx="3651250" cy="2674938"/>
          </a:xfrm>
          <a:prstGeom prst="rect">
            <a:avLst/>
          </a:prstGeom>
          <a:noFill/>
          <a:ln w="12700">
            <a:noFill/>
            <a:miter lim="800000"/>
            <a:headEnd/>
            <a:tailEnd/>
          </a:ln>
        </p:spPr>
        <p:txBody>
          <a:bodyPr lIns="90488" tIns="44450" rIns="90488" bIns="44450">
            <a:spAutoFit/>
          </a:bodyPr>
          <a:lstStyle/>
          <a:p>
            <a:pPr algn="l" eaLnBrk="0" hangingPunct="0">
              <a:buFontTx/>
              <a:buChar char="•"/>
            </a:pPr>
            <a:r>
              <a:rPr lang="en-US" sz="2400" dirty="0">
                <a:solidFill>
                  <a:schemeClr val="bg1"/>
                </a:solidFill>
                <a:latin typeface="Arial" pitchFamily="34" charset="0"/>
              </a:rPr>
              <a:t> </a:t>
            </a:r>
            <a:r>
              <a:rPr lang="en-US" sz="2800" dirty="0">
                <a:solidFill>
                  <a:schemeClr val="bg1"/>
                </a:solidFill>
                <a:latin typeface="Arial" pitchFamily="34" charset="0"/>
              </a:rPr>
              <a:t>Projects involving</a:t>
            </a:r>
          </a:p>
          <a:p>
            <a:pPr algn="l" eaLnBrk="0" hangingPunct="0"/>
            <a:r>
              <a:rPr lang="en-US" sz="2800" b="1" dirty="0">
                <a:solidFill>
                  <a:schemeClr val="bg1"/>
                </a:solidFill>
                <a:latin typeface="Arial" pitchFamily="34" charset="0"/>
              </a:rPr>
              <a:t>extensive</a:t>
            </a:r>
            <a:r>
              <a:rPr lang="en-US" sz="2800" dirty="0">
                <a:solidFill>
                  <a:schemeClr val="bg1"/>
                </a:solidFill>
                <a:latin typeface="Arial" pitchFamily="34" charset="0"/>
              </a:rPr>
              <a:t> data accumulation, analysis and entry, surveying, tabulation, and cataloging </a:t>
            </a:r>
          </a:p>
        </p:txBody>
      </p:sp>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8" name="Rectangle 5"/>
          <p:cNvSpPr>
            <a:spLocks noChangeArrowheads="1"/>
          </p:cNvSpPr>
          <p:nvPr/>
        </p:nvSpPr>
        <p:spPr bwMode="auto">
          <a:xfrm>
            <a:off x="-533400" y="675620"/>
            <a:ext cx="8924925" cy="3937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000" b="1" dirty="0">
                <a:solidFill>
                  <a:schemeClr val="bg1"/>
                </a:solidFill>
                <a:latin typeface="Arial" pitchFamily="34" charset="0"/>
              </a:rPr>
              <a:t>	ADMINISTRATIVE – CLERICAL STAFF SALARIES:</a:t>
            </a:r>
          </a:p>
        </p:txBody>
      </p:sp>
      <p:sp>
        <p:nvSpPr>
          <p:cNvPr id="9" name="Rectangle 4"/>
          <p:cNvSpPr>
            <a:spLocks noChangeArrowheads="1"/>
          </p:cNvSpPr>
          <p:nvPr/>
        </p:nvSpPr>
        <p:spPr bwMode="auto">
          <a:xfrm>
            <a:off x="304800" y="1069320"/>
            <a:ext cx="2758770" cy="582211"/>
          </a:xfrm>
          <a:prstGeom prst="rect">
            <a:avLst/>
          </a:prstGeom>
          <a:noFill/>
          <a:ln w="12700">
            <a:noFill/>
            <a:miter lim="800000"/>
            <a:headEnd/>
            <a:tailEnd/>
          </a:ln>
        </p:spPr>
        <p:txBody>
          <a:bodyPr wrap="none" lIns="90488" tIns="44450" rIns="90488" bIns="44450">
            <a:spAutoFit/>
          </a:bodyPr>
          <a:lstStyle/>
          <a:p>
            <a:pPr algn="l" eaLnBrk="0" hangingPunct="0"/>
            <a:r>
              <a:rPr lang="en-US" sz="3200" i="1" dirty="0">
                <a:solidFill>
                  <a:schemeClr val="bg1"/>
                </a:solidFill>
                <a:latin typeface="Arial" pitchFamily="34" charset="0"/>
              </a:rPr>
              <a:t>EXHIBIT C #4</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4000"/>
            <a:lum/>
          </a:blip>
          <a:srcRect/>
          <a:stretch>
            <a:fillRect t="-17000" b="-17000"/>
          </a:stretch>
        </a:blipFill>
        <a:effectLst/>
      </p:bgPr>
    </p:bg>
    <p:spTree>
      <p:nvGrpSpPr>
        <p:cNvPr id="1" name=""/>
        <p:cNvGrpSpPr/>
        <p:nvPr/>
      </p:nvGrpSpPr>
      <p:grpSpPr>
        <a:xfrm>
          <a:off x="0" y="0"/>
          <a:ext cx="0" cy="0"/>
          <a:chOff x="0" y="0"/>
          <a:chExt cx="0" cy="0"/>
        </a:xfrm>
      </p:grpSpPr>
      <p:sp>
        <p:nvSpPr>
          <p:cNvPr id="6151" name="Rectangle 6"/>
          <p:cNvSpPr>
            <a:spLocks noChangeArrowheads="1"/>
          </p:cNvSpPr>
          <p:nvPr/>
        </p:nvSpPr>
        <p:spPr bwMode="auto">
          <a:xfrm>
            <a:off x="1447800" y="4191000"/>
            <a:ext cx="6323013" cy="1813317"/>
          </a:xfrm>
          <a:prstGeom prst="rect">
            <a:avLst/>
          </a:prstGeom>
          <a:noFill/>
          <a:ln w="12700">
            <a:noFill/>
            <a:miter lim="800000"/>
            <a:headEnd/>
            <a:tailEnd/>
          </a:ln>
        </p:spPr>
        <p:txBody>
          <a:bodyPr wrap="square" lIns="90488" tIns="44450" rIns="90488" bIns="44450">
            <a:spAutoFit/>
          </a:bodyPr>
          <a:lstStyle/>
          <a:p>
            <a:pPr algn="l" eaLnBrk="0" hangingPunct="0"/>
            <a:r>
              <a:rPr lang="en-US" sz="2800" dirty="0">
                <a:latin typeface="Arial" pitchFamily="34" charset="0"/>
              </a:rPr>
              <a:t>Projects funded to produce large numbers of reports, manuals, books, and monographs (excluding routine progress and technical reporting)</a:t>
            </a:r>
          </a:p>
        </p:txBody>
      </p:sp>
      <p:pic>
        <p:nvPicPr>
          <p:cNvPr id="6152" name="Picture 12"/>
          <p:cNvPicPr>
            <a:picLocks noChangeAspect="1" noChangeArrowheads="1"/>
          </p:cNvPicPr>
          <p:nvPr/>
        </p:nvPicPr>
        <p:blipFill>
          <a:blip r:embed="rId3" cstate="print"/>
          <a:srcRect/>
          <a:stretch>
            <a:fillRect/>
          </a:stretch>
        </p:blipFill>
        <p:spPr bwMode="auto">
          <a:xfrm>
            <a:off x="4953000" y="3962400"/>
            <a:ext cx="731838" cy="731838"/>
          </a:xfrm>
          <a:prstGeom prst="rect">
            <a:avLst/>
          </a:prstGeom>
          <a:noFill/>
          <a:ln w="9525" algn="ctr">
            <a:noFill/>
            <a:miter lim="800000"/>
            <a:headEnd/>
            <a:tailEnd/>
          </a:ln>
        </p:spPr>
      </p:pic>
      <p:pic>
        <p:nvPicPr>
          <p:cNvPr id="6153" name="Picture 13"/>
          <p:cNvPicPr>
            <a:picLocks noChangeAspect="1" noChangeArrowheads="1"/>
          </p:cNvPicPr>
          <p:nvPr/>
        </p:nvPicPr>
        <p:blipFill>
          <a:blip r:embed="rId3" cstate="print"/>
          <a:srcRect/>
          <a:stretch>
            <a:fillRect/>
          </a:stretch>
        </p:blipFill>
        <p:spPr bwMode="auto">
          <a:xfrm>
            <a:off x="2628900" y="2433638"/>
            <a:ext cx="731838" cy="731837"/>
          </a:xfrm>
          <a:prstGeom prst="rect">
            <a:avLst/>
          </a:prstGeom>
          <a:noFill/>
          <a:ln w="9525" algn="ctr">
            <a:noFill/>
            <a:miter lim="800000"/>
            <a:headEnd/>
            <a:tailEnd/>
          </a:ln>
        </p:spPr>
      </p:pic>
      <p:sp>
        <p:nvSpPr>
          <p:cNvPr id="10" name="TextBox 9"/>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12" name="Rectangle 5"/>
          <p:cNvSpPr>
            <a:spLocks noChangeArrowheads="1"/>
          </p:cNvSpPr>
          <p:nvPr/>
        </p:nvSpPr>
        <p:spPr bwMode="auto">
          <a:xfrm>
            <a:off x="381000" y="675620"/>
            <a:ext cx="3162300" cy="1013098"/>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sz="2000" b="1" dirty="0">
                <a:latin typeface="Arial" pitchFamily="34" charset="0"/>
              </a:rPr>
              <a:t>ADMINISTRATIVE – CLERICAL STAFF SALARIES:</a:t>
            </a:r>
          </a:p>
        </p:txBody>
      </p:sp>
      <p:sp>
        <p:nvSpPr>
          <p:cNvPr id="13" name="Rectangle 4"/>
          <p:cNvSpPr>
            <a:spLocks noChangeArrowheads="1"/>
          </p:cNvSpPr>
          <p:nvPr/>
        </p:nvSpPr>
        <p:spPr bwMode="auto">
          <a:xfrm>
            <a:off x="276224" y="1699079"/>
            <a:ext cx="8486775" cy="582211"/>
          </a:xfrm>
          <a:prstGeom prst="rect">
            <a:avLst/>
          </a:prstGeom>
          <a:noFill/>
          <a:ln w="12700">
            <a:noFill/>
            <a:miter lim="800000"/>
            <a:headEnd/>
            <a:tailEnd/>
          </a:ln>
        </p:spPr>
        <p:txBody>
          <a:bodyPr wrap="square" lIns="90488" tIns="44450" rIns="90488" bIns="44450">
            <a:spAutoFit/>
          </a:bodyPr>
          <a:lstStyle/>
          <a:p>
            <a:pPr algn="l" eaLnBrk="0" hangingPunct="0"/>
            <a:r>
              <a:rPr lang="en-US" sz="3200" i="1" dirty="0">
                <a:latin typeface="Arial" pitchFamily="34" charset="0"/>
              </a:rPr>
              <a:t>EXHIBIT C #5</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838200"/>
            <a:ext cx="8153400" cy="914400"/>
          </a:xfrm>
        </p:spPr>
        <p:txBody>
          <a:bodyPr/>
          <a:lstStyle/>
          <a:p>
            <a:pPr algn="ctr" eaLnBrk="1" hangingPunct="1"/>
            <a:r>
              <a:rPr lang="en-US" sz="2000" i="1" dirty="0">
                <a:solidFill>
                  <a:schemeClr val="tx1"/>
                </a:solidFill>
              </a:rPr>
              <a:t>CAS: Four Standards CURRENTLY Applicable to Educational Institutions Receiving $50M or More in Federal Awards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0035298"/>
              </p:ext>
            </p:extLst>
          </p:nvPr>
        </p:nvGraphicFramePr>
        <p:xfrm>
          <a:off x="457200" y="1752600"/>
          <a:ext cx="8382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40289"/>
                                        </p:tgtEl>
                                        <p:attrNameLst>
                                          <p:attrName>style.visibility</p:attrName>
                                        </p:attrNameLst>
                                      </p:cBhvr>
                                      <p:to>
                                        <p:strVal val="visible"/>
                                      </p:to>
                                    </p:set>
                                    <p:anim calcmode="lin" valueType="num">
                                      <p:cBhvr>
                                        <p:cTn id="7" dur="500" fill="hold"/>
                                        <p:tgtEl>
                                          <p:spTgt spid="140289"/>
                                        </p:tgtEl>
                                        <p:attrNameLst>
                                          <p:attrName>ppt_x</p:attrName>
                                        </p:attrNameLst>
                                      </p:cBhvr>
                                      <p:tavLst>
                                        <p:tav tm="0">
                                          <p:val>
                                            <p:strVal val="#ppt_x-#ppt_w/2"/>
                                          </p:val>
                                        </p:tav>
                                        <p:tav tm="100000">
                                          <p:val>
                                            <p:strVal val="#ppt_x"/>
                                          </p:val>
                                        </p:tav>
                                      </p:tavLst>
                                    </p:anim>
                                    <p:anim calcmode="lin" valueType="num">
                                      <p:cBhvr>
                                        <p:cTn id="8" dur="500" fill="hold"/>
                                        <p:tgtEl>
                                          <p:spTgt spid="140289"/>
                                        </p:tgtEl>
                                        <p:attrNameLst>
                                          <p:attrName>ppt_y</p:attrName>
                                        </p:attrNameLst>
                                      </p:cBhvr>
                                      <p:tavLst>
                                        <p:tav tm="0">
                                          <p:val>
                                            <p:strVal val="#ppt_y"/>
                                          </p:val>
                                        </p:tav>
                                        <p:tav tm="100000">
                                          <p:val>
                                            <p:strVal val="#ppt_y"/>
                                          </p:val>
                                        </p:tav>
                                      </p:tavLst>
                                    </p:anim>
                                    <p:anim calcmode="lin" valueType="num">
                                      <p:cBhvr>
                                        <p:cTn id="9" dur="500" fill="hold"/>
                                        <p:tgtEl>
                                          <p:spTgt spid="140289"/>
                                        </p:tgtEl>
                                        <p:attrNameLst>
                                          <p:attrName>ppt_w</p:attrName>
                                        </p:attrNameLst>
                                      </p:cBhvr>
                                      <p:tavLst>
                                        <p:tav tm="0">
                                          <p:val>
                                            <p:fltVal val="0"/>
                                          </p:val>
                                        </p:tav>
                                        <p:tav tm="100000">
                                          <p:val>
                                            <p:strVal val="#ppt_w"/>
                                          </p:val>
                                        </p:tav>
                                      </p:tavLst>
                                    </p:anim>
                                    <p:anim calcmode="lin" valueType="num">
                                      <p:cBhvr>
                                        <p:cTn id="10" dur="500" fill="hold"/>
                                        <p:tgtEl>
                                          <p:spTgt spid="14028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graphicEl>
                                              <a:dgm id="{BAF98B81-09A3-452A-AECA-401B345E977B}"/>
                                            </p:graphicEl>
                                          </p:spTgt>
                                        </p:tgtEl>
                                        <p:attrNameLst>
                                          <p:attrName>style.visibility</p:attrName>
                                        </p:attrNameLst>
                                      </p:cBhvr>
                                      <p:to>
                                        <p:strVal val="visible"/>
                                      </p:to>
                                    </p:set>
                                    <p:anim calcmode="lin" valueType="num">
                                      <p:cBhvr additive="base">
                                        <p:cTn id="15" dur="500" fill="hold"/>
                                        <p:tgtEl>
                                          <p:spTgt spid="7">
                                            <p:graphicEl>
                                              <a:dgm id="{BAF98B81-09A3-452A-AECA-401B345E977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BAF98B81-09A3-452A-AECA-401B345E977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CDBA6430-AF83-4E33-8C4D-E594E8F0C1F7}"/>
                                            </p:graphicEl>
                                          </p:spTgt>
                                        </p:tgtEl>
                                        <p:attrNameLst>
                                          <p:attrName>style.visibility</p:attrName>
                                        </p:attrNameLst>
                                      </p:cBhvr>
                                      <p:to>
                                        <p:strVal val="visible"/>
                                      </p:to>
                                    </p:set>
                                    <p:anim calcmode="lin" valueType="num">
                                      <p:cBhvr additive="base">
                                        <p:cTn id="21" dur="500" fill="hold"/>
                                        <p:tgtEl>
                                          <p:spTgt spid="7">
                                            <p:graphicEl>
                                              <a:dgm id="{CDBA6430-AF83-4E33-8C4D-E594E8F0C1F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CDBA6430-AF83-4E33-8C4D-E594E8F0C1F7}"/>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61C2290D-7E95-48A3-88C1-D8FD5D09FF4F}"/>
                                            </p:graphicEl>
                                          </p:spTgt>
                                        </p:tgtEl>
                                        <p:attrNameLst>
                                          <p:attrName>style.visibility</p:attrName>
                                        </p:attrNameLst>
                                      </p:cBhvr>
                                      <p:to>
                                        <p:strVal val="visible"/>
                                      </p:to>
                                    </p:set>
                                    <p:anim calcmode="lin" valueType="num">
                                      <p:cBhvr additive="base">
                                        <p:cTn id="27" dur="500" fill="hold"/>
                                        <p:tgtEl>
                                          <p:spTgt spid="7">
                                            <p:graphicEl>
                                              <a:dgm id="{61C2290D-7E95-48A3-88C1-D8FD5D09FF4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61C2290D-7E95-48A3-88C1-D8FD5D09FF4F}"/>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C4F87AD2-EA8E-4A2D-A9B9-2E287C72E86A}"/>
                                            </p:graphicEl>
                                          </p:spTgt>
                                        </p:tgtEl>
                                        <p:attrNameLst>
                                          <p:attrName>style.visibility</p:attrName>
                                        </p:attrNameLst>
                                      </p:cBhvr>
                                      <p:to>
                                        <p:strVal val="visible"/>
                                      </p:to>
                                    </p:set>
                                    <p:anim calcmode="lin" valueType="num">
                                      <p:cBhvr additive="base">
                                        <p:cTn id="33" dur="500" fill="hold"/>
                                        <p:tgtEl>
                                          <p:spTgt spid="7">
                                            <p:graphicEl>
                                              <a:dgm id="{C4F87AD2-EA8E-4A2D-A9B9-2E287C72E86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C4F87AD2-EA8E-4A2D-A9B9-2E287C72E86A}"/>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graphicEl>
                                              <a:dgm id="{E2F02146-97E4-4061-ABBC-2DE78EDBF640}"/>
                                            </p:graphicEl>
                                          </p:spTgt>
                                        </p:tgtEl>
                                        <p:attrNameLst>
                                          <p:attrName>style.visibility</p:attrName>
                                        </p:attrNameLst>
                                      </p:cBhvr>
                                      <p:to>
                                        <p:strVal val="visible"/>
                                      </p:to>
                                    </p:set>
                                    <p:anim calcmode="lin" valueType="num">
                                      <p:cBhvr additive="base">
                                        <p:cTn id="39" dur="500" fill="hold"/>
                                        <p:tgtEl>
                                          <p:spTgt spid="7">
                                            <p:graphicEl>
                                              <a:dgm id="{E2F02146-97E4-4061-ABBC-2DE78EDBF64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E2F02146-97E4-4061-ABBC-2DE78EDBF640}"/>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graphicEl>
                                              <a:dgm id="{0FB02FCD-219E-47C4-9E1F-D48071A7CD04}"/>
                                            </p:graphicEl>
                                          </p:spTgt>
                                        </p:tgtEl>
                                        <p:attrNameLst>
                                          <p:attrName>style.visibility</p:attrName>
                                        </p:attrNameLst>
                                      </p:cBhvr>
                                      <p:to>
                                        <p:strVal val="visible"/>
                                      </p:to>
                                    </p:set>
                                    <p:anim calcmode="lin" valueType="num">
                                      <p:cBhvr additive="base">
                                        <p:cTn id="45" dur="500" fill="hold"/>
                                        <p:tgtEl>
                                          <p:spTgt spid="7">
                                            <p:graphicEl>
                                              <a:dgm id="{0FB02FCD-219E-47C4-9E1F-D48071A7CD04}"/>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0FB02FCD-219E-47C4-9E1F-D48071A7CD04}"/>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graphicEl>
                                              <a:dgm id="{6884FA4B-6F51-47B3-8F95-C337F8CA7DB7}"/>
                                            </p:graphicEl>
                                          </p:spTgt>
                                        </p:tgtEl>
                                        <p:attrNameLst>
                                          <p:attrName>style.visibility</p:attrName>
                                        </p:attrNameLst>
                                      </p:cBhvr>
                                      <p:to>
                                        <p:strVal val="visible"/>
                                      </p:to>
                                    </p:set>
                                    <p:anim calcmode="lin" valueType="num">
                                      <p:cBhvr additive="base">
                                        <p:cTn id="51" dur="500" fill="hold"/>
                                        <p:tgtEl>
                                          <p:spTgt spid="7">
                                            <p:graphicEl>
                                              <a:dgm id="{6884FA4B-6F51-47B3-8F95-C337F8CA7DB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graphicEl>
                                              <a:dgm id="{6884FA4B-6F51-47B3-8F95-C337F8CA7DB7}"/>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graphicEl>
                                              <a:dgm id="{BA1283F2-A8BB-454B-9B24-6606D70A7DCC}"/>
                                            </p:graphicEl>
                                          </p:spTgt>
                                        </p:tgtEl>
                                        <p:attrNameLst>
                                          <p:attrName>style.visibility</p:attrName>
                                        </p:attrNameLst>
                                      </p:cBhvr>
                                      <p:to>
                                        <p:strVal val="visible"/>
                                      </p:to>
                                    </p:set>
                                    <p:anim calcmode="lin" valueType="num">
                                      <p:cBhvr additive="base">
                                        <p:cTn id="57" dur="500" fill="hold"/>
                                        <p:tgtEl>
                                          <p:spTgt spid="7">
                                            <p:graphicEl>
                                              <a:dgm id="{BA1283F2-A8BB-454B-9B24-6606D70A7DCC}"/>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BA1283F2-A8BB-454B-9B24-6606D70A7DC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p:bldGraphic spid="7" grpId="0" uiExpand="1">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987" name="Rectangle 3"/>
          <p:cNvSpPr>
            <a:spLocks noChangeArrowheads="1"/>
          </p:cNvSpPr>
          <p:nvPr>
            <p:custDataLst>
              <p:tags r:id="rId1"/>
            </p:custDataLst>
          </p:nvPr>
        </p:nvSpPr>
        <p:spPr bwMode="auto">
          <a:xfrm>
            <a:off x="-37578" y="675619"/>
            <a:ext cx="89154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defRPr/>
            </a:pPr>
            <a:r>
              <a:rPr lang="en-US" sz="1800" i="1" dirty="0">
                <a:latin typeface="Arial" charset="0"/>
              </a:rPr>
              <a:t> </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Invalid Arguments  For Direct Charging F&amp;A COSTS</a:t>
            </a:r>
          </a:p>
        </p:txBody>
      </p:sp>
      <p:sp>
        <p:nvSpPr>
          <p:cNvPr id="5" name="TextBox 4"/>
          <p:cNvSpPr txBox="1"/>
          <p:nvPr>
            <p:custDataLst>
              <p:tags r:id="rId2"/>
            </p:custDataLst>
          </p:nvPr>
        </p:nvSpPr>
        <p:spPr>
          <a:xfrm>
            <a:off x="0" y="152400"/>
            <a:ext cx="8534400" cy="523220"/>
          </a:xfrm>
          <a:prstGeom prst="rect">
            <a:avLst/>
          </a:prstGeom>
          <a:noFill/>
        </p:spPr>
        <p:txBody>
          <a:bodyPr>
            <a:spAutoFit/>
          </a:bodyPr>
          <a:lstStyle/>
          <a:p>
            <a:pPr lvl="0"/>
            <a:r>
              <a:rPr lang="en-US" sz="2800" b="1" i="1" dirty="0">
                <a:ln cap="sq" cmpd="dbl">
                  <a:solidFill>
                    <a:srgbClr val="6E6E6E"/>
                  </a:solidFill>
                  <a:prstDash val="solid"/>
                </a:ln>
                <a:solidFill>
                  <a:srgbClr val="3E7EA6">
                    <a:lumMod val="75000"/>
                    <a:alpha val="69000"/>
                  </a:srgbClr>
                </a:solidFill>
                <a:latin typeface="Arial"/>
              </a:rPr>
              <a:t>Costing Basics</a:t>
            </a:r>
          </a:p>
        </p:txBody>
      </p:sp>
      <p:graphicFrame>
        <p:nvGraphicFramePr>
          <p:cNvPr id="6" name="Diagram 5"/>
          <p:cNvGraphicFramePr/>
          <p:nvPr>
            <p:custDataLst>
              <p:tags r:id="rId3"/>
            </p:custDataLst>
            <p:extLst>
              <p:ext uri="{D42A27DB-BD31-4B8C-83A1-F6EECF244321}">
                <p14:modId xmlns:p14="http://schemas.microsoft.com/office/powerpoint/2010/main" val="3207924759"/>
              </p:ext>
            </p:extLst>
          </p:nvPr>
        </p:nvGraphicFramePr>
        <p:xfrm>
          <a:off x="190500" y="1295400"/>
          <a:ext cx="8153399" cy="4191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951766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8C11FA4-A9C1-4345-8EF4-C3A389E175D0}"/>
                                            </p:graphicEl>
                                          </p:spTgt>
                                        </p:tgtEl>
                                        <p:attrNameLst>
                                          <p:attrName>style.visibility</p:attrName>
                                        </p:attrNameLst>
                                      </p:cBhvr>
                                      <p:to>
                                        <p:strVal val="visible"/>
                                      </p:to>
                                    </p:set>
                                    <p:animEffect transition="in" filter="fade">
                                      <p:cBhvr>
                                        <p:cTn id="7" dur="500"/>
                                        <p:tgtEl>
                                          <p:spTgt spid="6">
                                            <p:graphicEl>
                                              <a:dgm id="{08C11FA4-A9C1-4345-8EF4-C3A389E175D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9A5C7FEA-01C0-4653-9D73-1C0ABC8F85F1}"/>
                                            </p:graphicEl>
                                          </p:spTgt>
                                        </p:tgtEl>
                                        <p:attrNameLst>
                                          <p:attrName>style.visibility</p:attrName>
                                        </p:attrNameLst>
                                      </p:cBhvr>
                                      <p:to>
                                        <p:strVal val="visible"/>
                                      </p:to>
                                    </p:set>
                                    <p:animEffect transition="in" filter="fade">
                                      <p:cBhvr>
                                        <p:cTn id="10" dur="500"/>
                                        <p:tgtEl>
                                          <p:spTgt spid="6">
                                            <p:graphicEl>
                                              <a:dgm id="{9A5C7FEA-01C0-4653-9D73-1C0ABC8F85F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2F924D5D-2904-4E71-AA1D-703ABC63C984}"/>
                                            </p:graphicEl>
                                          </p:spTgt>
                                        </p:tgtEl>
                                        <p:attrNameLst>
                                          <p:attrName>style.visibility</p:attrName>
                                        </p:attrNameLst>
                                      </p:cBhvr>
                                      <p:to>
                                        <p:strVal val="visible"/>
                                      </p:to>
                                    </p:set>
                                    <p:animEffect transition="in" filter="fade">
                                      <p:cBhvr>
                                        <p:cTn id="15" dur="500"/>
                                        <p:tgtEl>
                                          <p:spTgt spid="6">
                                            <p:graphicEl>
                                              <a:dgm id="{2F924D5D-2904-4E71-AA1D-703ABC63C98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BFD20865-3720-4A5A-974A-4980F37FC532}"/>
                                            </p:graphicEl>
                                          </p:spTgt>
                                        </p:tgtEl>
                                        <p:attrNameLst>
                                          <p:attrName>style.visibility</p:attrName>
                                        </p:attrNameLst>
                                      </p:cBhvr>
                                      <p:to>
                                        <p:strVal val="visible"/>
                                      </p:to>
                                    </p:set>
                                    <p:animEffect transition="in" filter="fade">
                                      <p:cBhvr>
                                        <p:cTn id="18" dur="500"/>
                                        <p:tgtEl>
                                          <p:spTgt spid="6">
                                            <p:graphicEl>
                                              <a:dgm id="{BFD20865-3720-4A5A-974A-4980F37FC53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1D24BE87-C032-417F-A501-9B79678EB0BE}"/>
                                            </p:graphicEl>
                                          </p:spTgt>
                                        </p:tgtEl>
                                        <p:attrNameLst>
                                          <p:attrName>style.visibility</p:attrName>
                                        </p:attrNameLst>
                                      </p:cBhvr>
                                      <p:to>
                                        <p:strVal val="visible"/>
                                      </p:to>
                                    </p:set>
                                    <p:animEffect transition="in" filter="fade">
                                      <p:cBhvr>
                                        <p:cTn id="23" dur="500"/>
                                        <p:tgtEl>
                                          <p:spTgt spid="6">
                                            <p:graphicEl>
                                              <a:dgm id="{1D24BE87-C032-417F-A501-9B79678EB0BE}"/>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37390129-FC47-4F78-A8CF-76ABAAF5D819}"/>
                                            </p:graphicEl>
                                          </p:spTgt>
                                        </p:tgtEl>
                                        <p:attrNameLst>
                                          <p:attrName>style.visibility</p:attrName>
                                        </p:attrNameLst>
                                      </p:cBhvr>
                                      <p:to>
                                        <p:strVal val="visible"/>
                                      </p:to>
                                    </p:set>
                                    <p:animEffect transition="in" filter="fade">
                                      <p:cBhvr>
                                        <p:cTn id="26" dur="500"/>
                                        <p:tgtEl>
                                          <p:spTgt spid="6">
                                            <p:graphicEl>
                                              <a:dgm id="{37390129-FC47-4F78-A8CF-76ABAAF5D81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8C52AEB4-9058-412D-85A2-AB7252B0C217}"/>
                                            </p:graphicEl>
                                          </p:spTgt>
                                        </p:tgtEl>
                                        <p:attrNameLst>
                                          <p:attrName>style.visibility</p:attrName>
                                        </p:attrNameLst>
                                      </p:cBhvr>
                                      <p:to>
                                        <p:strVal val="visible"/>
                                      </p:to>
                                    </p:set>
                                    <p:animEffect transition="in" filter="fade">
                                      <p:cBhvr>
                                        <p:cTn id="31" dur="500"/>
                                        <p:tgtEl>
                                          <p:spTgt spid="6">
                                            <p:graphicEl>
                                              <a:dgm id="{8C52AEB4-9058-412D-85A2-AB7252B0C217}"/>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6907B5FE-2826-4671-B7D5-DA84A8E651B0}"/>
                                            </p:graphicEl>
                                          </p:spTgt>
                                        </p:tgtEl>
                                        <p:attrNameLst>
                                          <p:attrName>style.visibility</p:attrName>
                                        </p:attrNameLst>
                                      </p:cBhvr>
                                      <p:to>
                                        <p:strVal val="visible"/>
                                      </p:to>
                                    </p:set>
                                    <p:animEffect transition="in" filter="fade">
                                      <p:cBhvr>
                                        <p:cTn id="34" dur="500"/>
                                        <p:tgtEl>
                                          <p:spTgt spid="6">
                                            <p:graphicEl>
                                              <a:dgm id="{6907B5FE-2826-4671-B7D5-DA84A8E651B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B9F920FE-A3A1-4EC1-9764-14E01695A6DE}"/>
                                            </p:graphicEl>
                                          </p:spTgt>
                                        </p:tgtEl>
                                        <p:attrNameLst>
                                          <p:attrName>style.visibility</p:attrName>
                                        </p:attrNameLst>
                                      </p:cBhvr>
                                      <p:to>
                                        <p:strVal val="visible"/>
                                      </p:to>
                                    </p:set>
                                    <p:animEffect transition="in" filter="fade">
                                      <p:cBhvr>
                                        <p:cTn id="39" dur="500"/>
                                        <p:tgtEl>
                                          <p:spTgt spid="6">
                                            <p:graphicEl>
                                              <a:dgm id="{B9F920FE-A3A1-4EC1-9764-14E01695A6DE}"/>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092A99AE-288F-4E34-85C7-AE188044B3AE}"/>
                                            </p:graphicEl>
                                          </p:spTgt>
                                        </p:tgtEl>
                                        <p:attrNameLst>
                                          <p:attrName>style.visibility</p:attrName>
                                        </p:attrNameLst>
                                      </p:cBhvr>
                                      <p:to>
                                        <p:strVal val="visible"/>
                                      </p:to>
                                    </p:set>
                                    <p:animEffect transition="in" filter="fade">
                                      <p:cBhvr>
                                        <p:cTn id="42" dur="500"/>
                                        <p:tgtEl>
                                          <p:spTgt spid="6">
                                            <p:graphicEl>
                                              <a:dgm id="{092A99AE-288F-4E34-85C7-AE188044B3A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9F3A12D6-5328-42AB-8614-D951BEF008F4}"/>
                                            </p:graphicEl>
                                          </p:spTgt>
                                        </p:tgtEl>
                                        <p:attrNameLst>
                                          <p:attrName>style.visibility</p:attrName>
                                        </p:attrNameLst>
                                      </p:cBhvr>
                                      <p:to>
                                        <p:strVal val="visible"/>
                                      </p:to>
                                    </p:set>
                                    <p:animEffect transition="in" filter="fade">
                                      <p:cBhvr>
                                        <p:cTn id="47" dur="500"/>
                                        <p:tgtEl>
                                          <p:spTgt spid="6">
                                            <p:graphicEl>
                                              <a:dgm id="{9F3A12D6-5328-42AB-8614-D951BEF008F4}"/>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6E24E09E-67B8-4E76-B2D7-1C572B925ECB}"/>
                                            </p:graphicEl>
                                          </p:spTgt>
                                        </p:tgtEl>
                                        <p:attrNameLst>
                                          <p:attrName>style.visibility</p:attrName>
                                        </p:attrNameLst>
                                      </p:cBhvr>
                                      <p:to>
                                        <p:strVal val="visible"/>
                                      </p:to>
                                    </p:set>
                                    <p:animEffect transition="in" filter="fade">
                                      <p:cBhvr>
                                        <p:cTn id="50" dur="500"/>
                                        <p:tgtEl>
                                          <p:spTgt spid="6">
                                            <p:graphicEl>
                                              <a:dgm id="{6E24E09E-67B8-4E76-B2D7-1C572B925E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ChangeArrowheads="1"/>
          </p:cNvSpPr>
          <p:nvPr/>
        </p:nvSpPr>
        <p:spPr bwMode="auto">
          <a:xfrm>
            <a:off x="763586" y="3700641"/>
            <a:ext cx="8321675" cy="582211"/>
          </a:xfrm>
          <a:prstGeom prst="rect">
            <a:avLst/>
          </a:prstGeom>
          <a:noFill/>
          <a:ln w="12700">
            <a:noFill/>
            <a:miter lim="800000"/>
            <a:headEnd/>
            <a:tailEnd/>
          </a:ln>
        </p:spPr>
        <p:txBody>
          <a:bodyPr lIns="90488" tIns="44450" rIns="90488" bIns="44450">
            <a:spAutoFit/>
          </a:bodyPr>
          <a:lstStyle/>
          <a:p>
            <a:pPr eaLnBrk="0" hangingPunct="0"/>
            <a:r>
              <a:rPr lang="en-US" sz="3200" b="1" i="1" dirty="0">
                <a:solidFill>
                  <a:srgbClr val="006600"/>
                </a:solidFill>
                <a:latin typeface="Arial" charset="0"/>
              </a:rPr>
              <a:t>			Costing </a:t>
            </a:r>
            <a:r>
              <a:rPr lang="en-US" sz="3200" b="1" i="1" dirty="0">
                <a:latin typeface="Arial" charset="0"/>
              </a:rPr>
              <a:t>Issues</a:t>
            </a: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
        <p:nvSpPr>
          <p:cNvPr id="3" name="Rectangle 2"/>
          <p:cNvSpPr/>
          <p:nvPr/>
        </p:nvSpPr>
        <p:spPr>
          <a:xfrm>
            <a:off x="304800" y="675620"/>
            <a:ext cx="3657601" cy="584775"/>
          </a:xfrm>
          <a:prstGeom prst="rect">
            <a:avLst/>
          </a:prstGeom>
        </p:spPr>
        <p:txBody>
          <a:bodyPr wrap="square">
            <a:spAutoFit/>
          </a:bodyPr>
          <a:lstStyle/>
          <a:p>
            <a:pPr lvl="0" eaLnBrk="0" hangingPunct="0"/>
            <a:r>
              <a:rPr lang="en-US" sz="3200" b="1" i="1" dirty="0">
                <a:solidFill>
                  <a:srgbClr val="996600"/>
                </a:solidFill>
                <a:latin typeface="Arial" charset="0"/>
              </a:rPr>
              <a:t>Funding</a:t>
            </a:r>
            <a:r>
              <a:rPr lang="en-US" sz="3200" b="1" i="1" dirty="0">
                <a:solidFill>
                  <a:srgbClr val="990033"/>
                </a:solidFill>
                <a:latin typeface="Arial" charset="0"/>
              </a:rPr>
              <a:t> </a:t>
            </a:r>
            <a:r>
              <a:rPr lang="en-US" sz="3200" b="1" i="1" dirty="0">
                <a:solidFill>
                  <a:srgbClr val="000000"/>
                </a:solidFill>
                <a:latin typeface="Arial" charset="0"/>
              </a:rPr>
              <a:t>Issues</a:t>
            </a:r>
          </a:p>
        </p:txBody>
      </p:sp>
      <p:pic>
        <p:nvPicPr>
          <p:cNvPr id="7359" name="Picture 191" descr="View detail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1600201"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76401" y="1325940"/>
            <a:ext cx="2867024" cy="1569660"/>
          </a:xfrm>
          <a:prstGeom prst="rect">
            <a:avLst/>
          </a:prstGeom>
        </p:spPr>
        <p:txBody>
          <a:bodyPr wrap="square">
            <a:spAutoFit/>
          </a:bodyPr>
          <a:lstStyle/>
          <a:p>
            <a:pPr lvl="0" algn="ctr" eaLnBrk="0" hangingPunct="0"/>
            <a:r>
              <a:rPr lang="en-US" sz="3200" b="1" i="1" dirty="0">
                <a:solidFill>
                  <a:srgbClr val="000000"/>
                </a:solidFill>
                <a:latin typeface="Arial" charset="0"/>
              </a:rPr>
              <a:t>“How do I pay for this??”</a:t>
            </a:r>
          </a:p>
        </p:txBody>
      </p:sp>
      <p:sp>
        <p:nvSpPr>
          <p:cNvPr id="5" name="Rectangle 4"/>
          <p:cNvSpPr/>
          <p:nvPr/>
        </p:nvSpPr>
        <p:spPr>
          <a:xfrm rot="20923830">
            <a:off x="1994737" y="2916841"/>
            <a:ext cx="4941996" cy="461665"/>
          </a:xfrm>
          <a:prstGeom prst="rect">
            <a:avLst/>
          </a:prstGeom>
        </p:spPr>
        <p:txBody>
          <a:bodyPr wrap="square">
            <a:spAutoFit/>
          </a:bodyPr>
          <a:lstStyle/>
          <a:p>
            <a:r>
              <a:rPr lang="en-US" sz="2400" b="1" i="1" dirty="0">
                <a:solidFill>
                  <a:srgbClr val="C00000"/>
                </a:solidFill>
                <a:latin typeface="Calibri"/>
                <a:cs typeface="Calibri"/>
              </a:rPr>
              <a:t>~</a:t>
            </a:r>
            <a:r>
              <a:rPr lang="en-US" sz="2400" b="1" i="1" dirty="0">
                <a:solidFill>
                  <a:srgbClr val="C00000"/>
                </a:solidFill>
                <a:latin typeface="Arial" charset="0"/>
              </a:rPr>
              <a:t>should not be confused with</a:t>
            </a:r>
            <a:r>
              <a:rPr lang="en-US" sz="2400" b="1" i="1" dirty="0">
                <a:solidFill>
                  <a:srgbClr val="C00000"/>
                </a:solidFill>
                <a:latin typeface="Calibri"/>
                <a:cs typeface="Calibri"/>
              </a:rPr>
              <a:t>~</a:t>
            </a:r>
            <a:endParaRPr lang="en-US" sz="2400" dirty="0">
              <a:solidFill>
                <a:srgbClr val="C00000"/>
              </a:solidFill>
            </a:endParaRPr>
          </a:p>
        </p:txBody>
      </p:sp>
      <p:sp>
        <p:nvSpPr>
          <p:cNvPr id="6" name="Rectangle 5"/>
          <p:cNvSpPr/>
          <p:nvPr/>
        </p:nvSpPr>
        <p:spPr>
          <a:xfrm>
            <a:off x="2819400" y="4393372"/>
            <a:ext cx="4419600" cy="2062103"/>
          </a:xfrm>
          <a:prstGeom prst="rect">
            <a:avLst/>
          </a:prstGeom>
        </p:spPr>
        <p:txBody>
          <a:bodyPr wrap="square">
            <a:spAutoFit/>
          </a:bodyPr>
          <a:lstStyle/>
          <a:p>
            <a:pPr lvl="0" algn="ctr" eaLnBrk="0" hangingPunct="0"/>
            <a:r>
              <a:rPr lang="en-US" sz="3200" b="1" i="1" dirty="0">
                <a:solidFill>
                  <a:srgbClr val="000000"/>
                </a:solidFill>
                <a:latin typeface="Arial" charset="0"/>
              </a:rPr>
              <a:t>“Does this charge meet criteria for direct charging to the project?”</a:t>
            </a:r>
          </a:p>
        </p:txBody>
      </p:sp>
      <p:pic>
        <p:nvPicPr>
          <p:cNvPr id="7363" name="Picture 195" descr="View 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0" y="4263802"/>
            <a:ext cx="182880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30" y="950363"/>
            <a:ext cx="9143770" cy="916999"/>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r>
              <a:rPr lang="en-US" sz="2400" dirty="0">
                <a:solidFill>
                  <a:schemeClr val="bg1"/>
                </a:solidFill>
                <a:latin typeface="+mn-lt"/>
                <a:cs typeface="ITC Franklin Gothic Std Dm Cp"/>
              </a:rPr>
              <a:t>What is Cost Sharing?</a:t>
            </a:r>
          </a:p>
        </p:txBody>
      </p:sp>
      <p:sp>
        <p:nvSpPr>
          <p:cNvPr id="12" name="Text Placeholder 2"/>
          <p:cNvSpPr>
            <a:spLocks noGrp="1"/>
          </p:cNvSpPr>
          <p:nvPr>
            <p:ph idx="1"/>
          </p:nvPr>
        </p:nvSpPr>
        <p:spPr>
          <a:xfrm>
            <a:off x="797334" y="2202626"/>
            <a:ext cx="7250920" cy="3119048"/>
          </a:xfrm>
          <a:prstGeom prst="rect">
            <a:avLst/>
          </a:prstGeom>
        </p:spPr>
        <p:txBody>
          <a:bodyPr vert="horz" wrap="square" lIns="91440" tIns="45720" rIns="91440" bIns="45720" numCol="1" rtlCol="0" anchor="t" anchorCtr="0" compatLnSpc="1">
            <a:prstTxWarp prst="textNoShape">
              <a:avLst/>
            </a:prstTxWarp>
            <a:noAutofit/>
          </a:bodyPr>
          <a:lstStyle>
            <a:lvl1pPr marL="457200" indent="-457200" algn="l">
              <a:buFont typeface="Arial"/>
              <a:buChar char="•"/>
              <a:defRPr sz="2400" b="0" i="0" baseline="0">
                <a:solidFill>
                  <a:schemeClr val="tx2">
                    <a:lumMod val="75000"/>
                  </a:schemeClr>
                </a:solidFill>
                <a:latin typeface="FranklinGothicURWComBoo"/>
                <a:cs typeface="FranklinGothicURWComBoo"/>
              </a:defRPr>
            </a:lvl1pPr>
          </a:lstStyle>
          <a:p>
            <a:r>
              <a:rPr lang="en-US" altLang="en-US" sz="1500" dirty="0">
                <a:latin typeface="+mn-lt"/>
                <a:ea typeface="ＭＳ Ｐゴシック" panose="020B0600070205080204" pitchFamily="34" charset="-128"/>
              </a:rPr>
              <a:t>Cost Sharing represents the sponsored project costs (direct and indirect) that would normally be borne by the sponsor, but instead are covered by the institution or a third party, such as a subcontractor </a:t>
            </a:r>
          </a:p>
          <a:p>
            <a:r>
              <a:rPr lang="en-US" altLang="en-US" sz="1500" dirty="0">
                <a:latin typeface="+mn-lt"/>
                <a:ea typeface="ＭＳ Ｐゴシック" panose="020B0600070205080204" pitchFamily="34" charset="-128"/>
              </a:rPr>
              <a:t>Types of cost sharing</a:t>
            </a:r>
          </a:p>
          <a:p>
            <a:pPr lvl="3"/>
            <a:r>
              <a:rPr lang="en-US" altLang="en-US" sz="1500" u="sng" dirty="0">
                <a:ea typeface="ＭＳ Ｐゴシック" panose="020B0600070205080204" pitchFamily="34" charset="-128"/>
              </a:rPr>
              <a:t>Mandatory</a:t>
            </a:r>
            <a:r>
              <a:rPr lang="en-US" altLang="en-US" sz="1500" dirty="0">
                <a:ea typeface="ＭＳ Ｐゴシック" panose="020B0600070205080204" pitchFamily="34" charset="-128"/>
              </a:rPr>
              <a:t>-Required by the sponsor &amp; an award condition included in the solicitation; a binding commitment </a:t>
            </a:r>
          </a:p>
          <a:p>
            <a:pPr lvl="3"/>
            <a:r>
              <a:rPr lang="en-US" altLang="en-US" sz="1500" u="sng" dirty="0">
                <a:ea typeface="ＭＳ Ｐゴシック" panose="020B0600070205080204" pitchFamily="34" charset="-128"/>
              </a:rPr>
              <a:t>Voluntary Committed-Not </a:t>
            </a:r>
            <a:r>
              <a:rPr lang="en-US" altLang="en-US" sz="1500" dirty="0">
                <a:ea typeface="ＭＳ Ｐゴシック" panose="020B0600070205080204" pitchFamily="34" charset="-128"/>
              </a:rPr>
              <a:t>required by the sponsor, but PI offers </a:t>
            </a:r>
            <a:r>
              <a:rPr lang="en-US" altLang="en-US" sz="1500" i="1" dirty="0">
                <a:ea typeface="ＭＳ Ｐゴシック" panose="020B0600070205080204" pitchFamily="34" charset="-128"/>
              </a:rPr>
              <a:t>quantifiable</a:t>
            </a:r>
            <a:r>
              <a:rPr lang="en-US" altLang="en-US" sz="1500" dirty="0">
                <a:ea typeface="ＭＳ Ｐゴシック" panose="020B0600070205080204" pitchFamily="34" charset="-128"/>
              </a:rPr>
              <a:t> institutional resources in the proposal; when awarded, becomes a binding commitment </a:t>
            </a:r>
          </a:p>
          <a:p>
            <a:pPr lvl="3"/>
            <a:r>
              <a:rPr lang="en-US" altLang="en-US" sz="1500" u="sng" dirty="0">
                <a:ea typeface="ＭＳ Ｐゴシック" panose="020B0600070205080204" pitchFamily="34" charset="-128"/>
              </a:rPr>
              <a:t>Voluntary Uncommitted </a:t>
            </a:r>
            <a:r>
              <a:rPr lang="en-US" altLang="en-US" sz="1500" dirty="0">
                <a:ea typeface="ＭＳ Ｐゴシック" panose="020B0600070205080204" pitchFamily="34" charset="-128"/>
              </a:rPr>
              <a:t>- Institution supports research costs, which are not included or quantified in the proposal; when awarded, does not become a binding commitment</a:t>
            </a:r>
          </a:p>
          <a:p>
            <a:pPr lvl="3"/>
            <a:r>
              <a:rPr lang="en-US" altLang="en-US" sz="1500" i="1" dirty="0">
                <a:ea typeface="ＭＳ Ｐゴシック" panose="020B0600070205080204" pitchFamily="34" charset="-128"/>
              </a:rPr>
              <a:t>Over-the-cap commitments (e.g., NIH salary cap)-statutory requirements</a:t>
            </a:r>
          </a:p>
        </p:txBody>
      </p:sp>
      <p:pic>
        <p:nvPicPr>
          <p:cNvPr id="6" name="Picture 5" descr="UVA_Primary_white.eps">
            <a:extLst>
              <a:ext uri="{FF2B5EF4-FFF2-40B4-BE49-F238E27FC236}">
                <a16:creationId xmlns:a16="http://schemas.microsoft.com/office/drawing/2014/main" id="{85173749-E0EE-274B-B3C2-73D2D29C2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720490456"/>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30" y="950362"/>
            <a:ext cx="9143770" cy="880734"/>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r>
              <a:rPr lang="en-US" sz="3200" dirty="0">
                <a:solidFill>
                  <a:schemeClr val="bg1"/>
                </a:solidFill>
                <a:latin typeface="ITC Franklin Gothic Std Dm Cp"/>
                <a:cs typeface="ITC Franklin Gothic Std Dm Cp"/>
              </a:rPr>
              <a:t>Award with Cost Sharing – Now What?</a:t>
            </a:r>
          </a:p>
        </p:txBody>
      </p:sp>
      <p:sp>
        <p:nvSpPr>
          <p:cNvPr id="12" name="Text Placeholder 2"/>
          <p:cNvSpPr>
            <a:spLocks noGrp="1"/>
          </p:cNvSpPr>
          <p:nvPr>
            <p:ph idx="1"/>
          </p:nvPr>
        </p:nvSpPr>
        <p:spPr>
          <a:xfrm>
            <a:off x="308356" y="2190751"/>
            <a:ext cx="8527518" cy="3151685"/>
          </a:xfrm>
          <a:prstGeom prst="rect">
            <a:avLst/>
          </a:prstGeom>
        </p:spPr>
        <p:txBody>
          <a:bodyPr vert="horz" wrap="square" lIns="91440" tIns="45720" rIns="91440" bIns="45720" numCol="1" rtlCol="0" anchor="t" anchorCtr="0" compatLnSpc="1">
            <a:prstTxWarp prst="textNoShape">
              <a:avLst/>
            </a:prstTxWarp>
            <a:noAutofit/>
          </a:bodyPr>
          <a:lstStyle>
            <a:lvl1pPr marL="457200" indent="-457200" algn="l">
              <a:buFont typeface="Arial"/>
              <a:buChar char="•"/>
              <a:defRPr sz="2400" b="0" i="0" baseline="0">
                <a:solidFill>
                  <a:schemeClr val="tx2">
                    <a:lumMod val="75000"/>
                  </a:schemeClr>
                </a:solidFill>
                <a:latin typeface="FranklinGothicURWComBoo"/>
                <a:cs typeface="FranklinGothicURWComBoo"/>
              </a:defRPr>
            </a:lvl1pPr>
          </a:lstStyle>
          <a:p>
            <a:r>
              <a:rPr lang="en-US" altLang="en-US" sz="1600" dirty="0">
                <a:solidFill>
                  <a:schemeClr val="tx1"/>
                </a:solidFill>
                <a:latin typeface="+mn-lt"/>
                <a:ea typeface="ＭＳ Ｐゴシック" panose="020B0600070205080204" pitchFamily="34" charset="-128"/>
              </a:rPr>
              <a:t>Cost sharing commitment entered in Oracle, with appropriate cost share code</a:t>
            </a:r>
            <a:r>
              <a:rPr lang="en-US" altLang="en-US" sz="250" dirty="0">
                <a:solidFill>
                  <a:schemeClr val="tx1"/>
                </a:solidFill>
                <a:latin typeface="+mn-lt"/>
                <a:ea typeface="ＭＳ Ｐゴシック" panose="020B0600070205080204" pitchFamily="34" charset="-128"/>
              </a:rPr>
              <a:t> </a:t>
            </a:r>
          </a:p>
          <a:p>
            <a:r>
              <a:rPr lang="en-US" altLang="en-US" sz="1600" dirty="0">
                <a:solidFill>
                  <a:schemeClr val="tx1"/>
                </a:solidFill>
                <a:latin typeface="+mn-lt"/>
                <a:ea typeface="ＭＳ Ｐゴシック" panose="020B0600070205080204" pitchFamily="34" charset="-128"/>
              </a:rPr>
              <a:t>Cost share codes used at UVA: </a:t>
            </a:r>
          </a:p>
          <a:p>
            <a:pPr lvl="4"/>
            <a:r>
              <a:rPr lang="en-US" altLang="en-US" sz="1600" dirty="0">
                <a:ea typeface="ＭＳ Ｐゴシック" panose="020B0600070205080204" pitchFamily="34" charset="-128"/>
              </a:rPr>
              <a:t>0-Salary/effort; 2- No cost sharing; 3-OTPS; 4-OTPS and Salary; 5-MTDC exclusions; 6-Waived indirect costs; 7-Third party external; 8-External sub; 9-External sub and UVA</a:t>
            </a:r>
          </a:p>
          <a:p>
            <a:r>
              <a:rPr lang="en-US" altLang="en-US" sz="1600" dirty="0">
                <a:solidFill>
                  <a:schemeClr val="tx1"/>
                </a:solidFill>
                <a:latin typeface="+mn-lt"/>
                <a:ea typeface="ＭＳ Ｐゴシック" panose="020B0600070205080204" pitchFamily="34" charset="-128"/>
              </a:rPr>
              <a:t>Cost sharing funding source/s re-confirmed at the Award acceptance stage</a:t>
            </a:r>
          </a:p>
          <a:p>
            <a:r>
              <a:rPr lang="en-US" altLang="en-US" sz="1600" dirty="0">
                <a:solidFill>
                  <a:schemeClr val="tx1"/>
                </a:solidFill>
                <a:latin typeface="+mn-lt"/>
                <a:ea typeface="ＭＳ Ｐゴシック" panose="020B0600070205080204" pitchFamily="34" charset="-128"/>
              </a:rPr>
              <a:t>Important to remember that, cost shared expenditure are…</a:t>
            </a:r>
          </a:p>
          <a:p>
            <a:pPr lvl="3">
              <a:buFont typeface="Wingdings" panose="05000000000000000000" pitchFamily="2" charset="2"/>
              <a:buChar char="Ø"/>
            </a:pPr>
            <a:r>
              <a:rPr lang="en-US" altLang="en-US" sz="1600" dirty="0">
                <a:ea typeface="ＭＳ Ｐゴシック" panose="020B0600070205080204" pitchFamily="34" charset="-128"/>
              </a:rPr>
              <a:t>Subject to federal cost principles</a:t>
            </a:r>
          </a:p>
          <a:p>
            <a:pPr lvl="3">
              <a:buFont typeface="Wingdings" panose="05000000000000000000" pitchFamily="2" charset="2"/>
              <a:buChar char="Ø"/>
            </a:pPr>
            <a:r>
              <a:rPr lang="en-US" altLang="en-US" sz="1600" dirty="0">
                <a:ea typeface="ＭＳ Ｐゴシック" panose="020B0600070205080204" pitchFamily="34" charset="-128"/>
              </a:rPr>
              <a:t>Subject to audit</a:t>
            </a:r>
          </a:p>
          <a:p>
            <a:pPr lvl="3">
              <a:buFont typeface="Wingdings" panose="05000000000000000000" pitchFamily="2" charset="2"/>
              <a:buChar char="Ø"/>
            </a:pPr>
            <a:r>
              <a:rPr lang="en-US" altLang="en-US" sz="1600" dirty="0">
                <a:ea typeface="ＭＳ Ｐゴシック" panose="020B0600070205080204" pitchFamily="34" charset="-128"/>
              </a:rPr>
              <a:t>Easily identifiable for F&amp;A rate proposal</a:t>
            </a:r>
          </a:p>
          <a:p>
            <a:pPr lvl="3">
              <a:buFont typeface="Wingdings" panose="05000000000000000000" pitchFamily="2" charset="2"/>
              <a:buChar char="Ø"/>
            </a:pPr>
            <a:r>
              <a:rPr lang="en-US" altLang="en-US" sz="1600" dirty="0">
                <a:ea typeface="ＭＳ Ｐゴシック" panose="020B0600070205080204" pitchFamily="34" charset="-128"/>
              </a:rPr>
              <a:t>Part of the official record (record retention)</a:t>
            </a:r>
          </a:p>
          <a:p>
            <a:endParaRPr lang="en-US" sz="1800" dirty="0">
              <a:latin typeface="Calibri" panose="020F0502020204030204" pitchFamily="34" charset="0"/>
            </a:endParaRPr>
          </a:p>
        </p:txBody>
      </p:sp>
      <p:sp>
        <p:nvSpPr>
          <p:cNvPr id="2" name="Slide Number Placeholder 1"/>
          <p:cNvSpPr>
            <a:spLocks noGrp="1"/>
          </p:cNvSpPr>
          <p:nvPr>
            <p:ph type="sldNum" sz="quarter" idx="4294967295"/>
          </p:nvPr>
        </p:nvSpPr>
        <p:spPr>
          <a:xfrm>
            <a:off x="8159750" y="5702300"/>
            <a:ext cx="984250" cy="273050"/>
          </a:xfrm>
          <a:prstGeom prst="rect">
            <a:avLst/>
          </a:prstGeom>
        </p:spPr>
        <p:txBody>
          <a:bodyPr/>
          <a:lstStyle/>
          <a:p>
            <a:fld id="{880BF942-198C-D347-8620-DD07426A2603}" type="slidenum">
              <a:rPr lang="en-US" smtClean="0"/>
              <a:t>53</a:t>
            </a:fld>
            <a:endParaRPr lang="en-US"/>
          </a:p>
        </p:txBody>
      </p:sp>
      <p:pic>
        <p:nvPicPr>
          <p:cNvPr id="7" name="Picture 6" descr="UVA_Primary_white.eps">
            <a:extLst>
              <a:ext uri="{FF2B5EF4-FFF2-40B4-BE49-F238E27FC236}">
                <a16:creationId xmlns:a16="http://schemas.microsoft.com/office/drawing/2014/main" id="{FFE7CEE7-1E44-A445-9BFD-87FFB3000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604288865"/>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094" y="1276351"/>
            <a:ext cx="6172200" cy="428625"/>
          </a:xfrm>
          <a:solidFill>
            <a:schemeClr val="accent2"/>
          </a:solidFill>
        </p:spPr>
        <p:txBody>
          <a:bodyPr>
            <a:normAutofit fontScale="90000"/>
          </a:bodyPr>
          <a:lstStyle/>
          <a:p>
            <a:pPr algn="ctr"/>
            <a:r>
              <a:rPr lang="en-US" sz="2700" dirty="0">
                <a:solidFill>
                  <a:schemeClr val="bg1"/>
                </a:solidFill>
                <a:latin typeface="Calibri" panose="020F0502020204030204" pitchFamily="34" charset="0"/>
              </a:rPr>
              <a:t>Cost Sharing Funding Source-Cash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427776"/>
              </p:ext>
            </p:extLst>
          </p:nvPr>
        </p:nvGraphicFramePr>
        <p:xfrm>
          <a:off x="1314451" y="1981200"/>
          <a:ext cx="5924550" cy="349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4294967295"/>
          </p:nvPr>
        </p:nvSpPr>
        <p:spPr>
          <a:xfrm>
            <a:off x="8159750" y="5702300"/>
            <a:ext cx="984250" cy="273050"/>
          </a:xfrm>
          <a:prstGeom prst="rect">
            <a:avLst/>
          </a:prstGeom>
        </p:spPr>
        <p:txBody>
          <a:bodyPr/>
          <a:lstStyle/>
          <a:p>
            <a:fld id="{04920088-292F-4C02-8357-F538DBA91168}" type="slidenum">
              <a:rPr lang="en-US" smtClean="0"/>
              <a:pPr/>
              <a:t>54</a:t>
            </a:fld>
            <a:endParaRPr lang="en-US"/>
          </a:p>
        </p:txBody>
      </p:sp>
      <p:pic>
        <p:nvPicPr>
          <p:cNvPr id="7" name="Picture 6" descr="UVA_Primary_white.eps">
            <a:extLst>
              <a:ext uri="{FF2B5EF4-FFF2-40B4-BE49-F238E27FC236}">
                <a16:creationId xmlns:a16="http://schemas.microsoft.com/office/drawing/2014/main" id="{FFE7CEE7-1E44-A445-9BFD-87FFB30007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2245003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5">
                                            <p:graphicEl>
                                              <a:dgm id="{872BF404-58E2-4200-89EE-F90C6FB39EE3}"/>
                                            </p:graphicEl>
                                          </p:spTgt>
                                        </p:tgtEl>
                                        <p:attrNameLst>
                                          <p:attrName>style.color</p:attrName>
                                        </p:attrNameLst>
                                      </p:cBhvr>
                                      <p:to>
                                        <a:srgbClr val="0166AB"/>
                                      </p:to>
                                    </p:animClr>
                                    <p:animClr clrSpc="rgb" dir="cw">
                                      <p:cBhvr>
                                        <p:cTn id="7" dur="500" fill="hold"/>
                                        <p:tgtEl>
                                          <p:spTgt spid="5">
                                            <p:graphicEl>
                                              <a:dgm id="{872BF404-58E2-4200-89EE-F90C6FB39EE3}"/>
                                            </p:graphicEl>
                                          </p:spTgt>
                                        </p:tgtEl>
                                        <p:attrNameLst>
                                          <p:attrName>fillcolor</p:attrName>
                                        </p:attrNameLst>
                                      </p:cBhvr>
                                      <p:to>
                                        <a:srgbClr val="0166AB"/>
                                      </p:to>
                                    </p:animClr>
                                    <p:set>
                                      <p:cBhvr>
                                        <p:cTn id="8" dur="500" fill="hold"/>
                                        <p:tgtEl>
                                          <p:spTgt spid="5">
                                            <p:graphicEl>
                                              <a:dgm id="{872BF404-58E2-4200-89EE-F90C6FB39EE3}"/>
                                            </p:graphicEl>
                                          </p:spTgt>
                                        </p:tgtEl>
                                        <p:attrNameLst>
                                          <p:attrName>fill.type</p:attrName>
                                        </p:attrNameLst>
                                      </p:cBhvr>
                                      <p:to>
                                        <p:strVal val="solid"/>
                                      </p:to>
                                    </p:set>
                                    <p:set>
                                      <p:cBhvr>
                                        <p:cTn id="9" dur="500" fill="hold"/>
                                        <p:tgtEl>
                                          <p:spTgt spid="5">
                                            <p:graphicEl>
                                              <a:dgm id="{872BF404-58E2-4200-89EE-F90C6FB39EE3}"/>
                                            </p:graphic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5">
                                            <p:graphicEl>
                                              <a:dgm id="{6F0448E5-0BAB-4B61-9C93-ECCEAAE047D2}"/>
                                            </p:graphicEl>
                                          </p:spTgt>
                                        </p:tgtEl>
                                        <p:attrNameLst>
                                          <p:attrName>style.color</p:attrName>
                                        </p:attrNameLst>
                                      </p:cBhvr>
                                      <p:to>
                                        <a:srgbClr val="0166AB"/>
                                      </p:to>
                                    </p:animClr>
                                    <p:animClr clrSpc="rgb" dir="cw">
                                      <p:cBhvr>
                                        <p:cTn id="12" dur="500" fill="hold"/>
                                        <p:tgtEl>
                                          <p:spTgt spid="5">
                                            <p:graphicEl>
                                              <a:dgm id="{6F0448E5-0BAB-4B61-9C93-ECCEAAE047D2}"/>
                                            </p:graphicEl>
                                          </p:spTgt>
                                        </p:tgtEl>
                                        <p:attrNameLst>
                                          <p:attrName>fillcolor</p:attrName>
                                        </p:attrNameLst>
                                      </p:cBhvr>
                                      <p:to>
                                        <a:srgbClr val="0166AB"/>
                                      </p:to>
                                    </p:animClr>
                                    <p:set>
                                      <p:cBhvr>
                                        <p:cTn id="13" dur="500" fill="hold"/>
                                        <p:tgtEl>
                                          <p:spTgt spid="5">
                                            <p:graphicEl>
                                              <a:dgm id="{6F0448E5-0BAB-4B61-9C93-ECCEAAE047D2}"/>
                                            </p:graphicEl>
                                          </p:spTgt>
                                        </p:tgtEl>
                                        <p:attrNameLst>
                                          <p:attrName>fill.type</p:attrName>
                                        </p:attrNameLst>
                                      </p:cBhvr>
                                      <p:to>
                                        <p:strVal val="solid"/>
                                      </p:to>
                                    </p:set>
                                    <p:set>
                                      <p:cBhvr>
                                        <p:cTn id="14" dur="500" fill="hold"/>
                                        <p:tgtEl>
                                          <p:spTgt spid="5">
                                            <p:graphicEl>
                                              <a:dgm id="{6F0448E5-0BAB-4B61-9C93-ECCEAAE047D2}"/>
                                            </p:graphicEl>
                                          </p:spTgt>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5">
                                            <p:graphicEl>
                                              <a:dgm id="{5A4B012C-A27A-4840-B410-8BEFCF350C62}"/>
                                            </p:graphicEl>
                                          </p:spTgt>
                                        </p:tgtEl>
                                        <p:attrNameLst>
                                          <p:attrName>style.color</p:attrName>
                                        </p:attrNameLst>
                                      </p:cBhvr>
                                      <p:to>
                                        <a:srgbClr val="0166AB"/>
                                      </p:to>
                                    </p:animClr>
                                    <p:animClr clrSpc="rgb" dir="cw">
                                      <p:cBhvr>
                                        <p:cTn id="17" dur="500" fill="hold"/>
                                        <p:tgtEl>
                                          <p:spTgt spid="5">
                                            <p:graphicEl>
                                              <a:dgm id="{5A4B012C-A27A-4840-B410-8BEFCF350C62}"/>
                                            </p:graphicEl>
                                          </p:spTgt>
                                        </p:tgtEl>
                                        <p:attrNameLst>
                                          <p:attrName>fillcolor</p:attrName>
                                        </p:attrNameLst>
                                      </p:cBhvr>
                                      <p:to>
                                        <a:srgbClr val="0166AB"/>
                                      </p:to>
                                    </p:animClr>
                                    <p:set>
                                      <p:cBhvr>
                                        <p:cTn id="18" dur="500" fill="hold"/>
                                        <p:tgtEl>
                                          <p:spTgt spid="5">
                                            <p:graphicEl>
                                              <a:dgm id="{5A4B012C-A27A-4840-B410-8BEFCF350C62}"/>
                                            </p:graphicEl>
                                          </p:spTgt>
                                        </p:tgtEl>
                                        <p:attrNameLst>
                                          <p:attrName>fill.type</p:attrName>
                                        </p:attrNameLst>
                                      </p:cBhvr>
                                      <p:to>
                                        <p:strVal val="solid"/>
                                      </p:to>
                                    </p:set>
                                    <p:set>
                                      <p:cBhvr>
                                        <p:cTn id="19" dur="500" fill="hold"/>
                                        <p:tgtEl>
                                          <p:spTgt spid="5">
                                            <p:graphicEl>
                                              <a:dgm id="{5A4B012C-A27A-4840-B410-8BEFCF350C62}"/>
                                            </p:graphicEl>
                                          </p:spTgt>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5">
                                            <p:graphicEl>
                                              <a:dgm id="{B1923561-4A54-4EE6-BD26-25A5275A84A1}"/>
                                            </p:graphicEl>
                                          </p:spTgt>
                                        </p:tgtEl>
                                        <p:attrNameLst>
                                          <p:attrName>style.color</p:attrName>
                                        </p:attrNameLst>
                                      </p:cBhvr>
                                      <p:to>
                                        <a:srgbClr val="0166AB"/>
                                      </p:to>
                                    </p:animClr>
                                    <p:animClr clrSpc="rgb" dir="cw">
                                      <p:cBhvr>
                                        <p:cTn id="22" dur="500" fill="hold"/>
                                        <p:tgtEl>
                                          <p:spTgt spid="5">
                                            <p:graphicEl>
                                              <a:dgm id="{B1923561-4A54-4EE6-BD26-25A5275A84A1}"/>
                                            </p:graphicEl>
                                          </p:spTgt>
                                        </p:tgtEl>
                                        <p:attrNameLst>
                                          <p:attrName>fillcolor</p:attrName>
                                        </p:attrNameLst>
                                      </p:cBhvr>
                                      <p:to>
                                        <a:srgbClr val="0166AB"/>
                                      </p:to>
                                    </p:animClr>
                                    <p:set>
                                      <p:cBhvr>
                                        <p:cTn id="23" dur="500" fill="hold"/>
                                        <p:tgtEl>
                                          <p:spTgt spid="5">
                                            <p:graphicEl>
                                              <a:dgm id="{B1923561-4A54-4EE6-BD26-25A5275A84A1}"/>
                                            </p:graphicEl>
                                          </p:spTgt>
                                        </p:tgtEl>
                                        <p:attrNameLst>
                                          <p:attrName>fill.type</p:attrName>
                                        </p:attrNameLst>
                                      </p:cBhvr>
                                      <p:to>
                                        <p:strVal val="solid"/>
                                      </p:to>
                                    </p:set>
                                    <p:set>
                                      <p:cBhvr>
                                        <p:cTn id="24" dur="500" fill="hold"/>
                                        <p:tgtEl>
                                          <p:spTgt spid="5">
                                            <p:graphicEl>
                                              <a:dgm id="{B1923561-4A54-4EE6-BD26-25A5275A84A1}"/>
                                            </p:graphicEl>
                                          </p:spTgt>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5">
                                            <p:graphicEl>
                                              <a:dgm id="{30F599C0-72A5-4260-9B61-6DA3C97E6D1A}"/>
                                            </p:graphicEl>
                                          </p:spTgt>
                                        </p:tgtEl>
                                        <p:attrNameLst>
                                          <p:attrName>style.color</p:attrName>
                                        </p:attrNameLst>
                                      </p:cBhvr>
                                      <p:to>
                                        <a:srgbClr val="0166AB"/>
                                      </p:to>
                                    </p:animClr>
                                    <p:animClr clrSpc="rgb" dir="cw">
                                      <p:cBhvr>
                                        <p:cTn id="27" dur="500" fill="hold"/>
                                        <p:tgtEl>
                                          <p:spTgt spid="5">
                                            <p:graphicEl>
                                              <a:dgm id="{30F599C0-72A5-4260-9B61-6DA3C97E6D1A}"/>
                                            </p:graphicEl>
                                          </p:spTgt>
                                        </p:tgtEl>
                                        <p:attrNameLst>
                                          <p:attrName>fillcolor</p:attrName>
                                        </p:attrNameLst>
                                      </p:cBhvr>
                                      <p:to>
                                        <a:srgbClr val="0166AB"/>
                                      </p:to>
                                    </p:animClr>
                                    <p:set>
                                      <p:cBhvr>
                                        <p:cTn id="28" dur="500" fill="hold"/>
                                        <p:tgtEl>
                                          <p:spTgt spid="5">
                                            <p:graphicEl>
                                              <a:dgm id="{30F599C0-72A5-4260-9B61-6DA3C97E6D1A}"/>
                                            </p:graphicEl>
                                          </p:spTgt>
                                        </p:tgtEl>
                                        <p:attrNameLst>
                                          <p:attrName>fill.type</p:attrName>
                                        </p:attrNameLst>
                                      </p:cBhvr>
                                      <p:to>
                                        <p:strVal val="solid"/>
                                      </p:to>
                                    </p:set>
                                    <p:set>
                                      <p:cBhvr>
                                        <p:cTn id="29" dur="500" fill="hold"/>
                                        <p:tgtEl>
                                          <p:spTgt spid="5">
                                            <p:graphicEl>
                                              <a:dgm id="{30F599C0-72A5-4260-9B61-6DA3C97E6D1A}"/>
                                            </p:graphicEl>
                                          </p:spTgt>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5">
                                            <p:graphicEl>
                                              <a:dgm id="{410A1FAA-81EB-43A4-A9B5-F0B9CEBAED71}"/>
                                            </p:graphicEl>
                                          </p:spTgt>
                                        </p:tgtEl>
                                        <p:attrNameLst>
                                          <p:attrName>style.color</p:attrName>
                                        </p:attrNameLst>
                                      </p:cBhvr>
                                      <p:to>
                                        <a:srgbClr val="0166AB"/>
                                      </p:to>
                                    </p:animClr>
                                    <p:animClr clrSpc="rgb" dir="cw">
                                      <p:cBhvr>
                                        <p:cTn id="32" dur="500" fill="hold"/>
                                        <p:tgtEl>
                                          <p:spTgt spid="5">
                                            <p:graphicEl>
                                              <a:dgm id="{410A1FAA-81EB-43A4-A9B5-F0B9CEBAED71}"/>
                                            </p:graphicEl>
                                          </p:spTgt>
                                        </p:tgtEl>
                                        <p:attrNameLst>
                                          <p:attrName>fillcolor</p:attrName>
                                        </p:attrNameLst>
                                      </p:cBhvr>
                                      <p:to>
                                        <a:srgbClr val="0166AB"/>
                                      </p:to>
                                    </p:animClr>
                                    <p:set>
                                      <p:cBhvr>
                                        <p:cTn id="33" dur="500" fill="hold"/>
                                        <p:tgtEl>
                                          <p:spTgt spid="5">
                                            <p:graphicEl>
                                              <a:dgm id="{410A1FAA-81EB-43A4-A9B5-F0B9CEBAED71}"/>
                                            </p:graphicEl>
                                          </p:spTgt>
                                        </p:tgtEl>
                                        <p:attrNameLst>
                                          <p:attrName>fill.type</p:attrName>
                                        </p:attrNameLst>
                                      </p:cBhvr>
                                      <p:to>
                                        <p:strVal val="solid"/>
                                      </p:to>
                                    </p:set>
                                    <p:set>
                                      <p:cBhvr>
                                        <p:cTn id="34" dur="500" fill="hold"/>
                                        <p:tgtEl>
                                          <p:spTgt spid="5">
                                            <p:graphicEl>
                                              <a:dgm id="{410A1FAA-81EB-43A4-A9B5-F0B9CEBAED71}"/>
                                            </p:graphicEl>
                                          </p:spTgt>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5">
                                            <p:graphicEl>
                                              <a:dgm id="{BAB6061D-9438-45B4-A2F0-721BB9205EF5}"/>
                                            </p:graphicEl>
                                          </p:spTgt>
                                        </p:tgtEl>
                                        <p:attrNameLst>
                                          <p:attrName>style.color</p:attrName>
                                        </p:attrNameLst>
                                      </p:cBhvr>
                                      <p:to>
                                        <a:srgbClr val="0166AB"/>
                                      </p:to>
                                    </p:animClr>
                                    <p:animClr clrSpc="rgb" dir="cw">
                                      <p:cBhvr>
                                        <p:cTn id="37" dur="500" fill="hold"/>
                                        <p:tgtEl>
                                          <p:spTgt spid="5">
                                            <p:graphicEl>
                                              <a:dgm id="{BAB6061D-9438-45B4-A2F0-721BB9205EF5}"/>
                                            </p:graphicEl>
                                          </p:spTgt>
                                        </p:tgtEl>
                                        <p:attrNameLst>
                                          <p:attrName>fillcolor</p:attrName>
                                        </p:attrNameLst>
                                      </p:cBhvr>
                                      <p:to>
                                        <a:srgbClr val="0166AB"/>
                                      </p:to>
                                    </p:animClr>
                                    <p:set>
                                      <p:cBhvr>
                                        <p:cTn id="38" dur="500" fill="hold"/>
                                        <p:tgtEl>
                                          <p:spTgt spid="5">
                                            <p:graphicEl>
                                              <a:dgm id="{BAB6061D-9438-45B4-A2F0-721BB9205EF5}"/>
                                            </p:graphicEl>
                                          </p:spTgt>
                                        </p:tgtEl>
                                        <p:attrNameLst>
                                          <p:attrName>fill.type</p:attrName>
                                        </p:attrNameLst>
                                      </p:cBhvr>
                                      <p:to>
                                        <p:strVal val="solid"/>
                                      </p:to>
                                    </p:set>
                                    <p:set>
                                      <p:cBhvr>
                                        <p:cTn id="39" dur="500" fill="hold"/>
                                        <p:tgtEl>
                                          <p:spTgt spid="5">
                                            <p:graphicEl>
                                              <a:dgm id="{BAB6061D-9438-45B4-A2F0-721BB9205EF5}"/>
                                            </p:graphicEl>
                                          </p:spTgt>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5">
                                            <p:graphicEl>
                                              <a:dgm id="{AD67809B-AB89-42DC-B736-25F9669EBB9D}"/>
                                            </p:graphicEl>
                                          </p:spTgt>
                                        </p:tgtEl>
                                        <p:attrNameLst>
                                          <p:attrName>style.color</p:attrName>
                                        </p:attrNameLst>
                                      </p:cBhvr>
                                      <p:to>
                                        <a:srgbClr val="0166AB"/>
                                      </p:to>
                                    </p:animClr>
                                    <p:animClr clrSpc="rgb" dir="cw">
                                      <p:cBhvr>
                                        <p:cTn id="42" dur="500" fill="hold"/>
                                        <p:tgtEl>
                                          <p:spTgt spid="5">
                                            <p:graphicEl>
                                              <a:dgm id="{AD67809B-AB89-42DC-B736-25F9669EBB9D}"/>
                                            </p:graphicEl>
                                          </p:spTgt>
                                        </p:tgtEl>
                                        <p:attrNameLst>
                                          <p:attrName>fillcolor</p:attrName>
                                        </p:attrNameLst>
                                      </p:cBhvr>
                                      <p:to>
                                        <a:srgbClr val="0166AB"/>
                                      </p:to>
                                    </p:animClr>
                                    <p:set>
                                      <p:cBhvr>
                                        <p:cTn id="43" dur="500" fill="hold"/>
                                        <p:tgtEl>
                                          <p:spTgt spid="5">
                                            <p:graphicEl>
                                              <a:dgm id="{AD67809B-AB89-42DC-B736-25F9669EBB9D}"/>
                                            </p:graphicEl>
                                          </p:spTgt>
                                        </p:tgtEl>
                                        <p:attrNameLst>
                                          <p:attrName>fill.type</p:attrName>
                                        </p:attrNameLst>
                                      </p:cBhvr>
                                      <p:to>
                                        <p:strVal val="solid"/>
                                      </p:to>
                                    </p:set>
                                    <p:set>
                                      <p:cBhvr>
                                        <p:cTn id="44" dur="500" fill="hold"/>
                                        <p:tgtEl>
                                          <p:spTgt spid="5">
                                            <p:graphicEl>
                                              <a:dgm id="{AD67809B-AB89-42DC-B736-25F9669EBB9D}"/>
                                            </p:graphicEl>
                                          </p:spTgt>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5">
                                            <p:graphicEl>
                                              <a:dgm id="{61771C0E-4DC5-4C20-874D-C6755315A05F}"/>
                                            </p:graphicEl>
                                          </p:spTgt>
                                        </p:tgtEl>
                                        <p:attrNameLst>
                                          <p:attrName>style.color</p:attrName>
                                        </p:attrNameLst>
                                      </p:cBhvr>
                                      <p:to>
                                        <a:srgbClr val="0166AB"/>
                                      </p:to>
                                    </p:animClr>
                                    <p:animClr clrSpc="rgb" dir="cw">
                                      <p:cBhvr>
                                        <p:cTn id="47" dur="500" fill="hold"/>
                                        <p:tgtEl>
                                          <p:spTgt spid="5">
                                            <p:graphicEl>
                                              <a:dgm id="{61771C0E-4DC5-4C20-874D-C6755315A05F}"/>
                                            </p:graphicEl>
                                          </p:spTgt>
                                        </p:tgtEl>
                                        <p:attrNameLst>
                                          <p:attrName>fillcolor</p:attrName>
                                        </p:attrNameLst>
                                      </p:cBhvr>
                                      <p:to>
                                        <a:srgbClr val="0166AB"/>
                                      </p:to>
                                    </p:animClr>
                                    <p:set>
                                      <p:cBhvr>
                                        <p:cTn id="48" dur="500" fill="hold"/>
                                        <p:tgtEl>
                                          <p:spTgt spid="5">
                                            <p:graphicEl>
                                              <a:dgm id="{61771C0E-4DC5-4C20-874D-C6755315A05F}"/>
                                            </p:graphicEl>
                                          </p:spTgt>
                                        </p:tgtEl>
                                        <p:attrNameLst>
                                          <p:attrName>fill.type</p:attrName>
                                        </p:attrNameLst>
                                      </p:cBhvr>
                                      <p:to>
                                        <p:strVal val="solid"/>
                                      </p:to>
                                    </p:set>
                                    <p:set>
                                      <p:cBhvr>
                                        <p:cTn id="49" dur="500" fill="hold"/>
                                        <p:tgtEl>
                                          <p:spTgt spid="5">
                                            <p:graphicEl>
                                              <a:dgm id="{61771C0E-4DC5-4C20-874D-C6755315A05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38300"/>
            <a:ext cx="6172200" cy="400050"/>
          </a:xfrm>
          <a:solidFill>
            <a:schemeClr val="accent2"/>
          </a:solidFill>
        </p:spPr>
        <p:txBody>
          <a:bodyPr>
            <a:normAutofit fontScale="90000"/>
          </a:bodyPr>
          <a:lstStyle/>
          <a:p>
            <a:pPr algn="ctr"/>
            <a:r>
              <a:rPr lang="en-US" sz="2700" dirty="0">
                <a:solidFill>
                  <a:schemeClr val="bg1"/>
                </a:solidFill>
              </a:rPr>
              <a:t>Cost Sharing Funding Source-Non Cash</a:t>
            </a:r>
          </a:p>
        </p:txBody>
      </p:sp>
      <p:graphicFrame>
        <p:nvGraphicFramePr>
          <p:cNvPr id="4" name="Content Placeholder 3"/>
          <p:cNvGraphicFramePr>
            <a:graphicFrameLocks noGrp="1"/>
          </p:cNvGraphicFramePr>
          <p:nvPr>
            <p:ph idx="1"/>
          </p:nvPr>
        </p:nvGraphicFramePr>
        <p:xfrm>
          <a:off x="523875" y="2305051"/>
          <a:ext cx="7734300" cy="324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7425345" y="5702089"/>
            <a:ext cx="984019" cy="273844"/>
          </a:xfrm>
          <a:prstGeom prst="rect">
            <a:avLst/>
          </a:prstGeom>
        </p:spPr>
        <p:txBody>
          <a:bodyPr/>
          <a:lstStyle/>
          <a:p>
            <a:fld id="{04920088-292F-4C02-8357-F538DBA91168}" type="slidenum">
              <a:rPr lang="en-US" smtClean="0"/>
              <a:pPr/>
              <a:t>55</a:t>
            </a:fld>
            <a:endParaRPr lang="en-US"/>
          </a:p>
        </p:txBody>
      </p:sp>
      <p:pic>
        <p:nvPicPr>
          <p:cNvPr id="5" name="Picture 4" descr="UVA_Primary_white.eps">
            <a:extLst>
              <a:ext uri="{FF2B5EF4-FFF2-40B4-BE49-F238E27FC236}">
                <a16:creationId xmlns:a16="http://schemas.microsoft.com/office/drawing/2014/main" id="{FFE7CEE7-1E44-A445-9BFD-87FFB30007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856908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85900" y="2191871"/>
          <a:ext cx="61722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425345" y="5702089"/>
            <a:ext cx="984019" cy="273844"/>
          </a:xfrm>
          <a:prstGeom prst="rect">
            <a:avLst/>
          </a:prstGeom>
        </p:spPr>
        <p:txBody>
          <a:bodyPr/>
          <a:lstStyle/>
          <a:p>
            <a:fld id="{04920088-292F-4C02-8357-F538DBA91168}" type="slidenum">
              <a:rPr lang="en-US" smtClean="0"/>
              <a:pPr/>
              <a:t>56</a:t>
            </a:fld>
            <a:endParaRPr lang="en-US"/>
          </a:p>
        </p:txBody>
      </p:sp>
      <p:sp>
        <p:nvSpPr>
          <p:cNvPr id="2" name="Rectangle 1"/>
          <p:cNvSpPr/>
          <p:nvPr/>
        </p:nvSpPr>
        <p:spPr>
          <a:xfrm>
            <a:off x="1409147" y="1556267"/>
            <a:ext cx="5142755" cy="461665"/>
          </a:xfrm>
          <a:prstGeom prst="rect">
            <a:avLst/>
          </a:prstGeom>
          <a:solidFill>
            <a:schemeClr val="accent2"/>
          </a:solidFill>
        </p:spPr>
        <p:txBody>
          <a:bodyPr wrap="none">
            <a:spAutoFit/>
          </a:bodyPr>
          <a:lstStyle/>
          <a:p>
            <a:r>
              <a:rPr lang="en-US" sz="2400" dirty="0">
                <a:solidFill>
                  <a:schemeClr val="bg1"/>
                </a:solidFill>
              </a:rPr>
              <a:t>Cost Sharing Funding Source-Non Cash</a:t>
            </a:r>
          </a:p>
        </p:txBody>
      </p:sp>
      <p:pic>
        <p:nvPicPr>
          <p:cNvPr id="6" name="Picture 5" descr="UVA_Primary_white.eps">
            <a:extLst>
              <a:ext uri="{FF2B5EF4-FFF2-40B4-BE49-F238E27FC236}">
                <a16:creationId xmlns:a16="http://schemas.microsoft.com/office/drawing/2014/main" id="{FFE7CEE7-1E44-A445-9BFD-87FFB30007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191598420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UVA_Primary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52" y="5681600"/>
            <a:ext cx="1014847" cy="250172"/>
          </a:xfrm>
          <a:prstGeom prst="rect">
            <a:avLst/>
          </a:prstGeom>
        </p:spPr>
      </p:pic>
      <p:sp>
        <p:nvSpPr>
          <p:cNvPr id="11" name="Rectangle 3"/>
          <p:cNvSpPr txBox="1">
            <a:spLocks noChangeArrowheads="1"/>
          </p:cNvSpPr>
          <p:nvPr/>
        </p:nvSpPr>
        <p:spPr>
          <a:xfrm>
            <a:off x="1671638" y="2156539"/>
            <a:ext cx="2971800" cy="2257024"/>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None/>
              <a:defRPr/>
            </a:pPr>
            <a:r>
              <a:rPr lang="en-US" sz="1350" b="1" dirty="0">
                <a:solidFill>
                  <a:srgbClr val="3028D8"/>
                </a:solidFill>
                <a:latin typeface="ITC Franklin Gothic Std Bk Cp"/>
              </a:rPr>
              <a:t>F</a:t>
            </a:r>
            <a:r>
              <a:rPr lang="en-US" sz="1350" b="1" dirty="0">
                <a:solidFill>
                  <a:schemeClr val="tx2">
                    <a:lumMod val="75000"/>
                  </a:schemeClr>
                </a:solidFill>
                <a:latin typeface="ITC Franklin Gothic Std Bk Cp"/>
              </a:rPr>
              <a:t>&amp;</a:t>
            </a:r>
            <a:r>
              <a:rPr lang="en-US" sz="1350" b="1" dirty="0">
                <a:solidFill>
                  <a:srgbClr val="FF6600"/>
                </a:solidFill>
                <a:latin typeface="ITC Franklin Gothic Std Bk Cp"/>
              </a:rPr>
              <a:t>A</a:t>
            </a:r>
            <a:r>
              <a:rPr lang="en-US" sz="1350" b="1" dirty="0">
                <a:solidFill>
                  <a:schemeClr val="tx2">
                    <a:lumMod val="75000"/>
                  </a:schemeClr>
                </a:solidFill>
                <a:latin typeface="ITC Franklin Gothic Std Bk Cp"/>
              </a:rPr>
              <a:t> COSTS</a:t>
            </a:r>
          </a:p>
          <a:p>
            <a:pPr>
              <a:lnSpc>
                <a:spcPct val="90000"/>
              </a:lnSpc>
              <a:defRPr/>
            </a:pPr>
            <a:r>
              <a:rPr lang="en-US" sz="1350" dirty="0">
                <a:solidFill>
                  <a:srgbClr val="3028D8"/>
                </a:solidFill>
                <a:latin typeface="ITC Franklin Gothic Std Bk Cp"/>
              </a:rPr>
              <a:t>Building Depreciation	</a:t>
            </a:r>
          </a:p>
          <a:p>
            <a:pPr>
              <a:lnSpc>
                <a:spcPct val="90000"/>
              </a:lnSpc>
              <a:defRPr/>
            </a:pPr>
            <a:r>
              <a:rPr lang="en-US" sz="1350" dirty="0">
                <a:solidFill>
                  <a:srgbClr val="3028D8"/>
                </a:solidFill>
                <a:latin typeface="ITC Franklin Gothic Std Bk Cp"/>
              </a:rPr>
              <a:t>Equipment Depreciation</a:t>
            </a:r>
          </a:p>
          <a:p>
            <a:pPr>
              <a:lnSpc>
                <a:spcPct val="90000"/>
              </a:lnSpc>
              <a:defRPr/>
            </a:pPr>
            <a:r>
              <a:rPr lang="en-US" sz="1350" dirty="0">
                <a:solidFill>
                  <a:srgbClr val="3028D8"/>
                </a:solidFill>
                <a:latin typeface="ITC Franklin Gothic Std Bk Cp"/>
              </a:rPr>
              <a:t>Interest on Debt </a:t>
            </a:r>
          </a:p>
          <a:p>
            <a:pPr>
              <a:lnSpc>
                <a:spcPct val="90000"/>
              </a:lnSpc>
              <a:defRPr/>
            </a:pPr>
            <a:r>
              <a:rPr lang="en-US" sz="1350" dirty="0">
                <a:solidFill>
                  <a:srgbClr val="3028D8"/>
                </a:solidFill>
                <a:latin typeface="ITC Franklin Gothic Std Bk Cp"/>
              </a:rPr>
              <a:t>Operations &amp; Maintenance	</a:t>
            </a:r>
          </a:p>
          <a:p>
            <a:pPr>
              <a:lnSpc>
                <a:spcPct val="90000"/>
              </a:lnSpc>
              <a:defRPr/>
            </a:pPr>
            <a:r>
              <a:rPr lang="en-US" sz="1350" dirty="0">
                <a:solidFill>
                  <a:srgbClr val="3028D8"/>
                </a:solidFill>
                <a:latin typeface="ITC Franklin Gothic Std Bk Cp"/>
              </a:rPr>
              <a:t>Library Support</a:t>
            </a:r>
          </a:p>
          <a:p>
            <a:pPr>
              <a:lnSpc>
                <a:spcPct val="90000"/>
              </a:lnSpc>
              <a:defRPr/>
            </a:pPr>
            <a:r>
              <a:rPr lang="en-US" sz="1350" dirty="0">
                <a:solidFill>
                  <a:srgbClr val="FF6600"/>
                </a:solidFill>
                <a:latin typeface="ITC Franklin Gothic Std Bk Cp"/>
              </a:rPr>
              <a:t>General Administration</a:t>
            </a:r>
          </a:p>
          <a:p>
            <a:pPr>
              <a:lnSpc>
                <a:spcPct val="90000"/>
              </a:lnSpc>
              <a:defRPr/>
            </a:pPr>
            <a:r>
              <a:rPr lang="en-US" sz="1350" dirty="0">
                <a:solidFill>
                  <a:srgbClr val="FF6600"/>
                </a:solidFill>
                <a:latin typeface="ITC Franklin Gothic Std Bk Cp"/>
              </a:rPr>
              <a:t>Departmental Administration 	</a:t>
            </a:r>
          </a:p>
          <a:p>
            <a:pPr>
              <a:lnSpc>
                <a:spcPct val="90000"/>
              </a:lnSpc>
              <a:defRPr/>
            </a:pPr>
            <a:r>
              <a:rPr lang="en-US" sz="1350" dirty="0">
                <a:solidFill>
                  <a:srgbClr val="FF6600"/>
                </a:solidFill>
                <a:latin typeface="ITC Franklin Gothic Std Bk Cp"/>
              </a:rPr>
              <a:t>Sponsored Project Administration</a:t>
            </a:r>
          </a:p>
          <a:p>
            <a:pPr>
              <a:lnSpc>
                <a:spcPct val="90000"/>
              </a:lnSpc>
              <a:defRPr/>
            </a:pPr>
            <a:endParaRPr lang="en-US" sz="1350" dirty="0"/>
          </a:p>
          <a:p>
            <a:pPr>
              <a:lnSpc>
                <a:spcPct val="90000"/>
              </a:lnSpc>
              <a:defRPr/>
            </a:pPr>
            <a:endParaRPr lang="en-US" sz="1350" dirty="0"/>
          </a:p>
        </p:txBody>
      </p:sp>
      <p:sp>
        <p:nvSpPr>
          <p:cNvPr id="12" name="Rectangle 4"/>
          <p:cNvSpPr txBox="1">
            <a:spLocks noChangeArrowheads="1"/>
          </p:cNvSpPr>
          <p:nvPr/>
        </p:nvSpPr>
        <p:spPr>
          <a:xfrm>
            <a:off x="4707732" y="2156540"/>
            <a:ext cx="2943225" cy="22364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defRPr/>
            </a:pPr>
            <a:r>
              <a:rPr lang="en-US" sz="1350" b="1" dirty="0">
                <a:solidFill>
                  <a:schemeClr val="tx2">
                    <a:lumMod val="75000"/>
                  </a:schemeClr>
                </a:solidFill>
                <a:latin typeface="ITC Franklin Gothic Std Bk Cp"/>
              </a:rPr>
              <a:t>DIRECT COSTS</a:t>
            </a:r>
          </a:p>
          <a:p>
            <a:pPr>
              <a:defRPr/>
            </a:pPr>
            <a:r>
              <a:rPr lang="en-US" sz="1350" dirty="0">
                <a:solidFill>
                  <a:schemeClr val="tx2">
                    <a:lumMod val="75000"/>
                  </a:schemeClr>
                </a:solidFill>
                <a:latin typeface="ITC Franklin Gothic Std Bk Cp"/>
              </a:rPr>
              <a:t>Research Salaries &amp; Fringes</a:t>
            </a:r>
          </a:p>
          <a:p>
            <a:pPr>
              <a:defRPr/>
            </a:pPr>
            <a:r>
              <a:rPr lang="en-US" sz="1350" dirty="0">
                <a:solidFill>
                  <a:schemeClr val="tx2">
                    <a:lumMod val="75000"/>
                  </a:schemeClr>
                </a:solidFill>
                <a:latin typeface="ITC Franklin Gothic Std Bk Cp"/>
              </a:rPr>
              <a:t>Consultant Services</a:t>
            </a:r>
          </a:p>
          <a:p>
            <a:pPr>
              <a:defRPr/>
            </a:pPr>
            <a:r>
              <a:rPr lang="en-US" sz="1350" dirty="0">
                <a:solidFill>
                  <a:schemeClr val="tx2">
                    <a:lumMod val="75000"/>
                  </a:schemeClr>
                </a:solidFill>
                <a:latin typeface="ITC Franklin Gothic Std Bk Cp"/>
              </a:rPr>
              <a:t>Travel</a:t>
            </a:r>
          </a:p>
          <a:p>
            <a:pPr>
              <a:defRPr/>
            </a:pPr>
            <a:r>
              <a:rPr lang="en-US" sz="1350" dirty="0">
                <a:solidFill>
                  <a:schemeClr val="tx2">
                    <a:lumMod val="75000"/>
                  </a:schemeClr>
                </a:solidFill>
                <a:latin typeface="ITC Franklin Gothic Std Bk Cp"/>
              </a:rPr>
              <a:t>Technical Services</a:t>
            </a:r>
          </a:p>
          <a:p>
            <a:pPr>
              <a:defRPr/>
            </a:pPr>
            <a:r>
              <a:rPr lang="en-US" sz="1350" dirty="0">
                <a:solidFill>
                  <a:schemeClr val="tx2">
                    <a:lumMod val="75000"/>
                  </a:schemeClr>
                </a:solidFill>
                <a:latin typeface="ITC Franklin Gothic Std Bk Cp"/>
              </a:rPr>
              <a:t>Research Supplies</a:t>
            </a:r>
          </a:p>
          <a:p>
            <a:pPr>
              <a:defRPr/>
            </a:pPr>
            <a:r>
              <a:rPr lang="en-US" sz="1350" dirty="0">
                <a:solidFill>
                  <a:schemeClr val="tx2">
                    <a:lumMod val="75000"/>
                  </a:schemeClr>
                </a:solidFill>
                <a:latin typeface="ITC Franklin Gothic Std Bk Cp"/>
              </a:rPr>
              <a:t>Subcontracts up to $25,000 </a:t>
            </a:r>
          </a:p>
        </p:txBody>
      </p:sp>
      <p:grpSp>
        <p:nvGrpSpPr>
          <p:cNvPr id="13" name="Group 18"/>
          <p:cNvGrpSpPr>
            <a:grpSpLocks/>
          </p:cNvGrpSpPr>
          <p:nvPr/>
        </p:nvGrpSpPr>
        <p:grpSpPr bwMode="auto">
          <a:xfrm>
            <a:off x="1743075" y="4393169"/>
            <a:ext cx="5657850" cy="888424"/>
            <a:chOff x="762000" y="5334002"/>
            <a:chExt cx="7543800" cy="1184565"/>
          </a:xfrm>
        </p:grpSpPr>
        <p:sp>
          <p:nvSpPr>
            <p:cNvPr id="14" name="Text Box 9"/>
            <p:cNvSpPr txBox="1">
              <a:spLocks noChangeArrowheads="1"/>
            </p:cNvSpPr>
            <p:nvPr/>
          </p:nvSpPr>
          <p:spPr bwMode="auto">
            <a:xfrm>
              <a:off x="6096000" y="5334002"/>
              <a:ext cx="2209800" cy="430886"/>
            </a:xfrm>
            <a:prstGeom prst="rect">
              <a:avLst/>
            </a:prstGeom>
            <a:noFill/>
            <a:ln w="9525" algn="ctr">
              <a:noFill/>
              <a:miter lim="800000"/>
              <a:headEnd/>
              <a:tailEnd/>
            </a:ln>
          </p:spPr>
          <p:txBody>
            <a:bodyPr>
              <a:spAutoFit/>
            </a:bodyPr>
            <a:lstStyle/>
            <a:p>
              <a:pPr algn="r" eaLnBrk="1" hangingPunct="1">
                <a:spcBef>
                  <a:spcPct val="50000"/>
                </a:spcBef>
              </a:pPr>
              <a:r>
                <a:rPr lang="en-US" sz="1500" dirty="0">
                  <a:solidFill>
                    <a:schemeClr val="tx2">
                      <a:lumMod val="75000"/>
                    </a:schemeClr>
                  </a:solidFill>
                  <a:latin typeface="ITC Franklin Gothic Std Bk Cp"/>
                </a:rPr>
                <a:t>$114,000,000</a:t>
              </a:r>
            </a:p>
          </p:txBody>
        </p:sp>
        <p:sp>
          <p:nvSpPr>
            <p:cNvPr id="17" name="Text Box 10"/>
            <p:cNvSpPr txBox="1">
              <a:spLocks noChangeArrowheads="1"/>
            </p:cNvSpPr>
            <p:nvPr/>
          </p:nvSpPr>
          <p:spPr bwMode="auto">
            <a:xfrm>
              <a:off x="762000" y="5334003"/>
              <a:ext cx="1752600" cy="430887"/>
            </a:xfrm>
            <a:prstGeom prst="rect">
              <a:avLst/>
            </a:prstGeom>
            <a:noFill/>
            <a:ln w="9525" algn="ctr">
              <a:noFill/>
              <a:miter lim="800000"/>
              <a:headEnd/>
              <a:tailEnd/>
            </a:ln>
          </p:spPr>
          <p:txBody>
            <a:bodyPr>
              <a:spAutoFit/>
            </a:bodyPr>
            <a:lstStyle/>
            <a:p>
              <a:pPr eaLnBrk="1" hangingPunct="1">
                <a:spcBef>
                  <a:spcPct val="50000"/>
                </a:spcBef>
              </a:pPr>
              <a:r>
                <a:rPr lang="en-US" sz="1500" dirty="0">
                  <a:solidFill>
                    <a:schemeClr val="tx2">
                      <a:lumMod val="75000"/>
                    </a:schemeClr>
                  </a:solidFill>
                  <a:latin typeface="ITC Franklin Gothic Std Bk Cp"/>
                </a:rPr>
                <a:t>$69,540,000</a:t>
              </a:r>
            </a:p>
          </p:txBody>
        </p:sp>
        <p:sp>
          <p:nvSpPr>
            <p:cNvPr id="18" name="Text Box 11"/>
            <p:cNvSpPr txBox="1">
              <a:spLocks noChangeArrowheads="1"/>
            </p:cNvSpPr>
            <p:nvPr/>
          </p:nvSpPr>
          <p:spPr bwMode="auto">
            <a:xfrm>
              <a:off x="3411173" y="6087681"/>
              <a:ext cx="2743200" cy="430886"/>
            </a:xfrm>
            <a:prstGeom prst="rect">
              <a:avLst/>
            </a:prstGeom>
            <a:noFill/>
            <a:ln w="9525" algn="ctr">
              <a:noFill/>
              <a:miter lim="800000"/>
              <a:headEnd/>
              <a:tailEnd/>
            </a:ln>
          </p:spPr>
          <p:txBody>
            <a:bodyPr>
              <a:spAutoFit/>
            </a:bodyPr>
            <a:lstStyle/>
            <a:p>
              <a:pPr eaLnBrk="1" hangingPunct="1">
                <a:spcBef>
                  <a:spcPct val="50000"/>
                </a:spcBef>
              </a:pPr>
              <a:r>
                <a:rPr lang="en-US" sz="1500" dirty="0"/>
                <a:t>       </a:t>
              </a:r>
              <a:r>
                <a:rPr lang="en-US" sz="1500" dirty="0">
                  <a:solidFill>
                    <a:schemeClr val="tx2">
                      <a:lumMod val="75000"/>
                    </a:schemeClr>
                  </a:solidFill>
                  <a:latin typeface="ITC Franklin Gothic Std Bk Cp"/>
                </a:rPr>
                <a:t>0.61 = 61%</a:t>
              </a:r>
            </a:p>
          </p:txBody>
        </p:sp>
      </p:grpSp>
      <p:sp>
        <p:nvSpPr>
          <p:cNvPr id="26" name="Text Box 6"/>
          <p:cNvSpPr txBox="1">
            <a:spLocks noChangeArrowheads="1"/>
          </p:cNvSpPr>
          <p:nvPr/>
        </p:nvSpPr>
        <p:spPr bwMode="auto">
          <a:xfrm>
            <a:off x="3444205" y="4411436"/>
            <a:ext cx="2343150" cy="323165"/>
          </a:xfrm>
          <a:prstGeom prst="rect">
            <a:avLst/>
          </a:prstGeom>
          <a:noFill/>
          <a:ln w="9525" algn="ctr">
            <a:noFill/>
            <a:miter lim="800000"/>
            <a:headEnd/>
            <a:tailEnd/>
          </a:ln>
        </p:spPr>
        <p:txBody>
          <a:bodyPr>
            <a:spAutoFit/>
          </a:bodyPr>
          <a:lstStyle/>
          <a:p>
            <a:pPr algn="ctr" eaLnBrk="1" hangingPunct="1">
              <a:spcBef>
                <a:spcPct val="50000"/>
              </a:spcBef>
            </a:pPr>
            <a:r>
              <a:rPr lang="en-US" sz="1500" dirty="0">
                <a:solidFill>
                  <a:schemeClr val="tx2">
                    <a:lumMod val="75000"/>
                  </a:schemeClr>
                </a:solidFill>
                <a:latin typeface="ITC Franklin Gothic Std Bk Cp"/>
              </a:rPr>
              <a:t>F&amp;A Costs </a:t>
            </a:r>
            <a:r>
              <a:rPr lang="en-US" sz="1500" dirty="0">
                <a:solidFill>
                  <a:schemeClr val="tx2">
                    <a:lumMod val="75000"/>
                  </a:schemeClr>
                </a:solidFill>
                <a:latin typeface="ITC Franklin Gothic Std Bk Cp"/>
                <a:cs typeface="Arial" charset="0"/>
              </a:rPr>
              <a:t>÷</a:t>
            </a:r>
            <a:r>
              <a:rPr lang="en-US" sz="1500" dirty="0">
                <a:solidFill>
                  <a:schemeClr val="tx2">
                    <a:lumMod val="75000"/>
                  </a:schemeClr>
                </a:solidFill>
                <a:latin typeface="ITC Franklin Gothic Std Bk Cp"/>
              </a:rPr>
              <a:t> Direct Costs</a:t>
            </a:r>
          </a:p>
        </p:txBody>
      </p:sp>
      <p:sp>
        <p:nvSpPr>
          <p:cNvPr id="27" name="Line 12"/>
          <p:cNvSpPr>
            <a:spLocks noChangeShapeType="1"/>
          </p:cNvSpPr>
          <p:nvPr/>
        </p:nvSpPr>
        <p:spPr bwMode="auto">
          <a:xfrm>
            <a:off x="3630707" y="4057651"/>
            <a:ext cx="142111" cy="353785"/>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28" name="Line 13"/>
          <p:cNvSpPr>
            <a:spLocks noChangeShapeType="1"/>
          </p:cNvSpPr>
          <p:nvPr/>
        </p:nvSpPr>
        <p:spPr bwMode="auto">
          <a:xfrm flipH="1">
            <a:off x="5133308" y="3973238"/>
            <a:ext cx="181643" cy="441909"/>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29" name="Line 16"/>
          <p:cNvSpPr>
            <a:spLocks noChangeShapeType="1"/>
          </p:cNvSpPr>
          <p:nvPr/>
        </p:nvSpPr>
        <p:spPr bwMode="auto">
          <a:xfrm>
            <a:off x="4558892" y="4648867"/>
            <a:ext cx="0" cy="34290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30" name="Line 14"/>
          <p:cNvSpPr>
            <a:spLocks noChangeShapeType="1"/>
          </p:cNvSpPr>
          <p:nvPr/>
        </p:nvSpPr>
        <p:spPr bwMode="auto">
          <a:xfrm flipH="1">
            <a:off x="2903770" y="4554662"/>
            <a:ext cx="582380" cy="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31" name="Line 15"/>
          <p:cNvSpPr>
            <a:spLocks noChangeShapeType="1"/>
          </p:cNvSpPr>
          <p:nvPr/>
        </p:nvSpPr>
        <p:spPr bwMode="auto">
          <a:xfrm>
            <a:off x="5743576" y="4554662"/>
            <a:ext cx="428625" cy="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19" name="Title 1">
            <a:extLst>
              <a:ext uri="{FF2B5EF4-FFF2-40B4-BE49-F238E27FC236}">
                <a16:creationId xmlns:a16="http://schemas.microsoft.com/office/drawing/2014/main" id="{D5267825-8D3F-5843-84DF-0A68938075C2}"/>
              </a:ext>
            </a:extLst>
          </p:cNvPr>
          <p:cNvSpPr txBox="1">
            <a:spLocks/>
          </p:cNvSpPr>
          <p:nvPr/>
        </p:nvSpPr>
        <p:spPr>
          <a:xfrm>
            <a:off x="-12993" y="937848"/>
            <a:ext cx="9143770" cy="813683"/>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endParaRPr lang="en-US" sz="3200" dirty="0">
              <a:solidFill>
                <a:schemeClr val="bg1"/>
              </a:solidFill>
              <a:latin typeface="ITC Franklin Gothic Std Dm Cp"/>
              <a:cs typeface="ITC Franklin Gothic Std Dm Cp"/>
            </a:endParaRPr>
          </a:p>
        </p:txBody>
      </p:sp>
      <p:sp>
        <p:nvSpPr>
          <p:cNvPr id="9" name="Title 1"/>
          <p:cNvSpPr txBox="1">
            <a:spLocks/>
          </p:cNvSpPr>
          <p:nvPr/>
        </p:nvSpPr>
        <p:spPr>
          <a:xfrm>
            <a:off x="230" y="1227676"/>
            <a:ext cx="9143770" cy="857250"/>
          </a:xfrm>
          <a:prstGeom prst="rect">
            <a:avLst/>
          </a:prstGeom>
          <a:noFill/>
        </p:spPr>
        <p:txBody>
          <a:bodyPr vert="horz" lIns="68580" tIns="34290" rIns="68580" bIns="34290" rtlCol="0" anchor="ctr">
            <a:normAutofit fontScale="62500" lnSpcReduction="20000"/>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r>
              <a:rPr lang="en-US" sz="3800" dirty="0">
                <a:solidFill>
                  <a:schemeClr val="bg1"/>
                </a:solidFill>
                <a:latin typeface="+mn-lt"/>
              </a:rPr>
              <a:t>Impact of Cost Sharing on Facilities &amp; Administrative Cost Rate </a:t>
            </a:r>
          </a:p>
          <a:p>
            <a:endParaRPr lang="en-US" sz="3800" b="1" i="1" dirty="0">
              <a:solidFill>
                <a:schemeClr val="bg1"/>
              </a:solidFill>
              <a:latin typeface="ITC Franklin Gothic Std Bk Cp"/>
            </a:endParaRPr>
          </a:p>
          <a:p>
            <a:r>
              <a:rPr lang="en-US" sz="2400" b="1" i="1" dirty="0">
                <a:solidFill>
                  <a:srgbClr val="00B050"/>
                </a:solidFill>
                <a:latin typeface="ITC Franklin Gothic Std Bk Cp"/>
                <a:cs typeface="ITC Franklin Gothic Std Dm Cp"/>
              </a:rPr>
              <a:t>No Cost Sharing</a:t>
            </a:r>
          </a:p>
        </p:txBody>
      </p:sp>
      <p:pic>
        <p:nvPicPr>
          <p:cNvPr id="23" name="Picture 22" descr="UVA_Primary_white.eps">
            <a:extLst>
              <a:ext uri="{FF2B5EF4-FFF2-40B4-BE49-F238E27FC236}">
                <a16:creationId xmlns:a16="http://schemas.microsoft.com/office/drawing/2014/main" id="{A8770B71-52CE-5449-8BF4-72F19951F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830" y="5657850"/>
            <a:ext cx="1014847" cy="250172"/>
          </a:xfrm>
          <a:prstGeom prst="rect">
            <a:avLst/>
          </a:prstGeom>
        </p:spPr>
      </p:pic>
    </p:spTree>
    <p:custDataLst>
      <p:tags r:id="rId1"/>
    </p:custDataLst>
    <p:extLst>
      <p:ext uri="{BB962C8B-B14F-4D97-AF65-F5344CB8AC3E}">
        <p14:creationId xmlns:p14="http://schemas.microsoft.com/office/powerpoint/2010/main" val="5080327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UVA_Primary_whit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830" y="5657850"/>
            <a:ext cx="1014847" cy="250172"/>
          </a:xfrm>
          <a:prstGeom prst="rect">
            <a:avLst/>
          </a:prstGeom>
        </p:spPr>
      </p:pic>
      <p:sp>
        <p:nvSpPr>
          <p:cNvPr id="11" name="Rectangle 3"/>
          <p:cNvSpPr txBox="1">
            <a:spLocks noChangeArrowheads="1"/>
          </p:cNvSpPr>
          <p:nvPr/>
        </p:nvSpPr>
        <p:spPr>
          <a:xfrm>
            <a:off x="1671638" y="2156539"/>
            <a:ext cx="2971800" cy="2257024"/>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None/>
              <a:defRPr/>
            </a:pPr>
            <a:r>
              <a:rPr lang="en-US" sz="1350" b="1" dirty="0">
                <a:solidFill>
                  <a:srgbClr val="3028D8"/>
                </a:solidFill>
                <a:latin typeface="ITC Franklin Gothic Std Bk Cp"/>
              </a:rPr>
              <a:t>F</a:t>
            </a:r>
            <a:r>
              <a:rPr lang="en-US" sz="1350" b="1" dirty="0">
                <a:solidFill>
                  <a:schemeClr val="tx2">
                    <a:lumMod val="75000"/>
                  </a:schemeClr>
                </a:solidFill>
                <a:latin typeface="ITC Franklin Gothic Std Bk Cp"/>
              </a:rPr>
              <a:t>&amp;</a:t>
            </a:r>
            <a:r>
              <a:rPr lang="en-US" sz="1350" b="1" dirty="0">
                <a:solidFill>
                  <a:srgbClr val="FF6600"/>
                </a:solidFill>
                <a:latin typeface="ITC Franklin Gothic Std Bk Cp"/>
              </a:rPr>
              <a:t>A</a:t>
            </a:r>
            <a:r>
              <a:rPr lang="en-US" sz="1350" b="1" dirty="0">
                <a:solidFill>
                  <a:schemeClr val="tx2">
                    <a:lumMod val="75000"/>
                  </a:schemeClr>
                </a:solidFill>
                <a:latin typeface="ITC Franklin Gothic Std Bk Cp"/>
              </a:rPr>
              <a:t> COSTS</a:t>
            </a:r>
          </a:p>
          <a:p>
            <a:pPr>
              <a:lnSpc>
                <a:spcPct val="90000"/>
              </a:lnSpc>
              <a:defRPr/>
            </a:pPr>
            <a:r>
              <a:rPr lang="en-US" sz="1350" dirty="0">
                <a:solidFill>
                  <a:srgbClr val="3028D8"/>
                </a:solidFill>
                <a:latin typeface="ITC Franklin Gothic Std Bk Cp"/>
              </a:rPr>
              <a:t>Building Depreciation	</a:t>
            </a:r>
          </a:p>
          <a:p>
            <a:pPr>
              <a:lnSpc>
                <a:spcPct val="90000"/>
              </a:lnSpc>
              <a:defRPr/>
            </a:pPr>
            <a:r>
              <a:rPr lang="en-US" sz="1350" dirty="0">
                <a:solidFill>
                  <a:srgbClr val="3028D8"/>
                </a:solidFill>
                <a:latin typeface="ITC Franklin Gothic Std Bk Cp"/>
              </a:rPr>
              <a:t>Equipment Depreciation</a:t>
            </a:r>
          </a:p>
          <a:p>
            <a:pPr>
              <a:lnSpc>
                <a:spcPct val="90000"/>
              </a:lnSpc>
              <a:defRPr/>
            </a:pPr>
            <a:r>
              <a:rPr lang="en-US" sz="1350" dirty="0">
                <a:solidFill>
                  <a:srgbClr val="3028D8"/>
                </a:solidFill>
                <a:latin typeface="ITC Franklin Gothic Std Bk Cp"/>
              </a:rPr>
              <a:t>Interest on Debt </a:t>
            </a:r>
          </a:p>
          <a:p>
            <a:pPr>
              <a:lnSpc>
                <a:spcPct val="90000"/>
              </a:lnSpc>
              <a:defRPr/>
            </a:pPr>
            <a:r>
              <a:rPr lang="en-US" sz="1350" dirty="0">
                <a:solidFill>
                  <a:srgbClr val="3028D8"/>
                </a:solidFill>
                <a:latin typeface="ITC Franklin Gothic Std Bk Cp"/>
              </a:rPr>
              <a:t>Operations &amp; Maintenance	</a:t>
            </a:r>
          </a:p>
          <a:p>
            <a:pPr>
              <a:lnSpc>
                <a:spcPct val="90000"/>
              </a:lnSpc>
              <a:defRPr/>
            </a:pPr>
            <a:r>
              <a:rPr lang="en-US" sz="1350" dirty="0">
                <a:solidFill>
                  <a:srgbClr val="3028D8"/>
                </a:solidFill>
                <a:latin typeface="ITC Franklin Gothic Std Bk Cp"/>
              </a:rPr>
              <a:t>Library Support</a:t>
            </a:r>
          </a:p>
          <a:p>
            <a:pPr>
              <a:lnSpc>
                <a:spcPct val="90000"/>
              </a:lnSpc>
              <a:defRPr/>
            </a:pPr>
            <a:r>
              <a:rPr lang="en-US" sz="1350" dirty="0">
                <a:solidFill>
                  <a:srgbClr val="FF6600"/>
                </a:solidFill>
                <a:latin typeface="ITC Franklin Gothic Std Bk Cp"/>
              </a:rPr>
              <a:t>General Administration</a:t>
            </a:r>
          </a:p>
          <a:p>
            <a:pPr>
              <a:lnSpc>
                <a:spcPct val="90000"/>
              </a:lnSpc>
              <a:defRPr/>
            </a:pPr>
            <a:r>
              <a:rPr lang="en-US" sz="1350" dirty="0">
                <a:solidFill>
                  <a:srgbClr val="FF6600"/>
                </a:solidFill>
                <a:latin typeface="ITC Franklin Gothic Std Bk Cp"/>
              </a:rPr>
              <a:t>Departmental Administration 	</a:t>
            </a:r>
          </a:p>
          <a:p>
            <a:pPr>
              <a:lnSpc>
                <a:spcPct val="90000"/>
              </a:lnSpc>
              <a:defRPr/>
            </a:pPr>
            <a:r>
              <a:rPr lang="en-US" sz="1350" dirty="0">
                <a:solidFill>
                  <a:srgbClr val="FF6600"/>
                </a:solidFill>
                <a:latin typeface="ITC Franklin Gothic Std Bk Cp"/>
              </a:rPr>
              <a:t>Sponsored Project Administration</a:t>
            </a:r>
          </a:p>
          <a:p>
            <a:pPr>
              <a:lnSpc>
                <a:spcPct val="90000"/>
              </a:lnSpc>
              <a:defRPr/>
            </a:pPr>
            <a:endParaRPr lang="en-US" sz="1350" dirty="0"/>
          </a:p>
          <a:p>
            <a:pPr>
              <a:lnSpc>
                <a:spcPct val="90000"/>
              </a:lnSpc>
              <a:defRPr/>
            </a:pPr>
            <a:endParaRPr lang="en-US" sz="1350" dirty="0"/>
          </a:p>
        </p:txBody>
      </p:sp>
      <p:sp>
        <p:nvSpPr>
          <p:cNvPr id="12" name="Rectangle 4"/>
          <p:cNvSpPr txBox="1">
            <a:spLocks noChangeArrowheads="1"/>
          </p:cNvSpPr>
          <p:nvPr/>
        </p:nvSpPr>
        <p:spPr>
          <a:xfrm>
            <a:off x="4707732" y="2156540"/>
            <a:ext cx="2943225" cy="22999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defRPr/>
            </a:pPr>
            <a:r>
              <a:rPr lang="en-US" sz="1350" b="1" dirty="0">
                <a:solidFill>
                  <a:schemeClr val="tx2">
                    <a:lumMod val="75000"/>
                  </a:schemeClr>
                </a:solidFill>
                <a:latin typeface="ITC Franklin Gothic Std Bk Cp"/>
              </a:rPr>
              <a:t>DIRECT COSTS</a:t>
            </a:r>
          </a:p>
          <a:p>
            <a:pPr>
              <a:defRPr/>
            </a:pPr>
            <a:r>
              <a:rPr lang="en-US" sz="1350" dirty="0">
                <a:solidFill>
                  <a:schemeClr val="tx2">
                    <a:lumMod val="75000"/>
                  </a:schemeClr>
                </a:solidFill>
                <a:latin typeface="ITC Franklin Gothic Std Bk Cp"/>
              </a:rPr>
              <a:t>Research Salaries &amp; Fringes</a:t>
            </a:r>
          </a:p>
          <a:p>
            <a:pPr>
              <a:defRPr/>
            </a:pPr>
            <a:r>
              <a:rPr lang="en-US" sz="1350" dirty="0">
                <a:solidFill>
                  <a:schemeClr val="tx2">
                    <a:lumMod val="75000"/>
                  </a:schemeClr>
                </a:solidFill>
                <a:latin typeface="ITC Franklin Gothic Std Bk Cp"/>
              </a:rPr>
              <a:t>Consultant Services</a:t>
            </a:r>
          </a:p>
          <a:p>
            <a:pPr>
              <a:defRPr/>
            </a:pPr>
            <a:r>
              <a:rPr lang="en-US" sz="1350" dirty="0">
                <a:solidFill>
                  <a:schemeClr val="tx2">
                    <a:lumMod val="75000"/>
                  </a:schemeClr>
                </a:solidFill>
                <a:latin typeface="ITC Franklin Gothic Std Bk Cp"/>
              </a:rPr>
              <a:t>Travel</a:t>
            </a:r>
          </a:p>
          <a:p>
            <a:pPr>
              <a:defRPr/>
            </a:pPr>
            <a:r>
              <a:rPr lang="en-US" sz="1350" dirty="0">
                <a:solidFill>
                  <a:schemeClr val="tx2">
                    <a:lumMod val="75000"/>
                  </a:schemeClr>
                </a:solidFill>
                <a:latin typeface="ITC Franklin Gothic Std Bk Cp"/>
              </a:rPr>
              <a:t>Technical Services</a:t>
            </a:r>
          </a:p>
          <a:p>
            <a:pPr>
              <a:defRPr/>
            </a:pPr>
            <a:r>
              <a:rPr lang="en-US" sz="1350" dirty="0">
                <a:solidFill>
                  <a:schemeClr val="tx2">
                    <a:lumMod val="75000"/>
                  </a:schemeClr>
                </a:solidFill>
                <a:latin typeface="ITC Franklin Gothic Std Bk Cp"/>
              </a:rPr>
              <a:t>Research Supplies</a:t>
            </a:r>
          </a:p>
          <a:p>
            <a:pPr>
              <a:defRPr/>
            </a:pPr>
            <a:r>
              <a:rPr lang="en-US" sz="1350" dirty="0">
                <a:solidFill>
                  <a:schemeClr val="tx2">
                    <a:lumMod val="75000"/>
                  </a:schemeClr>
                </a:solidFill>
                <a:latin typeface="ITC Franklin Gothic Std Bk Cp"/>
              </a:rPr>
              <a:t>Subcontracts up to $25,000 </a:t>
            </a:r>
          </a:p>
          <a:p>
            <a:pPr>
              <a:defRPr/>
            </a:pPr>
            <a:r>
              <a:rPr lang="en-US" sz="1350" b="1" dirty="0">
                <a:solidFill>
                  <a:srgbClr val="FF0000"/>
                </a:solidFill>
                <a:latin typeface="ITC Franklin Gothic Std Bk Cp"/>
              </a:rPr>
              <a:t>Cost Sharing $1.5M</a:t>
            </a:r>
          </a:p>
        </p:txBody>
      </p:sp>
      <p:grpSp>
        <p:nvGrpSpPr>
          <p:cNvPr id="13" name="Group 18"/>
          <p:cNvGrpSpPr>
            <a:grpSpLocks/>
          </p:cNvGrpSpPr>
          <p:nvPr/>
        </p:nvGrpSpPr>
        <p:grpSpPr bwMode="auto">
          <a:xfrm>
            <a:off x="1743075" y="4418368"/>
            <a:ext cx="5657850" cy="872392"/>
            <a:chOff x="762000" y="5334000"/>
            <a:chExt cx="7543800" cy="1197147"/>
          </a:xfrm>
        </p:grpSpPr>
        <p:sp>
          <p:nvSpPr>
            <p:cNvPr id="14" name="Text Box 9"/>
            <p:cNvSpPr txBox="1">
              <a:spLocks noChangeArrowheads="1"/>
            </p:cNvSpPr>
            <p:nvPr/>
          </p:nvSpPr>
          <p:spPr bwMode="auto">
            <a:xfrm>
              <a:off x="6096000" y="5334000"/>
              <a:ext cx="2209800" cy="443466"/>
            </a:xfrm>
            <a:prstGeom prst="rect">
              <a:avLst/>
            </a:prstGeom>
            <a:noFill/>
            <a:ln w="9525" algn="ctr">
              <a:noFill/>
              <a:miter lim="800000"/>
              <a:headEnd/>
              <a:tailEnd/>
            </a:ln>
          </p:spPr>
          <p:txBody>
            <a:bodyPr>
              <a:spAutoFit/>
            </a:bodyPr>
            <a:lstStyle/>
            <a:p>
              <a:pPr algn="r" eaLnBrk="1" hangingPunct="1">
                <a:spcBef>
                  <a:spcPct val="50000"/>
                </a:spcBef>
              </a:pPr>
              <a:r>
                <a:rPr lang="en-US" sz="1500" dirty="0">
                  <a:solidFill>
                    <a:schemeClr val="tx2">
                      <a:lumMod val="75000"/>
                    </a:schemeClr>
                  </a:solidFill>
                  <a:latin typeface="ITC Franklin Gothic Std Bk Cp"/>
                </a:rPr>
                <a:t>$115,500,000</a:t>
              </a:r>
            </a:p>
          </p:txBody>
        </p:sp>
        <p:sp>
          <p:nvSpPr>
            <p:cNvPr id="17" name="Text Box 10"/>
            <p:cNvSpPr txBox="1">
              <a:spLocks noChangeArrowheads="1"/>
            </p:cNvSpPr>
            <p:nvPr/>
          </p:nvSpPr>
          <p:spPr bwMode="auto">
            <a:xfrm>
              <a:off x="762000" y="5334000"/>
              <a:ext cx="1752600" cy="443466"/>
            </a:xfrm>
            <a:prstGeom prst="rect">
              <a:avLst/>
            </a:prstGeom>
            <a:noFill/>
            <a:ln w="9525" algn="ctr">
              <a:noFill/>
              <a:miter lim="800000"/>
              <a:headEnd/>
              <a:tailEnd/>
            </a:ln>
          </p:spPr>
          <p:txBody>
            <a:bodyPr>
              <a:spAutoFit/>
            </a:bodyPr>
            <a:lstStyle/>
            <a:p>
              <a:pPr eaLnBrk="1" hangingPunct="1">
                <a:spcBef>
                  <a:spcPct val="50000"/>
                </a:spcBef>
              </a:pPr>
              <a:r>
                <a:rPr lang="en-US" sz="1500" dirty="0">
                  <a:solidFill>
                    <a:schemeClr val="tx2">
                      <a:lumMod val="75000"/>
                    </a:schemeClr>
                  </a:solidFill>
                  <a:latin typeface="ITC Franklin Gothic Std Bk Cp"/>
                </a:rPr>
                <a:t>$69,540,000</a:t>
              </a:r>
            </a:p>
          </p:txBody>
        </p:sp>
        <p:sp>
          <p:nvSpPr>
            <p:cNvPr id="18" name="Text Box 11"/>
            <p:cNvSpPr txBox="1">
              <a:spLocks noChangeArrowheads="1"/>
            </p:cNvSpPr>
            <p:nvPr/>
          </p:nvSpPr>
          <p:spPr bwMode="auto">
            <a:xfrm>
              <a:off x="3411173" y="6087681"/>
              <a:ext cx="2743200" cy="443466"/>
            </a:xfrm>
            <a:prstGeom prst="rect">
              <a:avLst/>
            </a:prstGeom>
            <a:noFill/>
            <a:ln w="9525" algn="ctr">
              <a:noFill/>
              <a:miter lim="800000"/>
              <a:headEnd/>
              <a:tailEnd/>
            </a:ln>
          </p:spPr>
          <p:txBody>
            <a:bodyPr>
              <a:spAutoFit/>
            </a:bodyPr>
            <a:lstStyle/>
            <a:p>
              <a:pPr eaLnBrk="1" hangingPunct="1">
                <a:spcBef>
                  <a:spcPct val="50000"/>
                </a:spcBef>
              </a:pPr>
              <a:r>
                <a:rPr lang="en-US" sz="1500" dirty="0"/>
                <a:t>       </a:t>
              </a:r>
              <a:r>
                <a:rPr lang="en-US" sz="1500" dirty="0">
                  <a:solidFill>
                    <a:schemeClr val="tx2">
                      <a:lumMod val="75000"/>
                    </a:schemeClr>
                  </a:solidFill>
                  <a:latin typeface="ITC Franklin Gothic Std Bk Cp"/>
                </a:rPr>
                <a:t>0.60 = 60%</a:t>
              </a:r>
            </a:p>
          </p:txBody>
        </p:sp>
      </p:grpSp>
      <p:sp>
        <p:nvSpPr>
          <p:cNvPr id="26" name="Text Box 6"/>
          <p:cNvSpPr txBox="1">
            <a:spLocks noChangeArrowheads="1"/>
          </p:cNvSpPr>
          <p:nvPr/>
        </p:nvSpPr>
        <p:spPr bwMode="auto">
          <a:xfrm>
            <a:off x="3444205" y="4411436"/>
            <a:ext cx="2343150" cy="323165"/>
          </a:xfrm>
          <a:prstGeom prst="rect">
            <a:avLst/>
          </a:prstGeom>
          <a:noFill/>
          <a:ln w="9525" algn="ctr">
            <a:noFill/>
            <a:miter lim="800000"/>
            <a:headEnd/>
            <a:tailEnd/>
          </a:ln>
        </p:spPr>
        <p:txBody>
          <a:bodyPr>
            <a:spAutoFit/>
          </a:bodyPr>
          <a:lstStyle/>
          <a:p>
            <a:pPr algn="ctr" eaLnBrk="1" hangingPunct="1">
              <a:spcBef>
                <a:spcPct val="50000"/>
              </a:spcBef>
            </a:pPr>
            <a:r>
              <a:rPr lang="en-US" sz="1500" dirty="0">
                <a:solidFill>
                  <a:schemeClr val="tx2">
                    <a:lumMod val="75000"/>
                  </a:schemeClr>
                </a:solidFill>
                <a:latin typeface="ITC Franklin Gothic Std Bk Cp"/>
              </a:rPr>
              <a:t>F&amp;A Costs </a:t>
            </a:r>
            <a:r>
              <a:rPr lang="en-US" sz="1500" dirty="0">
                <a:solidFill>
                  <a:schemeClr val="tx2">
                    <a:lumMod val="75000"/>
                  </a:schemeClr>
                </a:solidFill>
                <a:latin typeface="ITC Franklin Gothic Std Bk Cp"/>
                <a:cs typeface="Arial" charset="0"/>
              </a:rPr>
              <a:t>÷</a:t>
            </a:r>
            <a:r>
              <a:rPr lang="en-US" sz="1500" dirty="0">
                <a:solidFill>
                  <a:schemeClr val="tx2">
                    <a:lumMod val="75000"/>
                  </a:schemeClr>
                </a:solidFill>
                <a:latin typeface="ITC Franklin Gothic Std Bk Cp"/>
              </a:rPr>
              <a:t> Direct Costs</a:t>
            </a:r>
          </a:p>
        </p:txBody>
      </p:sp>
      <p:sp>
        <p:nvSpPr>
          <p:cNvPr id="27" name="Line 12"/>
          <p:cNvSpPr>
            <a:spLocks noChangeShapeType="1"/>
          </p:cNvSpPr>
          <p:nvPr/>
        </p:nvSpPr>
        <p:spPr bwMode="auto">
          <a:xfrm>
            <a:off x="3657113" y="4160041"/>
            <a:ext cx="193368" cy="258331"/>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28" name="Line 13"/>
          <p:cNvSpPr>
            <a:spLocks noChangeShapeType="1"/>
          </p:cNvSpPr>
          <p:nvPr/>
        </p:nvSpPr>
        <p:spPr bwMode="auto">
          <a:xfrm flipH="1">
            <a:off x="5307320" y="4174004"/>
            <a:ext cx="282327" cy="282455"/>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29" name="Line 16"/>
          <p:cNvSpPr>
            <a:spLocks noChangeShapeType="1"/>
          </p:cNvSpPr>
          <p:nvPr/>
        </p:nvSpPr>
        <p:spPr bwMode="auto">
          <a:xfrm>
            <a:off x="4558892" y="4648867"/>
            <a:ext cx="0" cy="34290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30" name="Line 14"/>
          <p:cNvSpPr>
            <a:spLocks noChangeShapeType="1"/>
          </p:cNvSpPr>
          <p:nvPr/>
        </p:nvSpPr>
        <p:spPr bwMode="auto">
          <a:xfrm flipH="1">
            <a:off x="2903770" y="4554662"/>
            <a:ext cx="582380" cy="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31" name="Line 15"/>
          <p:cNvSpPr>
            <a:spLocks noChangeShapeType="1"/>
          </p:cNvSpPr>
          <p:nvPr/>
        </p:nvSpPr>
        <p:spPr bwMode="auto">
          <a:xfrm>
            <a:off x="5743576" y="4554662"/>
            <a:ext cx="428625" cy="0"/>
          </a:xfrm>
          <a:prstGeom prst="line">
            <a:avLst/>
          </a:prstGeom>
          <a:noFill/>
          <a:ln w="44450">
            <a:solidFill>
              <a:schemeClr val="tx2">
                <a:lumMod val="75000"/>
              </a:schemeClr>
            </a:solidFill>
            <a:miter lim="800000"/>
            <a:headEnd/>
            <a:tailEnd type="triangle" w="med" len="med"/>
          </a:ln>
        </p:spPr>
        <p:txBody>
          <a:bodyPr wrap="none"/>
          <a:lstStyle/>
          <a:p>
            <a:endParaRPr lang="en-US" sz="1350" dirty="0"/>
          </a:p>
        </p:txBody>
      </p:sp>
      <p:sp>
        <p:nvSpPr>
          <p:cNvPr id="16" name="Title 1">
            <a:extLst>
              <a:ext uri="{FF2B5EF4-FFF2-40B4-BE49-F238E27FC236}">
                <a16:creationId xmlns:a16="http://schemas.microsoft.com/office/drawing/2014/main" id="{0B89681F-D4F3-EA46-BF82-7EFBA1A551CF}"/>
              </a:ext>
            </a:extLst>
          </p:cNvPr>
          <p:cNvSpPr txBox="1">
            <a:spLocks/>
          </p:cNvSpPr>
          <p:nvPr/>
        </p:nvSpPr>
        <p:spPr>
          <a:xfrm>
            <a:off x="230" y="950363"/>
            <a:ext cx="9143770" cy="813683"/>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endParaRPr lang="en-US" sz="3200" dirty="0">
              <a:solidFill>
                <a:schemeClr val="bg1"/>
              </a:solidFill>
              <a:latin typeface="ITC Franklin Gothic Std Dm Cp"/>
              <a:cs typeface="ITC Franklin Gothic Std Dm Cp"/>
            </a:endParaRPr>
          </a:p>
        </p:txBody>
      </p:sp>
      <p:sp>
        <p:nvSpPr>
          <p:cNvPr id="19" name="Title 1">
            <a:extLst>
              <a:ext uri="{FF2B5EF4-FFF2-40B4-BE49-F238E27FC236}">
                <a16:creationId xmlns:a16="http://schemas.microsoft.com/office/drawing/2014/main" id="{CDF9A9F5-0EBD-F848-A6F7-88955D546E79}"/>
              </a:ext>
            </a:extLst>
          </p:cNvPr>
          <p:cNvSpPr txBox="1">
            <a:spLocks/>
          </p:cNvSpPr>
          <p:nvPr/>
        </p:nvSpPr>
        <p:spPr>
          <a:xfrm>
            <a:off x="0" y="1158190"/>
            <a:ext cx="9144000" cy="857250"/>
          </a:xfrm>
          <a:prstGeom prst="rect">
            <a:avLst/>
          </a:prstGeom>
          <a:noFill/>
        </p:spPr>
        <p:txBody>
          <a:bodyPr vert="horz" lIns="68580" tIns="34290" rIns="68580" bIns="34290" rtlCol="0" anchor="ctr">
            <a:normAutofit fontScale="40000" lnSpcReduction="20000"/>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r>
              <a:rPr lang="en-US" sz="5100" dirty="0">
                <a:solidFill>
                  <a:schemeClr val="bg1"/>
                </a:solidFill>
              </a:rPr>
              <a:t>Impact of Cost Sharing on Facilities &amp; Administrative Cost Rate </a:t>
            </a:r>
          </a:p>
          <a:p>
            <a:endParaRPr lang="en-US" sz="5100" i="1" dirty="0">
              <a:solidFill>
                <a:schemeClr val="bg1"/>
              </a:solidFill>
              <a:latin typeface="+mn-lt"/>
            </a:endParaRPr>
          </a:p>
          <a:p>
            <a:endParaRPr lang="en-US" sz="2400" i="1" dirty="0">
              <a:solidFill>
                <a:schemeClr val="bg1"/>
              </a:solidFill>
              <a:latin typeface="+mn-lt"/>
            </a:endParaRPr>
          </a:p>
          <a:p>
            <a:r>
              <a:rPr lang="en-US" sz="2700" b="1" i="1" dirty="0">
                <a:solidFill>
                  <a:srgbClr val="C00000"/>
                </a:solidFill>
                <a:latin typeface="ITC Franklin Gothic Std Bk Cp"/>
                <a:cs typeface="ITC Franklin Gothic Std Dm Cp"/>
              </a:rPr>
              <a:t>With Cost Sharing</a:t>
            </a:r>
          </a:p>
        </p:txBody>
      </p:sp>
      <p:pic>
        <p:nvPicPr>
          <p:cNvPr id="22" name="Picture 21" descr="UVA_Primary_white.eps">
            <a:extLst>
              <a:ext uri="{FF2B5EF4-FFF2-40B4-BE49-F238E27FC236}">
                <a16:creationId xmlns:a16="http://schemas.microsoft.com/office/drawing/2014/main" id="{AABC5D04-CCE4-164C-976F-8F6D1FF2B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custDataLst>
      <p:tags r:id="rId1"/>
    </p:custDataLst>
    <p:extLst>
      <p:ext uri="{BB962C8B-B14F-4D97-AF65-F5344CB8AC3E}">
        <p14:creationId xmlns:p14="http://schemas.microsoft.com/office/powerpoint/2010/main" val="132582340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440" name="Object 8"/>
          <p:cNvGraphicFramePr>
            <a:graphicFrameLocks noGrp="1" noChangeAspect="1"/>
          </p:cNvGraphicFramePr>
          <p:nvPr>
            <p:ph idx="1"/>
          </p:nvPr>
        </p:nvGraphicFramePr>
        <p:xfrm>
          <a:off x="2049463" y="2192338"/>
          <a:ext cx="4927600" cy="3292475"/>
        </p:xfrm>
        <a:graphic>
          <a:graphicData uri="http://schemas.openxmlformats.org/presentationml/2006/ole">
            <mc:AlternateContent xmlns:mc="http://schemas.openxmlformats.org/markup-compatibility/2006">
              <mc:Choice xmlns:v="urn:schemas-microsoft-com:vml" Requires="v">
                <p:oleObj name="Visio" r:id="rId3" imgW="7856253" imgH="5250170" progId="Visio.Drawing.11">
                  <p:embed/>
                </p:oleObj>
              </mc:Choice>
              <mc:Fallback>
                <p:oleObj name="Visio" r:id="rId3" imgW="7856253" imgH="5250170" progId="Visio.Drawing.11">
                  <p:embed/>
                  <p:pic>
                    <p:nvPicPr>
                      <p:cNvPr id="0" name=""/>
                      <p:cNvPicPr>
                        <a:picLocks noChangeAspect="1" noChangeArrowheads="1"/>
                      </p:cNvPicPr>
                      <p:nvPr/>
                    </p:nvPicPr>
                    <p:blipFill>
                      <a:blip r:embed="rId4"/>
                      <a:srcRect/>
                      <a:stretch>
                        <a:fillRect/>
                      </a:stretch>
                    </p:blipFill>
                    <p:spPr bwMode="auto">
                      <a:xfrm>
                        <a:off x="2049463" y="2192338"/>
                        <a:ext cx="4927600" cy="3292475"/>
                      </a:xfrm>
                      <a:prstGeom prst="rect">
                        <a:avLst/>
                      </a:prstGeom>
                      <a:noFill/>
                    </p:spPr>
                  </p:pic>
                </p:oleObj>
              </mc:Fallback>
            </mc:AlternateContent>
          </a:graphicData>
        </a:graphic>
      </p:graphicFrame>
      <p:sp>
        <p:nvSpPr>
          <p:cNvPr id="4" name="Slide Number Placeholder 3"/>
          <p:cNvSpPr>
            <a:spLocks noGrp="1"/>
          </p:cNvSpPr>
          <p:nvPr>
            <p:ph type="sldNum" sz="quarter" idx="4294967295"/>
          </p:nvPr>
        </p:nvSpPr>
        <p:spPr>
          <a:xfrm>
            <a:off x="8159750" y="5702300"/>
            <a:ext cx="984250" cy="273050"/>
          </a:xfrm>
          <a:prstGeom prst="rect">
            <a:avLst/>
          </a:prstGeom>
        </p:spPr>
        <p:txBody>
          <a:bodyPr/>
          <a:lstStyle/>
          <a:p>
            <a:pPr>
              <a:defRPr/>
            </a:pPr>
            <a:fld id="{E7858CC4-3EF4-4731-A197-6405FAF57A49}" type="slidenum">
              <a:rPr lang="en-US" smtClean="0"/>
              <a:pPr>
                <a:defRPr/>
              </a:pPr>
              <a:t>59</a:t>
            </a:fld>
            <a:endParaRPr lang="en-US"/>
          </a:p>
        </p:txBody>
      </p:sp>
      <p:sp>
        <p:nvSpPr>
          <p:cNvPr id="7" name="Title 1">
            <a:extLst>
              <a:ext uri="{FF2B5EF4-FFF2-40B4-BE49-F238E27FC236}">
                <a16:creationId xmlns:a16="http://schemas.microsoft.com/office/drawing/2014/main" id="{D180C822-5D9C-8641-A68F-B3D37252D0B3}"/>
              </a:ext>
            </a:extLst>
          </p:cNvPr>
          <p:cNvSpPr txBox="1">
            <a:spLocks/>
          </p:cNvSpPr>
          <p:nvPr/>
        </p:nvSpPr>
        <p:spPr>
          <a:xfrm>
            <a:off x="230" y="950363"/>
            <a:ext cx="9143770" cy="916999"/>
          </a:xfrm>
          <a:prstGeom prst="rect">
            <a:avLst/>
          </a:prstGeom>
          <a:solidFill>
            <a:schemeClr val="accent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r>
              <a:rPr lang="en-US" sz="2400" dirty="0">
                <a:solidFill>
                  <a:schemeClr val="bg1"/>
                </a:solidFill>
                <a:latin typeface="+mn-lt"/>
                <a:cs typeface="ITC Franklin Gothic Std Dm Cp"/>
              </a:rPr>
              <a:t>Cost Sharing Companion Account Structure</a:t>
            </a:r>
          </a:p>
        </p:txBody>
      </p:sp>
      <p:pic>
        <p:nvPicPr>
          <p:cNvPr id="9" name="Picture 8" descr="UVA_Primary_white.eps">
            <a:extLst>
              <a:ext uri="{FF2B5EF4-FFF2-40B4-BE49-F238E27FC236}">
                <a16:creationId xmlns:a16="http://schemas.microsoft.com/office/drawing/2014/main" id="{E7DC3231-2A96-3D4A-907D-615ED8131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2" y="5693475"/>
            <a:ext cx="1014847" cy="250172"/>
          </a:xfrm>
          <a:prstGeom prst="rect">
            <a:avLst/>
          </a:prstGeom>
        </p:spPr>
      </p:pic>
    </p:spTree>
    <p:extLst>
      <p:ext uri="{BB962C8B-B14F-4D97-AF65-F5344CB8AC3E}">
        <p14:creationId xmlns:p14="http://schemas.microsoft.com/office/powerpoint/2010/main" val="93060300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990600" y="838200"/>
            <a:ext cx="8153400" cy="685800"/>
          </a:xfrm>
        </p:spPr>
        <p:txBody>
          <a:bodyPr>
            <a:normAutofit/>
          </a:bodyPr>
          <a:lstStyle/>
          <a:p>
            <a:pPr algn="ctr" eaLnBrk="1" hangingPunct="1"/>
            <a:r>
              <a:rPr lang="en-US" i="1" dirty="0">
                <a:solidFill>
                  <a:schemeClr val="tx1"/>
                </a:solidFill>
              </a:rPr>
              <a:t>Applying </a:t>
            </a:r>
            <a:r>
              <a:rPr lang="en-US" dirty="0">
                <a:solidFill>
                  <a:schemeClr val="tx1"/>
                </a:solidFill>
              </a:rPr>
              <a:t>Costing Requirements </a:t>
            </a:r>
            <a:r>
              <a:rPr lang="en-US" i="1" dirty="0">
                <a:solidFill>
                  <a:schemeClr val="tx1"/>
                </a:solidFill>
              </a:rPr>
              <a:t>at UVa.</a:t>
            </a:r>
          </a:p>
        </p:txBody>
      </p:sp>
      <p:sp>
        <p:nvSpPr>
          <p:cNvPr id="142338" name="Rectangle 3"/>
          <p:cNvSpPr>
            <a:spLocks noGrp="1" noChangeArrowheads="1"/>
          </p:cNvSpPr>
          <p:nvPr>
            <p:ph idx="1"/>
          </p:nvPr>
        </p:nvSpPr>
        <p:spPr>
          <a:xfrm>
            <a:off x="228600" y="1295400"/>
            <a:ext cx="8991600" cy="685800"/>
          </a:xfrm>
        </p:spPr>
        <p:txBody>
          <a:bodyPr/>
          <a:lstStyle/>
          <a:p>
            <a:pPr algn="ctr" eaLnBrk="1" hangingPunct="1">
              <a:buFont typeface="Wingdings" pitchFamily="2" charset="2"/>
              <a:buNone/>
            </a:pPr>
            <a:r>
              <a:rPr lang="en-US" sz="1600" dirty="0"/>
              <a:t>APPLIES TO ANY SPONSORED AWARD SATISFYING </a:t>
            </a:r>
            <a:r>
              <a:rPr lang="en-US" sz="1600" b="1" u="sng" dirty="0">
                <a:solidFill>
                  <a:srgbClr val="C00000"/>
                </a:solidFill>
              </a:rPr>
              <a:t>ANY 1</a:t>
            </a:r>
            <a:r>
              <a:rPr lang="en-US" sz="1600" dirty="0"/>
              <a:t> OF THE FOLLOWING  CRITERIA:</a:t>
            </a:r>
          </a:p>
          <a:p>
            <a:pPr algn="ctr" eaLnBrk="1" hangingPunct="1">
              <a:buFont typeface="Wingdings" pitchFamily="2" charset="2"/>
              <a:buNone/>
            </a:pPr>
            <a:endParaRPr lang="en-US" sz="1600" dirty="0"/>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graphicFrame>
        <p:nvGraphicFramePr>
          <p:cNvPr id="10" name="Diagram 9"/>
          <p:cNvGraphicFramePr/>
          <p:nvPr>
            <p:extLst>
              <p:ext uri="{D42A27DB-BD31-4B8C-83A1-F6EECF244321}">
                <p14:modId xmlns:p14="http://schemas.microsoft.com/office/powerpoint/2010/main" val="3323487255"/>
              </p:ext>
            </p:extLst>
          </p:nvPr>
        </p:nvGraphicFramePr>
        <p:xfrm>
          <a:off x="914400" y="1905000"/>
          <a:ext cx="6858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barn(inVertical)">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graphicEl>
                                              <a:dgm id="{226FE99E-BD8E-4208-B10B-9CFE02B37ADA}"/>
                                            </p:graphicEl>
                                          </p:spTgt>
                                        </p:tgtEl>
                                        <p:attrNameLst>
                                          <p:attrName>style.visibility</p:attrName>
                                        </p:attrNameLst>
                                      </p:cBhvr>
                                      <p:to>
                                        <p:strVal val="visible"/>
                                      </p:to>
                                    </p:set>
                                    <p:animEffect transition="in" filter="wheel(1)">
                                      <p:cBhvr>
                                        <p:cTn id="12" dur="1000"/>
                                        <p:tgtEl>
                                          <p:spTgt spid="10">
                                            <p:graphicEl>
                                              <a:dgm id="{226FE99E-BD8E-4208-B10B-9CFE02B37A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graphicEl>
                                              <a:dgm id="{5BF896BE-E5FD-431D-A29C-5D74497C2F23}"/>
                                            </p:graphicEl>
                                          </p:spTgt>
                                        </p:tgtEl>
                                        <p:attrNameLst>
                                          <p:attrName>style.visibility</p:attrName>
                                        </p:attrNameLst>
                                      </p:cBhvr>
                                      <p:to>
                                        <p:strVal val="visible"/>
                                      </p:to>
                                    </p:set>
                                    <p:animEffect transition="in" filter="wheel(1)">
                                      <p:cBhvr>
                                        <p:cTn id="17" dur="1000"/>
                                        <p:tgtEl>
                                          <p:spTgt spid="10">
                                            <p:graphicEl>
                                              <a:dgm id="{5BF896BE-E5FD-431D-A29C-5D74497C2F2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graphicEl>
                                              <a:dgm id="{37FA8E0A-FC09-4019-BA30-21A5BDA0813C}"/>
                                            </p:graphicEl>
                                          </p:spTgt>
                                        </p:tgtEl>
                                        <p:attrNameLst>
                                          <p:attrName>style.visibility</p:attrName>
                                        </p:attrNameLst>
                                      </p:cBhvr>
                                      <p:to>
                                        <p:strVal val="visible"/>
                                      </p:to>
                                    </p:set>
                                    <p:animEffect transition="in" filter="wheel(1)">
                                      <p:cBhvr>
                                        <p:cTn id="22" dur="1000"/>
                                        <p:tgtEl>
                                          <p:spTgt spid="10">
                                            <p:graphicEl>
                                              <a:dgm id="{37FA8E0A-FC09-4019-BA30-21A5BDA081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graphicEl>
                                              <a:dgm id="{D2DDF040-90AB-4759-BD0A-7D0D79FAF915}"/>
                                            </p:graphicEl>
                                          </p:spTgt>
                                        </p:tgtEl>
                                        <p:attrNameLst>
                                          <p:attrName>style.visibility</p:attrName>
                                        </p:attrNameLst>
                                      </p:cBhvr>
                                      <p:to>
                                        <p:strVal val="visible"/>
                                      </p:to>
                                    </p:set>
                                    <p:animEffect transition="in" filter="wheel(1)">
                                      <p:cBhvr>
                                        <p:cTn id="27" dur="1000"/>
                                        <p:tgtEl>
                                          <p:spTgt spid="10">
                                            <p:graphicEl>
                                              <a:dgm id="{D2DDF040-90AB-4759-BD0A-7D0D79FAF9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Graphic spid="10"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143000" y="762000"/>
            <a:ext cx="8001000" cy="1143000"/>
          </a:xfrm>
        </p:spPr>
        <p:txBody>
          <a:bodyPr/>
          <a:lstStyle/>
          <a:p>
            <a:pPr algn="ctr" eaLnBrk="1" hangingPunct="1"/>
            <a:r>
              <a:rPr lang="en-US" i="1" dirty="0">
                <a:solidFill>
                  <a:schemeClr val="tx1"/>
                </a:solidFill>
              </a:rPr>
              <a:t>A Few Examples of Cost Share</a:t>
            </a:r>
          </a:p>
        </p:txBody>
      </p:sp>
      <p:sp>
        <p:nvSpPr>
          <p:cNvPr id="202754" name="Rectangle 3"/>
          <p:cNvSpPr>
            <a:spLocks noGrp="1" noChangeArrowheads="1"/>
          </p:cNvSpPr>
          <p:nvPr>
            <p:ph type="body" idx="4294967295"/>
          </p:nvPr>
        </p:nvSpPr>
        <p:spPr>
          <a:xfrm>
            <a:off x="914400" y="1524000"/>
            <a:ext cx="8229600" cy="4495800"/>
          </a:xfrm>
        </p:spPr>
        <p:txBody>
          <a:bodyPr>
            <a:normAutofit lnSpcReduction="10000"/>
          </a:bodyPr>
          <a:lstStyle/>
          <a:p>
            <a:pPr eaLnBrk="1" hangingPunct="1">
              <a:lnSpc>
                <a:spcPct val="90000"/>
              </a:lnSpc>
              <a:spcBef>
                <a:spcPct val="0"/>
              </a:spcBef>
            </a:pPr>
            <a:r>
              <a:rPr lang="en-US" sz="2000" dirty="0"/>
              <a:t>Commitments of Faculty effort not supported by the Sponsor’s award, or re-budgeting of Sponsor supported salary/effort into other costs categories</a:t>
            </a:r>
          </a:p>
          <a:p>
            <a:pPr eaLnBrk="1" hangingPunct="1">
              <a:lnSpc>
                <a:spcPct val="90000"/>
              </a:lnSpc>
              <a:spcBef>
                <a:spcPct val="0"/>
              </a:spcBef>
            </a:pPr>
            <a:endParaRPr lang="en-US" sz="2000" dirty="0"/>
          </a:p>
          <a:p>
            <a:pPr eaLnBrk="1" hangingPunct="1">
              <a:lnSpc>
                <a:spcPct val="90000"/>
              </a:lnSpc>
              <a:spcBef>
                <a:spcPct val="0"/>
              </a:spcBef>
            </a:pPr>
            <a:r>
              <a:rPr lang="en-US" sz="2000" dirty="0"/>
              <a:t>Faculty salaries above the ‘salary cap’ – imposed by the National Institutes of Health –cannot be used as cost sharing, but included in the  OR base</a:t>
            </a:r>
          </a:p>
          <a:p>
            <a:pPr eaLnBrk="1" hangingPunct="1">
              <a:lnSpc>
                <a:spcPct val="90000"/>
              </a:lnSpc>
              <a:spcBef>
                <a:spcPct val="0"/>
              </a:spcBef>
            </a:pPr>
            <a:endParaRPr lang="en-US" sz="2000" dirty="0"/>
          </a:p>
          <a:p>
            <a:pPr eaLnBrk="1" hangingPunct="1">
              <a:lnSpc>
                <a:spcPct val="90000"/>
              </a:lnSpc>
              <a:spcBef>
                <a:spcPct val="0"/>
              </a:spcBef>
            </a:pPr>
            <a:r>
              <a:rPr lang="en-US" sz="2000" dirty="0"/>
              <a:t>Travel, supplies, equipment costs not supported by the Sponsor’s award</a:t>
            </a:r>
          </a:p>
          <a:p>
            <a:pPr eaLnBrk="1" hangingPunct="1">
              <a:lnSpc>
                <a:spcPct val="90000"/>
              </a:lnSpc>
              <a:spcBef>
                <a:spcPct val="0"/>
              </a:spcBef>
            </a:pPr>
            <a:endParaRPr lang="en-US" sz="2000" dirty="0"/>
          </a:p>
          <a:p>
            <a:pPr eaLnBrk="1" hangingPunct="1">
              <a:lnSpc>
                <a:spcPct val="90000"/>
              </a:lnSpc>
              <a:spcBef>
                <a:spcPct val="0"/>
              </a:spcBef>
            </a:pPr>
            <a:r>
              <a:rPr lang="en-US" sz="2000" dirty="0">
                <a:solidFill>
                  <a:srgbClr val="FF0000"/>
                </a:solidFill>
              </a:rPr>
              <a:t>Project deficits/cost-overruns</a:t>
            </a:r>
          </a:p>
          <a:p>
            <a:pPr eaLnBrk="1" hangingPunct="1">
              <a:lnSpc>
                <a:spcPct val="90000"/>
              </a:lnSpc>
              <a:spcBef>
                <a:spcPct val="0"/>
              </a:spcBef>
              <a:buFont typeface="Wingdings" pitchFamily="2" charset="2"/>
              <a:buNone/>
            </a:pPr>
            <a:endParaRPr lang="en-US" sz="2000" dirty="0"/>
          </a:p>
          <a:p>
            <a:pPr eaLnBrk="1" hangingPunct="1">
              <a:lnSpc>
                <a:spcPct val="90000"/>
              </a:lnSpc>
              <a:spcBef>
                <a:spcPct val="0"/>
              </a:spcBef>
              <a:buFont typeface="Wingdings" pitchFamily="2" charset="2"/>
              <a:buNone/>
            </a:pPr>
            <a:r>
              <a:rPr lang="en-US" sz="2000" dirty="0"/>
              <a:t>Example: A university receives a grant for a project estimated to have a total cost of $100,000. The sponsor agrees to pay 75% ($75,000) and the university agrees to pay 25% ($25,000). The $25,000 is the committed ‘cost-share’.</a:t>
            </a:r>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rgbClr val="6E6E6E"/>
                  </a:solidFill>
                  <a:prstDash val="solid"/>
                </a:ln>
                <a:solidFill>
                  <a:srgbClr val="3E7EA6">
                    <a:lumMod val="75000"/>
                    <a:alpha val="69000"/>
                  </a:srgbClr>
                </a:solidFill>
                <a:latin typeface="Arial"/>
              </a:rPr>
              <a:t>Costing Basics</a:t>
            </a:r>
          </a:p>
        </p:txBody>
      </p:sp>
    </p:spTree>
    <p:extLst>
      <p:ext uri="{BB962C8B-B14F-4D97-AF65-F5344CB8AC3E}">
        <p14:creationId xmlns:p14="http://schemas.microsoft.com/office/powerpoint/2010/main" val="278003014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2754">
                                            <p:txEl>
                                              <p:pRg st="0" end="0"/>
                                            </p:txEl>
                                          </p:spTgt>
                                        </p:tgtEl>
                                        <p:attrNameLst>
                                          <p:attrName>style.visibility</p:attrName>
                                        </p:attrNameLst>
                                      </p:cBhvr>
                                      <p:to>
                                        <p:strVal val="visible"/>
                                      </p:to>
                                    </p:set>
                                    <p:animEffect transition="in" filter="randombar(horizontal)">
                                      <p:cBhvr>
                                        <p:cTn id="7" dur="500"/>
                                        <p:tgtEl>
                                          <p:spTgt spid="202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2754">
                                            <p:txEl>
                                              <p:pRg st="2" end="2"/>
                                            </p:txEl>
                                          </p:spTgt>
                                        </p:tgtEl>
                                        <p:attrNameLst>
                                          <p:attrName>style.visibility</p:attrName>
                                        </p:attrNameLst>
                                      </p:cBhvr>
                                      <p:to>
                                        <p:strVal val="visible"/>
                                      </p:to>
                                    </p:set>
                                    <p:animEffect transition="in" filter="randombar(horizontal)">
                                      <p:cBhvr>
                                        <p:cTn id="12" dur="500"/>
                                        <p:tgtEl>
                                          <p:spTgt spid="2027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2754">
                                            <p:txEl>
                                              <p:pRg st="4" end="4"/>
                                            </p:txEl>
                                          </p:spTgt>
                                        </p:tgtEl>
                                        <p:attrNameLst>
                                          <p:attrName>style.visibility</p:attrName>
                                        </p:attrNameLst>
                                      </p:cBhvr>
                                      <p:to>
                                        <p:strVal val="visible"/>
                                      </p:to>
                                    </p:set>
                                    <p:animEffect transition="in" filter="randombar(horizontal)">
                                      <p:cBhvr>
                                        <p:cTn id="17" dur="500"/>
                                        <p:tgtEl>
                                          <p:spTgt spid="2027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2754">
                                            <p:txEl>
                                              <p:pRg st="6" end="6"/>
                                            </p:txEl>
                                          </p:spTgt>
                                        </p:tgtEl>
                                        <p:attrNameLst>
                                          <p:attrName>style.visibility</p:attrName>
                                        </p:attrNameLst>
                                      </p:cBhvr>
                                      <p:to>
                                        <p:strVal val="visible"/>
                                      </p:to>
                                    </p:set>
                                    <p:animEffect transition="in" filter="randombar(horizontal)">
                                      <p:cBhvr>
                                        <p:cTn id="22" dur="500"/>
                                        <p:tgtEl>
                                          <p:spTgt spid="20275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2754">
                                            <p:txEl>
                                              <p:pRg st="8" end="8"/>
                                            </p:txEl>
                                          </p:spTgt>
                                        </p:tgtEl>
                                        <p:attrNameLst>
                                          <p:attrName>style.visibility</p:attrName>
                                        </p:attrNameLst>
                                      </p:cBhvr>
                                      <p:to>
                                        <p:strVal val="visible"/>
                                      </p:to>
                                    </p:set>
                                    <p:animEffect transition="in" filter="randombar(horizontal)">
                                      <p:cBhvr>
                                        <p:cTn id="27" dur="500"/>
                                        <p:tgtEl>
                                          <p:spTgt spid="2027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custDataLst>
              <p:tags r:id="rId1"/>
            </p:custDataLst>
          </p:nvPr>
        </p:nvSpPr>
        <p:spPr>
          <a:xfrm>
            <a:off x="0" y="152400"/>
            <a:ext cx="8534400" cy="523220"/>
          </a:xfrm>
          <a:prstGeom prst="rect">
            <a:avLst/>
          </a:prstGeom>
          <a:noFill/>
        </p:spPr>
        <p:txBody>
          <a:bodyPr>
            <a:spAutoFit/>
          </a:bodyPr>
          <a:lstStyle/>
          <a:p>
            <a:pPr>
              <a:defRPr/>
            </a:pPr>
            <a:r>
              <a:rPr lang="en-US" sz="2800" b="1" i="1" cap="all" dirty="0">
                <a:ln cap="sq" cmpd="dbl">
                  <a:solidFill>
                    <a:srgbClr val="6E6E6E"/>
                  </a:solidFill>
                  <a:prstDash val="solid"/>
                </a:ln>
                <a:solidFill>
                  <a:srgbClr val="3E7EA6">
                    <a:lumMod val="75000"/>
                    <a:alpha val="69000"/>
                  </a:srgbClr>
                </a:solidFill>
                <a:latin typeface="Arial"/>
                <a:cs typeface="+mn-cs"/>
              </a:rPr>
              <a:t>When </a:t>
            </a:r>
            <a:r>
              <a:rPr lang="en-US" sz="2800" b="1" i="1" u="sng" cap="all" dirty="0">
                <a:ln cap="sq" cmpd="dbl">
                  <a:solidFill>
                    <a:srgbClr val="6E6E6E"/>
                  </a:solidFill>
                  <a:prstDash val="solid"/>
                </a:ln>
                <a:solidFill>
                  <a:srgbClr val="3E7EA6">
                    <a:lumMod val="75000"/>
                    <a:alpha val="69000"/>
                  </a:srgbClr>
                </a:solidFill>
                <a:latin typeface="Arial"/>
                <a:cs typeface="+mn-cs"/>
              </a:rPr>
              <a:t>DON’T</a:t>
            </a:r>
            <a:r>
              <a:rPr lang="en-US" sz="2800" b="1" i="1" cap="all" dirty="0">
                <a:ln cap="sq" cmpd="dbl">
                  <a:solidFill>
                    <a:srgbClr val="6E6E6E"/>
                  </a:solidFill>
                  <a:prstDash val="solid"/>
                </a:ln>
                <a:solidFill>
                  <a:srgbClr val="3E7EA6">
                    <a:lumMod val="75000"/>
                    <a:alpha val="69000"/>
                  </a:srgbClr>
                </a:solidFill>
                <a:latin typeface="Arial"/>
                <a:cs typeface="+mn-cs"/>
              </a:rPr>
              <a:t> I need a CAS form</a:t>
            </a:r>
            <a:r>
              <a:rPr lang="en-US" sz="2800" b="1" i="1" dirty="0">
                <a:ln cap="sq" cmpd="dbl">
                  <a:solidFill>
                    <a:srgbClr val="6E6E6E"/>
                  </a:solidFill>
                  <a:prstDash val="solid"/>
                </a:ln>
                <a:solidFill>
                  <a:srgbClr val="3E7EA6">
                    <a:lumMod val="75000"/>
                    <a:alpha val="69000"/>
                  </a:srgbClr>
                </a:solidFill>
                <a:latin typeface="Arial"/>
                <a:cs typeface="+mn-cs"/>
              </a:rPr>
              <a:t>?</a:t>
            </a:r>
          </a:p>
        </p:txBody>
      </p:sp>
      <p:sp>
        <p:nvSpPr>
          <p:cNvPr id="4" name="Rectangle 2"/>
          <p:cNvSpPr>
            <a:spLocks noGrp="1" noChangeArrowheads="1"/>
          </p:cNvSpPr>
          <p:nvPr>
            <p:ph type="title"/>
            <p:custDataLst>
              <p:tags r:id="rId2"/>
            </p:custDataLst>
          </p:nvPr>
        </p:nvSpPr>
        <p:spPr>
          <a:xfrm>
            <a:off x="152400" y="613641"/>
            <a:ext cx="6858000" cy="369332"/>
          </a:xfrm>
        </p:spPr>
        <p:txBody>
          <a:bodyPr>
            <a:spAutoFit/>
          </a:bodyPr>
          <a:lstStyle/>
          <a:p>
            <a:pPr algn="ctr">
              <a:defRPr/>
            </a:pPr>
            <a:r>
              <a:rPr lang="en-US" sz="1800"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Circumstances where a CAS form is </a:t>
            </a:r>
            <a:r>
              <a:rPr lang="en-US" sz="1800" u="sng"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NOT</a:t>
            </a:r>
            <a:r>
              <a:rPr lang="en-US" sz="1800"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charset="0"/>
              </a:rPr>
              <a:t> required</a:t>
            </a:r>
          </a:p>
        </p:txBody>
      </p:sp>
      <p:sp>
        <p:nvSpPr>
          <p:cNvPr id="5" name="TextBox 4"/>
          <p:cNvSpPr txBox="1"/>
          <p:nvPr>
            <p:custDataLst>
              <p:tags r:id="rId3"/>
            </p:custDataLst>
          </p:nvPr>
        </p:nvSpPr>
        <p:spPr>
          <a:xfrm>
            <a:off x="762000" y="990600"/>
            <a:ext cx="7315200" cy="307975"/>
          </a:xfrm>
          <a:prstGeom prst="rect">
            <a:avLst/>
          </a:prstGeom>
          <a:noFill/>
        </p:spPr>
        <p:txBody>
          <a:bodyPr>
            <a:spAutoFit/>
          </a:bodyPr>
          <a:lstStyle/>
          <a:p>
            <a:pPr>
              <a:defRPr/>
            </a:pPr>
            <a:endPar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graphicFrame>
        <p:nvGraphicFramePr>
          <p:cNvPr id="3" name="Diagram 2"/>
          <p:cNvGraphicFramePr/>
          <p:nvPr>
            <p:custDataLst>
              <p:tags r:id="rId4"/>
            </p:custDataLst>
            <p:extLst>
              <p:ext uri="{D42A27DB-BD31-4B8C-83A1-F6EECF244321}">
                <p14:modId xmlns:p14="http://schemas.microsoft.com/office/powerpoint/2010/main" val="4112692410"/>
              </p:ext>
            </p:extLst>
          </p:nvPr>
        </p:nvGraphicFramePr>
        <p:xfrm>
          <a:off x="381000" y="1298575"/>
          <a:ext cx="8382000" cy="44164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6309049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1ACE7C6-B82F-462E-A7B0-A26A8B9425C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CA3E9C1-B2C4-4D4F-B540-672F098D4BF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188A5BF-16AA-4079-8B5D-634FD02E73E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5D46CCE-278E-4651-A48E-F3E4DE5661F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E50DE9E-663C-4A17-A4E6-3A4B4B8FA2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026"/>
          <p:cNvSpPr>
            <a:spLocks noChangeArrowheads="1"/>
          </p:cNvSpPr>
          <p:nvPr/>
        </p:nvSpPr>
        <p:spPr bwMode="auto">
          <a:xfrm>
            <a:off x="762000" y="914400"/>
            <a:ext cx="8382000" cy="1552575"/>
          </a:xfrm>
          <a:prstGeom prst="rect">
            <a:avLst/>
          </a:prstGeom>
          <a:noFill/>
          <a:ln w="12700">
            <a:noFill/>
            <a:miter lim="800000"/>
            <a:headEnd/>
            <a:tailEnd/>
          </a:ln>
        </p:spPr>
        <p:txBody>
          <a:bodyPr lIns="90488" tIns="44450" rIns="90488" bIns="44450">
            <a:spAutoFit/>
          </a:bodyPr>
          <a:lstStyle/>
          <a:p>
            <a:pPr algn="ctr" eaLnBrk="0" hangingPunct="0"/>
            <a:r>
              <a:rPr lang="en-US" sz="3600" b="1" dirty="0">
                <a:latin typeface="Arial" charset="0"/>
              </a:rPr>
              <a:t>      </a:t>
            </a:r>
            <a:r>
              <a:rPr lang="en-US" sz="3200" b="1" i="1" dirty="0">
                <a:latin typeface="Arial" charset="0"/>
              </a:rPr>
              <a:t>How Can We Be Successful in Managing Costs ?</a:t>
            </a:r>
            <a:r>
              <a:rPr lang="en-US" sz="3200" b="1" dirty="0">
                <a:latin typeface="Arial" charset="0"/>
              </a:rPr>
              <a:t> </a:t>
            </a:r>
          </a:p>
          <a:p>
            <a:pPr algn="ctr" eaLnBrk="0" hangingPunct="0"/>
            <a:endParaRPr lang="en-US" sz="2800" b="1" i="1" dirty="0">
              <a:latin typeface="Arial" charset="0"/>
            </a:endParaRPr>
          </a:p>
        </p:txBody>
      </p:sp>
      <p:sp>
        <p:nvSpPr>
          <p:cNvPr id="242690" name="Rectangle 1027"/>
          <p:cNvSpPr>
            <a:spLocks noChangeArrowheads="1"/>
          </p:cNvSpPr>
          <p:nvPr/>
        </p:nvSpPr>
        <p:spPr bwMode="auto">
          <a:xfrm>
            <a:off x="457200" y="1700212"/>
            <a:ext cx="8382000" cy="5047536"/>
          </a:xfrm>
          <a:prstGeom prst="rect">
            <a:avLst/>
          </a:prstGeom>
          <a:noFill/>
          <a:ln w="9525" algn="ctr">
            <a:noFill/>
            <a:miter lim="800000"/>
            <a:headEnd/>
            <a:tailEnd/>
          </a:ln>
        </p:spPr>
        <p:txBody>
          <a:bodyPr>
            <a:spAutoFit/>
          </a:bodyPr>
          <a:lstStyle/>
          <a:p>
            <a:pPr>
              <a:buFontTx/>
              <a:buChar char="•"/>
            </a:pPr>
            <a:r>
              <a:rPr lang="en-US" sz="1400" b="1" dirty="0">
                <a:solidFill>
                  <a:srgbClr val="990033"/>
                </a:solidFill>
                <a:latin typeface="Arial" charset="0"/>
              </a:rPr>
              <a:t>Federal Regulations</a:t>
            </a:r>
          </a:p>
          <a:p>
            <a:r>
              <a:rPr lang="en-US" sz="1400" dirty="0">
                <a:latin typeface="Arial" charset="0"/>
              </a:rPr>
              <a:t>   - Uniform Administrative Requirements, Cost Principles and Audit Requirements of Federal  Grants and Cooperative Agreements, 2CFR200</a:t>
            </a:r>
          </a:p>
          <a:p>
            <a:r>
              <a:rPr lang="en-US" sz="1400" dirty="0">
                <a:latin typeface="Arial" charset="0"/>
              </a:rPr>
              <a:t>   - Federal Acquisition Regulations (FAR) - Contracts</a:t>
            </a:r>
          </a:p>
          <a:p>
            <a:endParaRPr lang="en-US" sz="1400" b="1" dirty="0">
              <a:latin typeface="Arial" charset="0"/>
            </a:endParaRPr>
          </a:p>
          <a:p>
            <a:endParaRPr lang="en-US" sz="1400" b="1" dirty="0">
              <a:latin typeface="Arial" charset="0"/>
            </a:endParaRPr>
          </a:p>
          <a:p>
            <a:pPr>
              <a:buFontTx/>
              <a:buChar char="•"/>
            </a:pPr>
            <a:r>
              <a:rPr lang="en-US" sz="1400" b="1" dirty="0">
                <a:latin typeface="Arial" charset="0"/>
              </a:rPr>
              <a:t> </a:t>
            </a:r>
            <a:r>
              <a:rPr lang="en-US" sz="1400" b="1" dirty="0">
                <a:solidFill>
                  <a:srgbClr val="262686"/>
                </a:solidFill>
                <a:latin typeface="Arial" charset="0"/>
              </a:rPr>
              <a:t>UVa. Guidance</a:t>
            </a:r>
          </a:p>
          <a:p>
            <a:r>
              <a:rPr lang="en-US" sz="1400" dirty="0">
                <a:latin typeface="Arial" charset="0"/>
              </a:rPr>
              <a:t>   - Internal Policies and Procedures</a:t>
            </a:r>
          </a:p>
          <a:p>
            <a:r>
              <a:rPr lang="en-US" sz="1400" dirty="0">
                <a:latin typeface="Arial" charset="0"/>
              </a:rPr>
              <a:t>   - CAS Disclosure Statement (DS-2)</a:t>
            </a:r>
          </a:p>
          <a:p>
            <a:r>
              <a:rPr lang="en-US" sz="1400" dirty="0">
                <a:latin typeface="Arial" charset="0"/>
              </a:rPr>
              <a:t>   - State of VA Guidelines</a:t>
            </a:r>
          </a:p>
          <a:p>
            <a:r>
              <a:rPr lang="en-US" sz="1400" b="1" dirty="0">
                <a:latin typeface="Arial" charset="0"/>
              </a:rPr>
              <a:t> </a:t>
            </a:r>
            <a:endParaRPr lang="en-US" sz="1400" dirty="0">
              <a:latin typeface="Arial" charset="0"/>
            </a:endParaRPr>
          </a:p>
          <a:p>
            <a:endParaRPr lang="en-US" sz="1400" b="1" dirty="0">
              <a:latin typeface="Arial" charset="0"/>
            </a:endParaRPr>
          </a:p>
          <a:p>
            <a:pPr>
              <a:buFontTx/>
              <a:buChar char="•"/>
            </a:pPr>
            <a:r>
              <a:rPr lang="en-US" sz="1400" b="1" dirty="0">
                <a:latin typeface="Arial" charset="0"/>
              </a:rPr>
              <a:t> </a:t>
            </a:r>
            <a:r>
              <a:rPr lang="en-US" sz="1400" b="1" dirty="0">
                <a:solidFill>
                  <a:srgbClr val="B076FE"/>
                </a:solidFill>
                <a:latin typeface="Arial" charset="0"/>
              </a:rPr>
              <a:t>Sponsor Award Terms and Conditions</a:t>
            </a:r>
          </a:p>
          <a:p>
            <a:r>
              <a:rPr lang="en-US" sz="1400" b="1" dirty="0">
                <a:latin typeface="Arial" charset="0"/>
              </a:rPr>
              <a:t>   - </a:t>
            </a:r>
            <a:r>
              <a:rPr lang="en-US" sz="1400" dirty="0">
                <a:latin typeface="Arial" charset="0"/>
              </a:rPr>
              <a:t>Can be unique with each award/project</a:t>
            </a:r>
          </a:p>
          <a:p>
            <a:r>
              <a:rPr lang="en-US" sz="1400" dirty="0">
                <a:latin typeface="Arial" charset="0"/>
              </a:rPr>
              <a:t>   - Can be more restrictive not less than CAS </a:t>
            </a:r>
          </a:p>
          <a:p>
            <a:endParaRPr lang="en-US" sz="1400" b="1" dirty="0">
              <a:latin typeface="Arial" charset="0"/>
            </a:endParaRPr>
          </a:p>
          <a:p>
            <a:pPr>
              <a:buFontTx/>
              <a:buChar char="•"/>
            </a:pPr>
            <a:r>
              <a:rPr lang="en-US" sz="1400" b="1" dirty="0">
                <a:latin typeface="Arial" charset="0"/>
              </a:rPr>
              <a:t> </a:t>
            </a:r>
            <a:r>
              <a:rPr lang="en-US" sz="1400" b="1" i="1" dirty="0">
                <a:solidFill>
                  <a:srgbClr val="006600"/>
                </a:solidFill>
                <a:latin typeface="Arial" charset="0"/>
              </a:rPr>
              <a:t>Facts and circumstances</a:t>
            </a:r>
            <a:r>
              <a:rPr lang="en-US" sz="1400" b="1" dirty="0">
                <a:solidFill>
                  <a:srgbClr val="006600"/>
                </a:solidFill>
                <a:latin typeface="Arial" charset="0"/>
              </a:rPr>
              <a:t> of each award</a:t>
            </a:r>
          </a:p>
          <a:p>
            <a:r>
              <a:rPr lang="en-US" sz="1400" dirty="0">
                <a:latin typeface="Arial" charset="0"/>
              </a:rPr>
              <a:t>   - The scientific goals/outcomes relate to the types of costs that can be budgeted and charged DIRECTLY (PURPOSE).</a:t>
            </a:r>
          </a:p>
          <a:p>
            <a:pPr algn="ctr"/>
            <a:r>
              <a:rPr lang="en-US" sz="1400" dirty="0">
                <a:latin typeface="Arial" charset="0"/>
              </a:rPr>
              <a:t>“The science drives the charge.”</a:t>
            </a:r>
          </a:p>
          <a:p>
            <a:endParaRPr lang="en-US" sz="1400" dirty="0">
              <a:latin typeface="Arial" charset="0"/>
            </a:endParaRPr>
          </a:p>
          <a:p>
            <a:endParaRPr lang="en-US" sz="1400" b="1" dirty="0">
              <a:latin typeface="Arial" charset="0"/>
            </a:endParaRPr>
          </a:p>
          <a:p>
            <a:endParaRPr lang="en-US" sz="1400" dirty="0">
              <a:latin typeface="Arial" charset="0"/>
            </a:endParaRPr>
          </a:p>
        </p:txBody>
      </p:sp>
      <p:sp>
        <p:nvSpPr>
          <p:cNvPr id="4" name="TextBox 3"/>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pull dir="ld"/>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a:xfrm>
            <a:off x="914400" y="762000"/>
            <a:ext cx="8229600" cy="1143000"/>
          </a:xfrm>
        </p:spPr>
        <p:txBody>
          <a:bodyPr/>
          <a:lstStyle/>
          <a:p>
            <a:pPr algn="ctr"/>
            <a:r>
              <a:rPr lang="en-US" sz="3200" i="1" dirty="0">
                <a:solidFill>
                  <a:schemeClr val="tx1"/>
                </a:solidFill>
              </a:rPr>
              <a:t>What Are You Asking Us To Do?</a:t>
            </a:r>
          </a:p>
        </p:txBody>
      </p:sp>
      <p:sp>
        <p:nvSpPr>
          <p:cNvPr id="189443" name="Rectangle 3"/>
          <p:cNvSpPr>
            <a:spLocks noChangeArrowheads="1"/>
          </p:cNvSpPr>
          <p:nvPr/>
        </p:nvSpPr>
        <p:spPr bwMode="auto">
          <a:xfrm>
            <a:off x="762000" y="2346325"/>
            <a:ext cx="8382000" cy="488950"/>
          </a:xfrm>
          <a:prstGeom prst="rect">
            <a:avLst/>
          </a:prstGeom>
          <a:noFill/>
          <a:ln w="9525">
            <a:noFill/>
            <a:miter lim="800000"/>
            <a:headEnd/>
            <a:tailEnd/>
          </a:ln>
          <a:effectLst/>
        </p:spPr>
        <p:txBody>
          <a:bodyPr>
            <a:spAutoFit/>
          </a:bodyPr>
          <a:lstStyle/>
          <a:p>
            <a:pPr>
              <a:spcBef>
                <a:spcPct val="50000"/>
              </a:spcBef>
              <a:buFontTx/>
              <a:buChar char="•"/>
              <a:defRPr/>
            </a:pPr>
            <a:endParaRPr lang="en-US" sz="2600" dirty="0">
              <a:effectLst>
                <a:outerShdw blurRad="38100" dist="38100" dir="2700000" algn="tl">
                  <a:srgbClr val="C0C0C0"/>
                </a:outerShdw>
              </a:effectLst>
              <a:latin typeface="Arial" charset="0"/>
            </a:endParaRPr>
          </a:p>
        </p:txBody>
      </p:sp>
      <p:sp>
        <p:nvSpPr>
          <p:cNvPr id="246788" name="Text Box 5"/>
          <p:cNvSpPr txBox="1">
            <a:spLocks noChangeArrowheads="1"/>
          </p:cNvSpPr>
          <p:nvPr/>
        </p:nvSpPr>
        <p:spPr bwMode="auto">
          <a:xfrm>
            <a:off x="1431925" y="2803525"/>
            <a:ext cx="184150" cy="244475"/>
          </a:xfrm>
          <a:prstGeom prst="rect">
            <a:avLst/>
          </a:prstGeom>
          <a:noFill/>
          <a:ln w="9525">
            <a:noFill/>
            <a:miter lim="800000"/>
            <a:headEnd/>
            <a:tailEnd/>
          </a:ln>
        </p:spPr>
        <p:txBody>
          <a:bodyPr wrap="none">
            <a:spAutoFit/>
          </a:bodyPr>
          <a:lstStyle/>
          <a:p>
            <a:endParaRPr lang="en-US" dirty="0"/>
          </a:p>
        </p:txBody>
      </p:sp>
      <p:sp>
        <p:nvSpPr>
          <p:cNvPr id="246789" name="Text Box 6"/>
          <p:cNvSpPr txBox="1">
            <a:spLocks noChangeArrowheads="1"/>
          </p:cNvSpPr>
          <p:nvPr/>
        </p:nvSpPr>
        <p:spPr bwMode="auto">
          <a:xfrm>
            <a:off x="1752600" y="2514600"/>
            <a:ext cx="4953000" cy="244475"/>
          </a:xfrm>
          <a:prstGeom prst="rect">
            <a:avLst/>
          </a:prstGeom>
          <a:noFill/>
          <a:ln w="9525">
            <a:noFill/>
            <a:miter lim="800000"/>
            <a:headEnd/>
            <a:tailEnd/>
          </a:ln>
        </p:spPr>
        <p:txBody>
          <a:bodyPr>
            <a:spAutoFit/>
          </a:bodyPr>
          <a:lstStyle/>
          <a:p>
            <a:endParaRPr lang="en-US" dirty="0"/>
          </a:p>
        </p:txBody>
      </p:sp>
      <p:graphicFrame>
        <p:nvGraphicFramePr>
          <p:cNvPr id="2" name="Diagram 1"/>
          <p:cNvGraphicFramePr/>
          <p:nvPr>
            <p:extLst>
              <p:ext uri="{D42A27DB-BD31-4B8C-83A1-F6EECF244321}">
                <p14:modId xmlns:p14="http://schemas.microsoft.com/office/powerpoint/2010/main" val="2799871618"/>
              </p:ext>
            </p:extLst>
          </p:nvPr>
        </p:nvGraphicFramePr>
        <p:xfrm>
          <a:off x="228600" y="14478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custDataLst>
              <p:tags r:id="rId1"/>
            </p:custDataLst>
          </p:nvPr>
        </p:nvSpPr>
        <p:spPr>
          <a:xfrm>
            <a:off x="39076" y="675620"/>
            <a:ext cx="8498841" cy="707886"/>
          </a:xfrm>
        </p:spPr>
        <p:txBody>
          <a:bodyPr>
            <a:spAutoFit/>
          </a:bodyPr>
          <a:lstStyle/>
          <a:p>
            <a:pPr marL="0" indent="0" algn="ctr">
              <a:spcBef>
                <a:spcPct val="0"/>
              </a:spcBef>
              <a:buFont typeface="Wingdings" pitchFamily="2" charset="2"/>
              <a:buNone/>
              <a:defRPr/>
            </a:pPr>
            <a:r>
              <a:rPr lang="en-US"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charset="0"/>
              </a:rPr>
              <a:t>approval is needed if criteria in the previous slide Are met, and the item being charged:</a:t>
            </a:r>
          </a:p>
        </p:txBody>
      </p:sp>
      <p:sp>
        <p:nvSpPr>
          <p:cNvPr id="7" name="TextBox 6"/>
          <p:cNvSpPr txBox="1"/>
          <p:nvPr>
            <p:custDataLst>
              <p:tags r:id="rId2"/>
            </p:custDataLst>
          </p:nvPr>
        </p:nvSpPr>
        <p:spPr>
          <a:xfrm>
            <a:off x="0" y="152400"/>
            <a:ext cx="8534400" cy="461665"/>
          </a:xfrm>
          <a:prstGeom prst="rect">
            <a:avLst/>
          </a:prstGeom>
          <a:noFill/>
        </p:spPr>
        <p:txBody>
          <a:bodyPr>
            <a:spAutoFit/>
          </a:bodyPr>
          <a:lstStyle/>
          <a:p>
            <a:pPr>
              <a:defRPr/>
            </a:pPr>
            <a:r>
              <a:rPr lang="en-US" sz="2400" b="1" i="1" u="sng" cap="all" dirty="0">
                <a:ln cap="sq" cmpd="dbl">
                  <a:solidFill>
                    <a:srgbClr val="6E6E6E"/>
                  </a:solidFill>
                  <a:prstDash val="solid"/>
                </a:ln>
                <a:solidFill>
                  <a:srgbClr val="3E7EA6">
                    <a:lumMod val="75000"/>
                    <a:alpha val="69000"/>
                  </a:srgbClr>
                </a:solidFill>
                <a:latin typeface="Arial"/>
                <a:cs typeface="+mn-cs"/>
              </a:rPr>
              <a:t>WHEN</a:t>
            </a:r>
            <a:r>
              <a:rPr lang="en-US" sz="2400" b="1" i="1" cap="all" dirty="0">
                <a:ln cap="sq" cmpd="dbl">
                  <a:solidFill>
                    <a:srgbClr val="6E6E6E"/>
                  </a:solidFill>
                  <a:prstDash val="solid"/>
                </a:ln>
                <a:solidFill>
                  <a:srgbClr val="3E7EA6">
                    <a:lumMod val="75000"/>
                    <a:alpha val="69000"/>
                  </a:srgbClr>
                </a:solidFill>
                <a:latin typeface="Arial"/>
                <a:cs typeface="+mn-cs"/>
              </a:rPr>
              <a:t> do I need a COSTING EXCEPTION form</a:t>
            </a:r>
            <a:r>
              <a:rPr lang="en-US" sz="2400" b="1" i="1" dirty="0">
                <a:ln cap="sq" cmpd="dbl">
                  <a:solidFill>
                    <a:srgbClr val="6E6E6E"/>
                  </a:solidFill>
                  <a:prstDash val="solid"/>
                </a:ln>
                <a:solidFill>
                  <a:srgbClr val="3E7EA6">
                    <a:lumMod val="75000"/>
                    <a:alpha val="69000"/>
                  </a:srgbClr>
                </a:solidFill>
                <a:latin typeface="Arial"/>
                <a:cs typeface="+mn-cs"/>
              </a:rPr>
              <a:t>?</a:t>
            </a:r>
          </a:p>
        </p:txBody>
      </p:sp>
      <p:graphicFrame>
        <p:nvGraphicFramePr>
          <p:cNvPr id="8" name="Diagram 7"/>
          <p:cNvGraphicFramePr/>
          <p:nvPr>
            <p:custDataLst>
              <p:tags r:id="rId3"/>
            </p:custDataLst>
            <p:extLst>
              <p:ext uri="{D42A27DB-BD31-4B8C-83A1-F6EECF244321}">
                <p14:modId xmlns:p14="http://schemas.microsoft.com/office/powerpoint/2010/main" val="2081548023"/>
              </p:ext>
            </p:extLst>
          </p:nvPr>
        </p:nvGraphicFramePr>
        <p:xfrm>
          <a:off x="228600" y="1371600"/>
          <a:ext cx="84582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8400" y="5410200"/>
            <a:ext cx="611188" cy="562462"/>
          </a:xfrm>
          <a:prstGeom prst="rect">
            <a:avLst/>
          </a:prstGeom>
        </p:spPr>
      </p:pic>
    </p:spTree>
    <p:extLst>
      <p:ext uri="{BB962C8B-B14F-4D97-AF65-F5344CB8AC3E}">
        <p14:creationId xmlns:p14="http://schemas.microsoft.com/office/powerpoint/2010/main" val="939499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126BA29D-B352-4FC4-BBA7-5B56C07B1BCC}"/>
                                            </p:graphicEl>
                                          </p:spTgt>
                                        </p:tgtEl>
                                        <p:attrNameLst>
                                          <p:attrName>style.visibility</p:attrName>
                                        </p:attrNameLst>
                                      </p:cBhvr>
                                      <p:to>
                                        <p:strVal val="visible"/>
                                      </p:to>
                                    </p:set>
                                    <p:animEffect transition="in" filter="fade">
                                      <p:cBhvr>
                                        <p:cTn id="7" dur="500"/>
                                        <p:tgtEl>
                                          <p:spTgt spid="8">
                                            <p:graphicEl>
                                              <a:dgm id="{126BA29D-B352-4FC4-BBA7-5B56C07B1BC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1E8C652-8169-49DD-BE23-BAD3803E7150}"/>
                                            </p:graphicEl>
                                          </p:spTgt>
                                        </p:tgtEl>
                                        <p:attrNameLst>
                                          <p:attrName>style.visibility</p:attrName>
                                        </p:attrNameLst>
                                      </p:cBhvr>
                                      <p:to>
                                        <p:strVal val="visible"/>
                                      </p:to>
                                    </p:set>
                                    <p:animEffect transition="in" filter="fade">
                                      <p:cBhvr>
                                        <p:cTn id="10" dur="500"/>
                                        <p:tgtEl>
                                          <p:spTgt spid="8">
                                            <p:graphicEl>
                                              <a:dgm id="{31E8C652-8169-49DD-BE23-BAD3803E715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6D8F0B3D-3E74-4BC0-BA1C-907464C5D237}"/>
                                            </p:graphicEl>
                                          </p:spTgt>
                                        </p:tgtEl>
                                        <p:attrNameLst>
                                          <p:attrName>style.visibility</p:attrName>
                                        </p:attrNameLst>
                                      </p:cBhvr>
                                      <p:to>
                                        <p:strVal val="visible"/>
                                      </p:to>
                                    </p:set>
                                    <p:animEffect transition="in" filter="fade">
                                      <p:cBhvr>
                                        <p:cTn id="15" dur="500"/>
                                        <p:tgtEl>
                                          <p:spTgt spid="8">
                                            <p:graphicEl>
                                              <a:dgm id="{6D8F0B3D-3E74-4BC0-BA1C-907464C5D23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4FAB729E-077D-4245-A64B-83F48F2B6A72}"/>
                                            </p:graphicEl>
                                          </p:spTgt>
                                        </p:tgtEl>
                                        <p:attrNameLst>
                                          <p:attrName>style.visibility</p:attrName>
                                        </p:attrNameLst>
                                      </p:cBhvr>
                                      <p:to>
                                        <p:strVal val="visible"/>
                                      </p:to>
                                    </p:set>
                                    <p:animEffect transition="in" filter="fade">
                                      <p:cBhvr>
                                        <p:cTn id="18" dur="500"/>
                                        <p:tgtEl>
                                          <p:spTgt spid="8">
                                            <p:graphicEl>
                                              <a:dgm id="{4FAB729E-077D-4245-A64B-83F48F2B6A7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1938022D-381A-4DAE-B16A-C3F94DF2D394}"/>
                                            </p:graphicEl>
                                          </p:spTgt>
                                        </p:tgtEl>
                                        <p:attrNameLst>
                                          <p:attrName>style.visibility</p:attrName>
                                        </p:attrNameLst>
                                      </p:cBhvr>
                                      <p:to>
                                        <p:strVal val="visible"/>
                                      </p:to>
                                    </p:set>
                                    <p:animEffect transition="in" filter="fade">
                                      <p:cBhvr>
                                        <p:cTn id="23" dur="500"/>
                                        <p:tgtEl>
                                          <p:spTgt spid="8">
                                            <p:graphicEl>
                                              <a:dgm id="{1938022D-381A-4DAE-B16A-C3F94DF2D39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7681064A-77E0-4199-B4BE-16FE22AF7152}"/>
                                            </p:graphicEl>
                                          </p:spTgt>
                                        </p:tgtEl>
                                        <p:attrNameLst>
                                          <p:attrName>style.visibility</p:attrName>
                                        </p:attrNameLst>
                                      </p:cBhvr>
                                      <p:to>
                                        <p:strVal val="visible"/>
                                      </p:to>
                                    </p:set>
                                    <p:animEffect transition="in" filter="fade">
                                      <p:cBhvr>
                                        <p:cTn id="26" dur="500"/>
                                        <p:tgtEl>
                                          <p:spTgt spid="8">
                                            <p:graphicEl>
                                              <a:dgm id="{7681064A-77E0-4199-B4BE-16FE22AF715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219200" y="1143000"/>
            <a:ext cx="7924800" cy="762000"/>
          </a:xfrm>
        </p:spPr>
        <p:txBody>
          <a:bodyPr>
            <a:normAutofit fontScale="90000"/>
          </a:bodyPr>
          <a:lstStyle/>
          <a:p>
            <a:pPr algn="ctr" eaLnBrk="1" hangingPunct="1"/>
            <a:br>
              <a:rPr lang="en-US" sz="3400" dirty="0">
                <a:solidFill>
                  <a:schemeClr val="tx1"/>
                </a:solidFill>
              </a:rPr>
            </a:br>
            <a:br>
              <a:rPr lang="en-US" sz="3400" dirty="0">
                <a:solidFill>
                  <a:schemeClr val="tx1"/>
                </a:solidFill>
              </a:rPr>
            </a:br>
            <a:br>
              <a:rPr lang="en-US" sz="3400" dirty="0">
                <a:solidFill>
                  <a:schemeClr val="tx1"/>
                </a:solidFill>
              </a:rPr>
            </a:br>
            <a:endParaRPr lang="en-US" sz="3200" i="1" dirty="0">
              <a:solidFill>
                <a:schemeClr val="tx1"/>
              </a:solidFill>
            </a:endParaRPr>
          </a:p>
        </p:txBody>
      </p:sp>
      <p:graphicFrame>
        <p:nvGraphicFramePr>
          <p:cNvPr id="2" name="Diagram 1"/>
          <p:cNvGraphicFramePr>
            <a:graphicFrameLocks noChangeAspect="1"/>
          </p:cNvGraphicFramePr>
          <p:nvPr>
            <p:extLst>
              <p:ext uri="{D42A27DB-BD31-4B8C-83A1-F6EECF244321}">
                <p14:modId xmlns:p14="http://schemas.microsoft.com/office/powerpoint/2010/main" val="2618668125"/>
              </p:ext>
            </p:extLst>
          </p:nvPr>
        </p:nvGraphicFramePr>
        <p:xfrm>
          <a:off x="457200" y="1836738"/>
          <a:ext cx="771144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388" name="Text Box 5"/>
          <p:cNvSpPr txBox="1">
            <a:spLocks noChangeArrowheads="1"/>
          </p:cNvSpPr>
          <p:nvPr/>
        </p:nvSpPr>
        <p:spPr bwMode="auto">
          <a:xfrm>
            <a:off x="885825" y="1066800"/>
            <a:ext cx="8001000" cy="579438"/>
          </a:xfrm>
          <a:prstGeom prst="rect">
            <a:avLst/>
          </a:prstGeom>
          <a:noFill/>
          <a:ln w="9525" algn="ctr">
            <a:noFill/>
            <a:miter lim="800000"/>
            <a:headEnd/>
            <a:tailEnd/>
          </a:ln>
        </p:spPr>
        <p:txBody>
          <a:bodyPr>
            <a:spAutoFit/>
          </a:bodyPr>
          <a:lstStyle/>
          <a:p>
            <a:pPr algn="ctr">
              <a:spcBef>
                <a:spcPct val="50000"/>
              </a:spcBef>
            </a:pPr>
            <a:r>
              <a:rPr lang="en-US" sz="3200" b="1" i="1" dirty="0">
                <a:latin typeface="Arial" charset="0"/>
              </a:rPr>
              <a:t>Is The Funding Federal/Flow-Through?</a:t>
            </a:r>
          </a:p>
        </p:txBody>
      </p:sp>
      <p:sp>
        <p:nvSpPr>
          <p:cNvPr id="7" name="TextBox 6"/>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DD1E1E46-59B2-4D3F-82FC-4E4F9A4261A6}"/>
                                            </p:graphicEl>
                                          </p:spTgt>
                                        </p:tgtEl>
                                        <p:attrNameLst>
                                          <p:attrName>style.visibility</p:attrName>
                                        </p:attrNameLst>
                                      </p:cBhvr>
                                      <p:to>
                                        <p:strVal val="visible"/>
                                      </p:to>
                                    </p:set>
                                    <p:animEffect transition="in" filter="randombar(horizontal)">
                                      <p:cBhvr>
                                        <p:cTn id="7" dur="500"/>
                                        <p:tgtEl>
                                          <p:spTgt spid="2">
                                            <p:graphicEl>
                                              <a:dgm id="{DD1E1E46-59B2-4D3F-82FC-4E4F9A4261A6}"/>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graphicEl>
                                              <a:dgm id="{0E0C0B4B-7FC9-4681-B176-AB1301EF62EC}"/>
                                            </p:graphicEl>
                                          </p:spTgt>
                                        </p:tgtEl>
                                        <p:attrNameLst>
                                          <p:attrName>style.visibility</p:attrName>
                                        </p:attrNameLst>
                                      </p:cBhvr>
                                      <p:to>
                                        <p:strVal val="visible"/>
                                      </p:to>
                                    </p:set>
                                    <p:animEffect transition="in" filter="randombar(horizontal)">
                                      <p:cBhvr>
                                        <p:cTn id="10" dur="500"/>
                                        <p:tgtEl>
                                          <p:spTgt spid="2">
                                            <p:graphicEl>
                                              <a:dgm id="{0E0C0B4B-7FC9-4681-B176-AB1301EF62E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graphicEl>
                                              <a:dgm id="{BC1D7BF1-AD9B-4B5F-A9A3-F12D70672D6A}"/>
                                            </p:graphicEl>
                                          </p:spTgt>
                                        </p:tgtEl>
                                        <p:attrNameLst>
                                          <p:attrName>style.visibility</p:attrName>
                                        </p:attrNameLst>
                                      </p:cBhvr>
                                      <p:to>
                                        <p:strVal val="visible"/>
                                      </p:to>
                                    </p:set>
                                    <p:animEffect transition="in" filter="randombar(horizontal)">
                                      <p:cBhvr>
                                        <p:cTn id="15" dur="500"/>
                                        <p:tgtEl>
                                          <p:spTgt spid="2">
                                            <p:graphicEl>
                                              <a:dgm id="{BC1D7BF1-AD9B-4B5F-A9A3-F12D70672D6A}"/>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graphicEl>
                                              <a:dgm id="{C998D799-D7C4-4DD4-AB19-80921C0915CA}"/>
                                            </p:graphicEl>
                                          </p:spTgt>
                                        </p:tgtEl>
                                        <p:attrNameLst>
                                          <p:attrName>style.visibility</p:attrName>
                                        </p:attrNameLst>
                                      </p:cBhvr>
                                      <p:to>
                                        <p:strVal val="visible"/>
                                      </p:to>
                                    </p:set>
                                    <p:animEffect transition="in" filter="randombar(horizontal)">
                                      <p:cBhvr>
                                        <p:cTn id="18" dur="500"/>
                                        <p:tgtEl>
                                          <p:spTgt spid="2">
                                            <p:graphicEl>
                                              <a:dgm id="{C998D799-D7C4-4DD4-AB19-80921C0915C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graphicEl>
                                              <a:dgm id="{7AB0AF81-FDB5-4397-8299-FA2BE659824D}"/>
                                            </p:graphicEl>
                                          </p:spTgt>
                                        </p:tgtEl>
                                        <p:attrNameLst>
                                          <p:attrName>style.visibility</p:attrName>
                                        </p:attrNameLst>
                                      </p:cBhvr>
                                      <p:to>
                                        <p:strVal val="visible"/>
                                      </p:to>
                                    </p:set>
                                    <p:animEffect transition="in" filter="randombar(horizontal)">
                                      <p:cBhvr>
                                        <p:cTn id="23" dur="500"/>
                                        <p:tgtEl>
                                          <p:spTgt spid="2">
                                            <p:graphicEl>
                                              <a:dgm id="{7AB0AF81-FDB5-4397-8299-FA2BE659824D}"/>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graphicEl>
                                              <a:dgm id="{BCA68CD4-1357-4BBC-9BA1-F3B5DCCDCD2B}"/>
                                            </p:graphicEl>
                                          </p:spTgt>
                                        </p:tgtEl>
                                        <p:attrNameLst>
                                          <p:attrName>style.visibility</p:attrName>
                                        </p:attrNameLst>
                                      </p:cBhvr>
                                      <p:to>
                                        <p:strVal val="visible"/>
                                      </p:to>
                                    </p:set>
                                    <p:animEffect transition="in" filter="randombar(horizontal)">
                                      <p:cBhvr>
                                        <p:cTn id="26" dur="500"/>
                                        <p:tgtEl>
                                          <p:spTgt spid="2">
                                            <p:graphicEl>
                                              <a:dgm id="{BCA68CD4-1357-4BBC-9BA1-F3B5DCCDCD2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graphicEl>
                                              <a:dgm id="{6D5882DB-D0F2-4C79-B936-7045DE77984D}"/>
                                            </p:graphicEl>
                                          </p:spTgt>
                                        </p:tgtEl>
                                        <p:attrNameLst>
                                          <p:attrName>style.visibility</p:attrName>
                                        </p:attrNameLst>
                                      </p:cBhvr>
                                      <p:to>
                                        <p:strVal val="visible"/>
                                      </p:to>
                                    </p:set>
                                    <p:animEffect transition="in" filter="randombar(horizontal)">
                                      <p:cBhvr>
                                        <p:cTn id="31" dur="500"/>
                                        <p:tgtEl>
                                          <p:spTgt spid="2">
                                            <p:graphicEl>
                                              <a:dgm id="{6D5882DB-D0F2-4C79-B936-7045DE77984D}"/>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graphicEl>
                                              <a:dgm id="{348DBDDD-A897-4AB3-AD25-5452D7D424B2}"/>
                                            </p:graphicEl>
                                          </p:spTgt>
                                        </p:tgtEl>
                                        <p:attrNameLst>
                                          <p:attrName>style.visibility</p:attrName>
                                        </p:attrNameLst>
                                      </p:cBhvr>
                                      <p:to>
                                        <p:strVal val="visible"/>
                                      </p:to>
                                    </p:set>
                                    <p:animEffect transition="in" filter="randombar(horizontal)">
                                      <p:cBhvr>
                                        <p:cTn id="34" dur="500"/>
                                        <p:tgtEl>
                                          <p:spTgt spid="2">
                                            <p:graphicEl>
                                              <a:dgm id="{348DBDDD-A897-4AB3-AD25-5452D7D424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38150" y="675620"/>
            <a:ext cx="8686800" cy="914400"/>
          </a:xfrm>
        </p:spPr>
        <p:txBody>
          <a:bodyPr/>
          <a:lstStyle/>
          <a:p>
            <a:pPr algn="ctr" eaLnBrk="1" hangingPunct="1"/>
            <a:r>
              <a:rPr lang="en-US" sz="2400" i="1" dirty="0">
                <a:solidFill>
                  <a:schemeClr val="tx1"/>
                </a:solidFill>
              </a:rPr>
              <a:t>UVA Costing and Costing Specific Documents</a:t>
            </a:r>
          </a:p>
        </p:txBody>
      </p:sp>
      <p:sp>
        <p:nvSpPr>
          <p:cNvPr id="146434" name="Rectangle 3"/>
          <p:cNvSpPr>
            <a:spLocks noGrp="1" noChangeArrowheads="1"/>
          </p:cNvSpPr>
          <p:nvPr>
            <p:ph type="body" idx="4294967295"/>
          </p:nvPr>
        </p:nvSpPr>
        <p:spPr>
          <a:xfrm>
            <a:off x="3048000" y="1600200"/>
            <a:ext cx="6096000" cy="4495800"/>
          </a:xfrm>
        </p:spPr>
        <p:txBody>
          <a:bodyPr/>
          <a:lstStyle/>
          <a:p>
            <a:pPr marL="192087" lvl="1" indent="0" eaLnBrk="1" hangingPunct="1">
              <a:buNone/>
            </a:pPr>
            <a:r>
              <a:rPr lang="en-US" sz="2000" b="1" dirty="0">
                <a:ln>
                  <a:solidFill>
                    <a:schemeClr val="tx1"/>
                  </a:solidFill>
                </a:ln>
                <a:solidFill>
                  <a:schemeClr val="bg2">
                    <a:lumMod val="75000"/>
                  </a:schemeClr>
                </a:solidFill>
              </a:rPr>
              <a:t>POLICIES</a:t>
            </a:r>
            <a:br>
              <a:rPr lang="en-US" sz="2000" dirty="0">
                <a:solidFill>
                  <a:srgbClr val="0066FF"/>
                </a:solidFill>
              </a:rPr>
            </a:br>
            <a:r>
              <a:rPr lang="en-US" sz="2000" b="1" i="1" u="sng" dirty="0">
                <a:solidFill>
                  <a:schemeClr val="bg2">
                    <a:lumMod val="75000"/>
                  </a:schemeClr>
                </a:solidFill>
              </a:rPr>
              <a:t>VIII.C.1 </a:t>
            </a:r>
            <a:r>
              <a:rPr lang="en-US" sz="2000" b="1" dirty="0">
                <a:solidFill>
                  <a:schemeClr val="bg2">
                    <a:lumMod val="75000"/>
                  </a:schemeClr>
                </a:solidFill>
              </a:rPr>
              <a:t> </a:t>
            </a:r>
            <a:r>
              <a:rPr lang="en-US" sz="2000" b="1" dirty="0">
                <a:solidFill>
                  <a:srgbClr val="C00000"/>
                </a:solidFill>
                <a:hlinkClick r:id="rId4"/>
              </a:rPr>
              <a:t>Compliance with Sponsor Requirements</a:t>
            </a:r>
            <a:endParaRPr lang="en-US" sz="2000" b="1" i="1" u="sng" dirty="0">
              <a:solidFill>
                <a:srgbClr val="C00000"/>
              </a:solidFill>
            </a:endParaRPr>
          </a:p>
          <a:p>
            <a:pPr marL="192087" lvl="1" indent="0" eaLnBrk="1" hangingPunct="1">
              <a:buNone/>
            </a:pPr>
            <a:endParaRPr lang="en-US" sz="2000" b="1" dirty="0">
              <a:ln>
                <a:solidFill>
                  <a:schemeClr val="tx1"/>
                </a:solidFill>
              </a:ln>
              <a:solidFill>
                <a:srgbClr val="C00000"/>
              </a:solidFill>
            </a:endParaRPr>
          </a:p>
          <a:p>
            <a:pPr marL="192087" lvl="1" indent="0" eaLnBrk="1" hangingPunct="1">
              <a:buNone/>
            </a:pPr>
            <a:r>
              <a:rPr lang="en-US" sz="2000" b="1" dirty="0">
                <a:ln>
                  <a:solidFill>
                    <a:schemeClr val="tx1"/>
                  </a:solidFill>
                </a:ln>
                <a:solidFill>
                  <a:schemeClr val="bg2">
                    <a:lumMod val="75000"/>
                  </a:schemeClr>
                </a:solidFill>
              </a:rPr>
              <a:t>PROCEDURE</a:t>
            </a:r>
            <a:endParaRPr lang="en-US" sz="2000" b="1" i="1" u="sng" dirty="0">
              <a:solidFill>
                <a:schemeClr val="bg2">
                  <a:lumMod val="75000"/>
                </a:schemeClr>
              </a:solidFill>
            </a:endParaRPr>
          </a:p>
          <a:p>
            <a:pPr marL="192087" lvl="1" indent="0" eaLnBrk="1" hangingPunct="1">
              <a:buNone/>
            </a:pPr>
            <a:r>
              <a:rPr lang="en-US" sz="2000" b="1" dirty="0">
                <a:solidFill>
                  <a:schemeClr val="bg2">
                    <a:lumMod val="75000"/>
                  </a:schemeClr>
                </a:solidFill>
                <a:hlinkClick r:id="rId5"/>
              </a:rPr>
              <a:t>OSP - Budgeting Direct Costs of Sponsored Programs</a:t>
            </a:r>
            <a:endParaRPr lang="en-US" sz="2000" b="1" dirty="0">
              <a:solidFill>
                <a:schemeClr val="bg2">
                  <a:lumMod val="75000"/>
                </a:schemeClr>
              </a:solidFill>
            </a:endParaRPr>
          </a:p>
          <a:p>
            <a:pPr marL="0" indent="0" algn="ctr">
              <a:buNone/>
            </a:pPr>
            <a:r>
              <a:rPr lang="en-US" sz="1800" b="1" dirty="0">
                <a:latin typeface="Adobe Fan Heiti Std B" pitchFamily="34" charset="-128"/>
                <a:ea typeface="Adobe Fan Heiti Std B" pitchFamily="34" charset="-128"/>
              </a:rPr>
              <a:t> </a:t>
            </a:r>
          </a:p>
          <a:p>
            <a:pPr marL="0" indent="0" algn="ctr">
              <a:buNone/>
            </a:pPr>
            <a:endParaRPr lang="en-US" dirty="0"/>
          </a:p>
        </p:txBody>
      </p:sp>
      <p:sp>
        <p:nvSpPr>
          <p:cNvPr id="5" name="TextBox 4"/>
          <p:cNvSpPr txBox="1"/>
          <p:nvPr/>
        </p:nvSpPr>
        <p:spPr>
          <a:xfrm>
            <a:off x="0" y="152400"/>
            <a:ext cx="8534400" cy="523220"/>
          </a:xfrm>
          <a:prstGeom prst="rect">
            <a:avLst/>
          </a:prstGeom>
          <a:noFill/>
        </p:spPr>
        <p:txBody>
          <a:bodyPr wrap="square" rtlCol="0">
            <a:spAutoFit/>
          </a:bodyPr>
          <a:lstStyle/>
          <a:p>
            <a:r>
              <a:rPr lang="en-US" sz="2800" b="1" i="1" dirty="0">
                <a:ln cap="sq" cmpd="dbl">
                  <a:solidFill>
                    <a:schemeClr val="accent1"/>
                  </a:solidFill>
                  <a:prstDash val="solid"/>
                </a:ln>
                <a:solidFill>
                  <a:schemeClr val="bg2">
                    <a:lumMod val="75000"/>
                    <a:alpha val="69000"/>
                  </a:schemeClr>
                </a:solidFill>
                <a:latin typeface="+mj-lt"/>
              </a:rPr>
              <a:t>Costing Basics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1809750"/>
            <a:ext cx="2971800" cy="2971800"/>
          </a:xfrm>
          <a:prstGeom prst="rect">
            <a:avLst/>
          </a:prstGeom>
        </p:spPr>
      </p:pic>
    </p:spTree>
    <p:extLst>
      <p:ext uri="{BB962C8B-B14F-4D97-AF65-F5344CB8AC3E}">
        <p14:creationId xmlns:p14="http://schemas.microsoft.com/office/powerpoint/2010/main" val="61361683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wipe(down)">
                                      <p:cBhvr>
                                        <p:cTn id="7" dur="500"/>
                                        <p:tgtEl>
                                          <p:spTgt spid="146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6434">
                                            <p:txEl>
                                              <p:pRg st="2" end="2"/>
                                            </p:txEl>
                                          </p:spTgt>
                                        </p:tgtEl>
                                        <p:attrNameLst>
                                          <p:attrName>style.visibility</p:attrName>
                                        </p:attrNameLst>
                                      </p:cBhvr>
                                      <p:to>
                                        <p:strVal val="visible"/>
                                      </p:to>
                                    </p:set>
                                    <p:animEffect transition="in" filter="wipe(down)">
                                      <p:cBhvr>
                                        <p:cTn id="12" dur="500"/>
                                        <p:tgtEl>
                                          <p:spTgt spid="146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6434">
                                            <p:txEl>
                                              <p:pRg st="3" end="3"/>
                                            </p:txEl>
                                          </p:spTgt>
                                        </p:tgtEl>
                                        <p:attrNameLst>
                                          <p:attrName>style.visibility</p:attrName>
                                        </p:attrNameLst>
                                      </p:cBhvr>
                                      <p:to>
                                        <p:strVal val="visible"/>
                                      </p:to>
                                    </p:set>
                                    <p:animEffect transition="in" filter="wipe(down)">
                                      <p:cBhvr>
                                        <p:cTn id="17" dur="500"/>
                                        <p:tgtEl>
                                          <p:spTgt spid="146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6434">
                                            <p:txEl>
                                              <p:pRg st="4" end="4"/>
                                            </p:txEl>
                                          </p:spTgt>
                                        </p:tgtEl>
                                        <p:attrNameLst>
                                          <p:attrName>style.visibility</p:attrName>
                                        </p:attrNameLst>
                                      </p:cBhvr>
                                      <p:to>
                                        <p:strVal val="visible"/>
                                      </p:to>
                                    </p:set>
                                    <p:animEffect transition="in" filter="wipe(down)">
                                      <p:cBhvr>
                                        <p:cTn id="22" dur="500"/>
                                        <p:tgtEl>
                                          <p:spTgt spid="146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6&quot;/&gt;&lt;lineCharCount val=&quot;6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PRESENTER_SHAPEINFO" val="&lt;ThreeDShapeInfo&gt;&lt;uuid val=&quot;{CF335C22-BF81-4495-B76A-68A29D06EF7E}&quot;/&gt;&lt;isInvalidForFieldText val=&quot;0&quot;/&gt;&lt;Image&gt;&lt;filename val=&quot;C:\Users\cmt4j\AppData\Local\Temp\CP67121323528Session\CPTrustFolder67121323559\PPTImport67124620281\data\asimages\{CF335C22-BF81-4495-B76A-68A29D06EF7E}_10.png&quot;/&gt;&lt;left val=&quot;18&quot;/&gt;&lt;top val=&quot;84&quot;/&gt;&lt;width val=&quot;689&quot;/&gt;&lt;height val=&quot;5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ED2E412D-2213-40D8-A96B-66B93FBA4685}&quot;/&gt;&lt;isInvalidForFieldText val=&quot;0&quot;/&gt;&lt;Image&gt;&lt;filename val=&quot;C:\Users\cmt4j\AppData\Local\Temp\CP67121323528Session\CPTrustFolder67121323559\PPTImport67124620281\data\asimages\{ED2E412D-2213-40D8-A96B-66B93FBA4685}_10.png&quot;/&gt;&lt;left val=&quot;-9&quot;/&gt;&lt;top val=&quot;7&quot;/&gt;&lt;width val=&quot;682&quot;/&gt;&lt;height val=&quot;6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5A92C6-778B-491F-B989-50B24618320A}&quot;/&gt;&lt;isInvalidForFieldText val=&quot;0&quot;/&gt;&lt;Image&gt;&lt;filename val=&quot;C:\Users\cmt4j\AppData\Local\Temp\CP67121323528Session\CPTrustFolder67121323559\PPTImport67124620281\data\asimages\{635A92C6-778B-491F-B989-50B24618320A}_10.png&quot;/&gt;&lt;left val=&quot;43&quot;/&gt;&lt;top val=&quot;120&quot;/&gt;&lt;width val=&quot;631&quot;/&gt;&lt;height val=&quot;31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TableIndex row=&quot;1&quot; col=&quot;2&quot;&gt;&lt;linesCount val=&quot;1&quot;/&gt;&lt;lineCharCount val=&quot;8&quot;/&gt;&lt;/TableIndex&gt;&lt;TableIndex row=&quot;1&quot; col=&quot;3&quot;&gt;&lt;linesCount val=&quot;2&quot;/&gt;&lt;lineCharCount val=&quot;12&quot;/&gt;&lt;lineCharCount val=&quot;10&quot;/&gt;&lt;/TableIndex&gt;&lt;TableIndex row=&quot;1&quot; col=&quot;4&quot;&gt;&lt;linesCount val=&quot;2&quot;/&gt;&lt;lineCharCount val=&quot;9&quot;/&gt;&lt;lineCharCount val=&quot;7&quot;/&gt;&lt;/TableIndex&gt;&lt;TableIndex row=&quot;2&quot; col=&quot;1&quot;&gt;&lt;linesCount val=&quot;2&quot;/&gt;&lt;lineCharCount val=&quot;8&quot;/&gt;&lt;lineCharCount val=&quot;7&quot;/&gt;&lt;/TableIndex&gt;&lt;TableIndex row=&quot;2&quot; col=&quot;2&quot;&gt;&lt;linesCount val=&quot;6&quot;/&gt;&lt;lineCharCount val=&quot;17&quot;/&gt;&lt;lineCharCount val=&quot;19&quot;/&gt;&lt;lineCharCount val=&quot;14&quot;/&gt;&lt;lineCharCount val=&quot;9&quot;/&gt;&lt;lineCharCount val=&quot;8&quot;/&gt;&lt;lineCharCount val=&quot;6&quot;/&gt;&lt;/TableIndex&gt;&lt;TableIndex row=&quot;2&quot; col=&quot;3&quot;&gt;&lt;linesCount val=&quot;1&quot;/&gt;&lt;lineCharCount val=&quot;3&quot;/&gt;&lt;/TableIndex&gt;&lt;TableIndex row=&quot;2&quot; col=&quot;4&quot;&gt;&lt;linesCount val=&quot;6&quot;/&gt;&lt;lineCharCount val=&quot;14&quot;/&gt;&lt;lineCharCount val=&quot;20&quot;/&gt;&lt;lineCharCount val=&quot;19&quot;/&gt;&lt;lineCharCount val=&quot;19&quot;/&gt;&lt;lineCharCount val=&quot;23&quot;/&gt;&lt;lineCharCount val=&quot;19&quot;/&gt;&lt;/TableIndex&gt;&lt;TableIndex row=&quot;3&quot; col=&quot;1&quot;&gt;&lt;linesCount val=&quot;2&quot;/&gt;&lt;lineCharCount val=&quot;10&quot;/&gt;&lt;lineCharCount val=&quot;8&quot;/&gt;&lt;/TableIndex&gt;&lt;TableIndex row=&quot;3&quot; col=&quot;2&quot;&gt;&lt;linesCount val=&quot;9&quot;/&gt;&lt;lineCharCount val=&quot;21&quot;/&gt;&lt;lineCharCount val=&quot;14&quot;/&gt;&lt;lineCharCount val=&quot;10&quot;/&gt;&lt;lineCharCount val=&quot;21&quot;/&gt;&lt;lineCharCount val=&quot;16&quot;/&gt;&lt;lineCharCount val=&quot;20&quot;/&gt;&lt;lineCharCount val=&quot;20&quot;/&gt;&lt;lineCharCount val=&quot;18&quot;/&gt;&lt;lineCharCount val=&quot;9&quot;/&gt;&lt;/TableIndex&gt;&lt;TableIndex row=&quot;3&quot; col=&quot;3&quot;&gt;&lt;linesCount val=&quot;1&quot;/&gt;&lt;lineCharCount val=&quot;3&quot;/&gt;&lt;/TableIndex&gt;&lt;TableIndex row=&quot;3&quot; col=&quot;4&quot;&gt;&lt;linesCount val=&quot;1&quot;/&gt;&lt;lineCharCount val=&quot;2&quot;/&gt;&lt;/TableIndex&gt;&lt;/ShapeTextInfo&gt;"/>
  <p:tag name="PRESENTER_SHAPEINFO" val="&lt;ThreeDShapeInfo&gt;&lt;uuid val=&quot;{35CED6ED-E2BB-4948-A5E4-9866467C8497}&quot;/&gt;&lt;isInvalidForFieldText val=&quot;0&quot;/&gt;&lt;Image&gt;&lt;filename val=&quot;C:\Users\cmt4j\AppData\Local\Temp\CP67121323528Session\CPTrustFolder67121323559\PPTImport67124620281\data\asimages\{35CED6ED-E2BB-4948-A5E4-9866467C8497}_11.png&quot;/&gt;&lt;left val=&quot;48&quot;/&gt;&lt;top val=&quot;126&quot;/&gt;&lt;width val=&quot;637&quot;/&gt;&lt;height val=&quot;34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E2F2C655-F7A9-40B6-9148-E0D09A98797D}&quot;/&gt;&lt;isInvalidForFieldText val=&quot;0&quot;/&gt;&lt;Image&gt;&lt;filename val=&quot;C:\Users\cmt4j\AppData\Local\Temp\CP67121323528Session\CPTrustFolder67121323559\PPTImport67124620281\data\asimages\{E2F2C655-F7A9-40B6-9148-E0D09A98797D}_11.png&quot;/&gt;&lt;left val=&quot;-9&quot;/&gt;&lt;top val=&quot;7&quot;/&gt;&lt;width val=&quot;682&quot;/&gt;&lt;height val=&quot;6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000E0022-DF2F-4F44-9B4A-074A616ABD9E}&quot;/&gt;&lt;isInvalidForFieldText val=&quot;0&quot;/&gt;&lt;Image&gt;&lt;filename val=&quot;C:\Users\cmt4j\AppData\Local\Temp\CP67121323528Session\CPTrustFolder67121323559\PPTImport67124620281\data\asimages\{000E0022-DF2F-4F44-9B4A-074A616ABD9E}_11.png&quot;/&gt;&lt;left val=&quot;6&quot;/&gt;&lt;top val=&quot;47&quot;/&gt;&lt;width val=&quot;666&quot;/&gt;&lt;height val=&quot;4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51&quot;/&gt;&lt;/TableIndex&gt;&lt;/ShapeTextInfo&gt;"/>
  <p:tag name="PRESENTER_SHAPEINFO" val="&lt;ThreeDShapeInfo&gt;&lt;uuid val=&quot;{1D3CCA25-9BB5-4FBE-A1B7-216480EF975D}&quot;/&gt;&lt;isInvalidForFieldText val=&quot;0&quot;/&gt;&lt;Image&gt;&lt;filename val=&quot;C:\Users\cmt4j\AppData\Local\Temp\CP67121323528Session\CPTrustFolder67121323559\PPTImport67124620281\data\asimages\{1D3CCA25-9BB5-4FBE-A1B7-216480EF975D}_11.png&quot;/&gt;&lt;left val=&quot;24&quot;/&gt;&lt;top val=&quot;81&quot;/&gt;&lt;width val=&quot;649&quot;/&gt;&lt;height val=&quot;5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36&quot;/&gt;&lt;/TableIndex&gt;&lt;/ShapeTextInfo&gt;"/>
  <p:tag name="PRESENTER_SHAPEINFO" val="&lt;ThreeDShapeInfo&gt;&lt;uuid val=&quot;{D871B619-A888-48BF-B0BD-22BBB679837B}&quot;/&gt;&lt;isInvalidForFieldText val=&quot;0&quot;/&gt;&lt;Image&gt;&lt;filename val=&quot;C:\Users\cmt4j\AppData\Local\Temp\CP67121323528Session\CPTrustFolder67121323559\PPTImport67124620281\data\asimages\{D871B619-A888-48BF-B0BD-22BBB679837B}_5.png&quot;/&gt;&lt;left val=&quot;3&quot;/&gt;&lt;top val=&quot;50&quot;/&gt;&lt;width val=&quot;671&quot;/&gt;&lt;height val=&quot;7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B874B774-1149-4D84-9906-19DF7FC0DCDE}&quot;/&gt;&lt;isInvalidForFieldText val=&quot;0&quot;/&gt;&lt;Image&gt;&lt;filename val=&quot;C:\Users\cmt4j\AppData\Local\Temp\CP67121323528Session\CPTrustFolder67121323559\PPTImport67124620281\data\asimages\{B874B774-1149-4D84-9906-19DF7FC0DCDE}_12.png&quot;/&gt;&lt;left val=&quot;2&quot;/&gt;&lt;top val=&quot;24&quot;/&gt;&lt;width val=&quot;655&quot;/&gt;&lt;height val=&quot;8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7&quot;/&gt;&lt;lineCharCount val=&quot;30&quot;/&gt;&lt;lineCharCount val=&quot;1&quot;/&gt;&lt;lineCharCount val=&quot;43&quot;/&gt;&lt;lineCharCount val=&quot;41&quot;/&gt;&lt;lineCharCount val=&quot;36&quot;/&gt;&lt;lineCharCount val=&quot;30&quot;/&gt;&lt;lineCharCount val=&quot;1&quot;/&gt;&lt;lineCharCount val=&quot;44&quot;/&gt;&lt;lineCharCount val=&quot;44&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8F86F35D-ADAD-4800-B107-6D4F12232332}&quot;/&gt;&lt;isInvalidForFieldText val=&quot;0&quot;/&gt;&lt;Image&gt;&lt;filename val=&quot;C:\Users\cmt4j\AppData\Local\Temp\CP67121323528Session\CPTrustFolder67121323559\PPTImport67124620281\data\asimages\{8F86F35D-ADAD-4800-B107-6D4F12232332}_12.png&quot;/&gt;&lt;left val=&quot;-9&quot;/&gt;&lt;top val=&quot;7&quot;/&gt;&lt;width val=&quot;682&quot;/&gt;&lt;height val=&quot;6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F74C67-382D-40EE-BD29-1BF198E3E077}&quot;/&gt;&lt;isInvalidForFieldText val=&quot;0&quot;/&gt;&lt;Image&gt;&lt;filename val=&quot;C:\Users\cmt4j\AppData\Local\Temp\CP67121323528Session\CPTrustFolder67121323559\PPTImport67124620281\data\asimages\{5AF74C67-382D-40EE-BD29-1BF198E3E077}_12.png&quot;/&gt;&lt;left val=&quot;480&quot;/&gt;&lt;top val=&quot;99&quot;/&gt;&lt;width val=&quot;195&quot;/&gt;&lt;height val=&quot;32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PRESENTER_SHAPEINFO" val="&lt;ThreeDShapeInfo&gt;&lt;uuid val=&quot;{4A0C3912-7915-43FE-889B-2741A8EEA09F}&quot;/&gt;&lt;isInvalidForFieldText val=&quot;0&quot;/&gt;&lt;Image&gt;&lt;filename val=&quot;C:\Users\cmt4j\AppData\Local\Temp\CP67121323528Session\CPTrustFolder67121323559\PPTImport67124620281\data\asimages\{4A0C3912-7915-43FE-889B-2741A8EEA09F}_18.png&quot;/&gt;&lt;left val=&quot;-3&quot;/&gt;&lt;top val=&quot;51&quot;/&gt;&lt;width val=&quot;703&quot;/&gt;&lt;height val=&quot;4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6A10C53B-DC97-4327-8B83-96E61712ACCA}&quot;/&gt;&lt;isInvalidForFieldText val=&quot;0&quot;/&gt;&lt;Image&gt;&lt;filename val=&quot;C:\Users\cmt4j\AppData\Local\Temp\CP67121323528Session\CPTrustFolder67121323559\PPTImport67124620281\data\asimages\{6A10C53B-DC97-4327-8B83-96E61712ACCA}_18.png&quot;/&gt;&lt;left val=&quot;-9&quot;/&gt;&lt;top val=&quot;7&quot;/&gt;&lt;width val=&quot;682&quot;/&gt;&lt;height val=&quot;6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6A6953-C01B-43F5-90C5-260F68C6B8A5}&quot;/&gt;&lt;isInvalidForFieldText val=&quot;0&quot;/&gt;&lt;Image&gt;&lt;filename val=&quot;C:\Users\cmt4j\AppData\Local\Temp\CP67121323528Session\CPTrustFolder67121323559\PPTImport67124620281\data\asimages\{DA6A6953-C01B-43F5-90C5-260F68C6B8A5}_18.png&quot;/&gt;&lt;left val=&quot;-72&quot;/&gt;&lt;top val=&quot;87&quot;/&gt;&lt;width val=&quot;559&quot;/&gt;&lt;height val=&quot;23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75DCF7E3-92AF-40B2-A97B-82CB41CE4644}&quot;/&gt;&lt;isInvalidForFieldText val=&quot;0&quot;/&gt;&lt;Image&gt;&lt;filename val=&quot;C:\Users\cmt4j\AppData\Local\Temp\CP67121323528Session\CPTrustFolder67121323559\PPTImport67124620281\data\asimages\{75DCF7E3-92AF-40B2-A97B-82CB41CE4644}_5.png&quot;/&gt;&lt;left val=&quot;-9&quot;/&gt;&lt;top val=&quot;7&quot;/&gt;&lt;width val=&quot;682&quot;/&gt;&lt;height val=&quot;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TIMING" val="|0.5"/>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6B4770B1-80BB-43D0-93C2-4ECEA217EE37}&quot;/&gt;&lt;isInvalidForFieldText val=&quot;0&quot;/&gt;&lt;Image&gt;&lt;filename val=&quot;C:\Users\cmt4j\AppData\Local\Temp\CP67121323528Session\CPTrustFolder67121323559\PPTImport67124620281\data\asimages\{6B4770B1-80BB-43D0-93C2-4ECEA217EE37}_6.png&quot;/&gt;&lt;left val=&quot;-9&quot;/&gt;&lt;top val=&quot;7&quot;/&gt;&lt;width val=&quot;682&quot;/&gt;&lt;height val=&quot;6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PRESENTER_SHAPEINFO" val="&lt;ThreeDShapeInfo&gt;&lt;uuid val=&quot;{D69F134C-7813-44AF-B49B-85E4AF90FDF0}&quot;/&gt;&lt;isInvalidForFieldText val=&quot;0&quot;/&gt;&lt;Image&gt;&lt;filename val=&quot;C:\Users\cmt4j\AppData\Local\Temp\CP67121323528Session\CPTrustFolder67121323559\PPTImport67124620281\data\asimages\{D69F134C-7813-44AF-B49B-85E4AF90FDF0}_6.png&quot;/&gt;&lt;left val=&quot;12&quot;/&gt;&lt;top val=&quot;46&quot;/&gt;&lt;width val=&quot;541&quot;/&gt;&lt;height val=&quot;4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85BFCF-D4FB-44E5-B4F2-A314D9036AFB}&quot;/&gt;&lt;isInvalidForFieldText val=&quot;0&quot;/&gt;&lt;Image&gt;&lt;filename val=&quot;C:\Users\cmt4j\AppData\Local\Temp\CP67121323528Session\CPTrustFolder67121323559\PPTImport67124620281\data\asimages\{1B85BFCF-D4FB-44E5-B4F2-A314D9036AFB}_6.png&quot;/&gt;&lt;left val=&quot;28&quot;/&gt;&lt;top val=&quot;102&quot;/&gt;&lt;width val=&quot;663&quot;/&gt;&lt;height val=&quot;34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D3F0D-BE5B-48F6-9E7A-54D14C6BEDBF}&quot;/&gt;&lt;isInvalidForFieldText val=&quot;0&quot;/&gt;&lt;Image&gt;&lt;filename val=&quot;C:\Users\cmt4j\AppData\Local\Temp\CP67121323528Session\CPTrustFolder67121323559\PPTImport67124620281\data\asimages\{BBCD3F0D-BE5B-48F6-9E7A-54D14C6BEDBF}_5.png&quot;/&gt;&lt;left val=&quot;18&quot;/&gt;&lt;top val=&quot;108&quot;/&gt;&lt;width val=&quot;667&quot;/&gt;&lt;height val=&quot;39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35A62EAB-4568-488E-97F4-5890A94F5513}&quot;/&gt;&lt;isInvalidForFieldText val=&quot;0&quot;/&gt;&lt;Image&gt;&lt;filename val=&quot;C:\Users\cmt4j\AppData\Local\Temp\CP67121323528Session\CPTrustFolder67121323559\PPTImport67124620281\data\asimages\{35A62EAB-4568-488E-97F4-5890A94F5513}_2.png&quot;/&gt;&lt;left val=&quot;-9&quot;/&gt;&lt;top val=&quot;7&quot;/&gt;&lt;width val=&quot;682&quot;/&gt;&lt;height val=&quot;6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3214E34B-0F49-401D-86D7-6760FBB9433E}&quot;/&gt;&lt;isInvalidForFieldText val=&quot;0&quot;/&gt;&lt;Image&gt;&lt;filename val=&quot;C:\Users\cmt4j\AppData\Local\Temp\CP67121323528Session\CPTrustFolder67121323559\PPTImport67124620281\data\asimages\{3214E34B-0F49-401D-86D7-6760FBB9433E}_8.png&quot;/&gt;&lt;left val=&quot;11&quot;/&gt;&lt;top val=&quot;12&quot;/&gt;&lt;width val=&quot;379&quot;/&gt;&lt;height val=&quot;9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0F2BBC-C9D8-40D0-A736-41D5464E57B2}&quot;/&gt;&lt;isInvalidForFieldText val=&quot;0&quot;/&gt;&lt;Image&gt;&lt;filename val=&quot;C:\Users\cmt4j\AppData\Local\Temp\CP67121323528Session\CPTrustFolder67121323559\PPTImport67124620281\data\asimages\{040F2BBC-C9D8-40D0-A736-41D5464E57B2}_8.png&quot;/&gt;&lt;left val=&quot;23&quot;/&gt;&lt;top val=&quot;131&quot;/&gt;&lt;width val=&quot;647&quot;/&gt;&lt;height val=&quot;27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2&quot;/&gt;&lt;lineCharCount val=&quot;5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AB4CF196-55E5-4D6B-9CF5-9D4E79143D2E}&quot;/&gt;&lt;isInvalidForFieldText val=&quot;0&quot;/&gt;&lt;Image&gt;&lt;filename val=&quot;C:\Users\cmt4j\AppData\Local\Temp\CP67121323528Session\CPTrustFolder67121323559\PPTImport67124620281\data\asimages\{AB4CF196-55E5-4D6B-9CF5-9D4E79143D2E}_8.png&quot;/&gt;&lt;left val=&quot;-9&quot;/&gt;&lt;top val=&quot;7&quot;/&gt;&lt;width val=&quot;682&quot;/&gt;&lt;height val=&quot;60&quot;/&gt;&lt;hasText val=&quot;1&quot;/&gt;&lt;/Image&gt;&lt;/ThreeDShapeInfo&gt;"/>
</p:tagLst>
</file>

<file path=ppt/theme/theme1.xml><?xml version="1.0" encoding="utf-8"?>
<a:theme xmlns:a="http://schemas.openxmlformats.org/drawingml/2006/main" name="11_Standarddesign">
  <a:themeElements>
    <a:clrScheme name="Custom 1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0070C0"/>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18669</TotalTime>
  <Words>9206</Words>
  <Application>Microsoft Office PowerPoint</Application>
  <PresentationFormat>On-screen Show (4:3)</PresentationFormat>
  <Paragraphs>920</Paragraphs>
  <Slides>63</Slides>
  <Notes>55</Notes>
  <HiddenSlides>1</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63</vt:i4>
      </vt:variant>
    </vt:vector>
  </HeadingPairs>
  <TitlesOfParts>
    <vt:vector size="77" baseType="lpstr">
      <vt:lpstr>Adobe Fan Heiti Std B</vt:lpstr>
      <vt:lpstr>Adobe Gothic Std B</vt:lpstr>
      <vt:lpstr>Arial</vt:lpstr>
      <vt:lpstr>Calibri</vt:lpstr>
      <vt:lpstr>Comic Sans MS</vt:lpstr>
      <vt:lpstr>ITC Franklin Gothic Std Bk Cp</vt:lpstr>
      <vt:lpstr>ITC Franklin Gothic Std Dm Cp</vt:lpstr>
      <vt:lpstr>Old English Text MT</vt:lpstr>
      <vt:lpstr>Times New Roman</vt:lpstr>
      <vt:lpstr>Wingdings</vt:lpstr>
      <vt:lpstr>11_Standarddesign</vt:lpstr>
      <vt:lpstr>12_Standarddesign</vt:lpstr>
      <vt:lpstr>Clip</vt:lpstr>
      <vt:lpstr>Visio</vt:lpstr>
      <vt:lpstr>Costing Basics: An Introduction  to the Concepts </vt:lpstr>
      <vt:lpstr>Pre-Session Discussion and Our Learning Objectives</vt:lpstr>
      <vt:lpstr>Pre-Session Discussion and Our Learning Objectives</vt:lpstr>
      <vt:lpstr> </vt:lpstr>
      <vt:lpstr>CAS: Four Standards CURRENTLY Applicable to Educational Institutions Receiving $50M or More in Federal Awards</vt:lpstr>
      <vt:lpstr>Applying Costing Requirements at UVa.</vt:lpstr>
      <vt:lpstr>PowerPoint Presentation</vt:lpstr>
      <vt:lpstr>   </vt:lpstr>
      <vt:lpstr>UVA Costing and Costing Specific Documents</vt:lpstr>
      <vt:lpstr>The University’s Disclosure Statement (DS-2)</vt:lpstr>
      <vt:lpstr>CAS: The University’s Disclosure Statement (DS-2)</vt:lpstr>
      <vt:lpstr>Talking the Same Language – Key Terms and Concepts</vt:lpstr>
      <vt:lpstr> </vt:lpstr>
      <vt:lpstr>PowerPoint Presentation</vt:lpstr>
      <vt:lpstr> </vt:lpstr>
      <vt:lpstr>To be considered DIRECT the cost must be:</vt:lpstr>
      <vt:lpstr>Allocation-When is it okay to directly charge a federal award for a given cost item? </vt:lpstr>
      <vt:lpstr>Other Cost Allocation Pitfalls</vt:lpstr>
      <vt:lpstr>Costing Decisions &amp; Transaction Controls</vt:lpstr>
      <vt:lpstr>Costing Decisions &amp; Transaction Controls</vt:lpstr>
      <vt:lpstr>Transaction Controls-What They Are, What They Are Not</vt:lpstr>
      <vt:lpstr>Transaction Controls-What They Are, What They Are Not</vt:lpstr>
      <vt:lpstr>PowerPoint Presentation</vt:lpstr>
      <vt:lpstr>Costing Decisions &amp; Transaction Controls</vt:lpstr>
      <vt:lpstr>PowerPoint Presentation</vt:lpstr>
      <vt:lpstr>PowerPoint Presentation</vt:lpstr>
      <vt:lpstr>PowerPoint Presentation</vt:lpstr>
      <vt:lpstr>PowerPoint Presentation</vt:lpstr>
      <vt:lpstr>The “Sticky Six”:</vt:lpstr>
      <vt:lpstr>Computers, peripherals and computer-related items</vt:lpstr>
      <vt:lpstr>PowerPoint Presentation</vt:lpstr>
      <vt:lpstr>General Office Supplies</vt:lpstr>
      <vt:lpstr>Key Terms/Concepts: Expressly Unallowable Costs</vt:lpstr>
      <vt:lpstr>Why Is Selecting the Right Expenditure Type So Important?</vt:lpstr>
      <vt:lpstr>More On Facilities &amp; Administrative Costs (F&amp;A)</vt:lpstr>
      <vt:lpstr>What is the F&amp;A Cost Rate?</vt:lpstr>
      <vt:lpstr>…or stated another way…</vt:lpstr>
      <vt:lpstr>Calculation of the Facilities &amp; Administrative Cost Rate (aka = Indirect Cost Rate)</vt:lpstr>
      <vt:lpstr>The F&amp;A Rate Calculation Process</vt:lpstr>
      <vt:lpstr>PowerPoint Presentation</vt:lpstr>
      <vt:lpstr>Direct Charging of Items That Are Normally Considered F&amp;A When Circumstances are Not ‘Like’</vt:lpstr>
      <vt:lpstr>CAS ‘Unlike Circumstances’ – Position that an F&amp;A Cost Will Be Charged Directly</vt:lpstr>
      <vt:lpstr>Adequacy in the Justification of ‘Unlike Circumstances’</vt:lpstr>
      <vt:lpstr>Direct Charging of Items That Are Normally Considered F&amp;A When Circumstances are Not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Sharing Funding Source-Cash</vt:lpstr>
      <vt:lpstr>Cost Sharing Funding Source-Non Cash</vt:lpstr>
      <vt:lpstr>PowerPoint Presentation</vt:lpstr>
      <vt:lpstr>PowerPoint Presentation</vt:lpstr>
      <vt:lpstr>PowerPoint Presentation</vt:lpstr>
      <vt:lpstr>PowerPoint Presentation</vt:lpstr>
      <vt:lpstr>A Few Examples of Cost Share</vt:lpstr>
      <vt:lpstr>Circumstances where a CAS form is NOT required</vt:lpstr>
      <vt:lpstr>PowerPoint Presentation</vt:lpstr>
      <vt:lpstr>What Are You Asking Us To Do?</vt:lpstr>
    </vt:vector>
  </TitlesOfParts>
  <Company>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Report:  Effort Reporting</dc:title>
  <dc:creator>Mary Ellen Sheridan</dc:creator>
  <cp:lastModifiedBy>Wagner, Cheryl D (cdr9c)</cp:lastModifiedBy>
  <cp:revision>1046</cp:revision>
  <cp:lastPrinted>2013-03-25T14:43:33Z</cp:lastPrinted>
  <dcterms:created xsi:type="dcterms:W3CDTF">2004-01-19T23:05:41Z</dcterms:created>
  <dcterms:modified xsi:type="dcterms:W3CDTF">2023-02-02T19:14:39Z</dcterms:modified>
</cp:coreProperties>
</file>